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revisionInfo.xml" ContentType="application/vnd.ms-powerpoint.revisioninfo+xml"/>
  <Override PartName="/docProps/custom.xml" ContentType="application/vnd.openxmlformats-officedocument.custom-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75" r:id="rId3"/>
    <p:sldId id="258" r:id="rId4"/>
    <p:sldId id="274" r:id="rId5"/>
    <p:sldId id="271" r:id="rId6"/>
    <p:sldId id="276"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trin  Thomas (BCU - Old age psychiatry)" initials="CT(-Oap" lastIdx="1" clrIdx="0">
    <p:extLst>
      <p:ext uri="{19B8F6BF-5375-455C-9EA6-DF929625EA0E}">
        <p15:presenceInfo xmlns:p15="http://schemas.microsoft.com/office/powerpoint/2012/main" userId="S-1-5-21-978635462-3828570294-627434887-9978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6286A3-6B4B-4649-9415-49F040964E96}" v="1" dt="2021-03-20T12:03:09.0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3" autoAdjust="0"/>
    <p:restoredTop sz="95801"/>
  </p:normalViewPr>
  <p:slideViewPr>
    <p:cSldViewPr snapToGrid="0">
      <p:cViewPr varScale="1">
        <p:scale>
          <a:sx n="64" d="100"/>
          <a:sy n="64" d="100"/>
        </p:scale>
        <p:origin x="9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4C89F-B181-4A2E-8AC5-27C45B0F3EC1}" type="datetimeFigureOut">
              <a:rPr lang="en-GB" smtClean="0"/>
              <a:t>22/03/2021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113096-662D-4268-AD64-FDFBFFB2D0AA}" type="slidenum">
              <a:rPr lang="en-GB" smtClean="0"/>
              <a:t>‹#›</a:t>
            </a:fld>
            <a:endParaRPr lang="en-GB"/>
          </a:p>
        </p:txBody>
      </p:sp>
    </p:spTree>
    <p:extLst>
      <p:ext uri="{BB962C8B-B14F-4D97-AF65-F5344CB8AC3E}">
        <p14:creationId xmlns:p14="http://schemas.microsoft.com/office/powerpoint/2010/main" val="451606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Taken from:</a:t>
            </a:r>
            <a:r>
              <a:rPr lang="en-GB" baseline="0" dirty="0"/>
              <a:t> https://ncsacw.samhsa.gov/userfiles/files/SAMHSA_Trauma.pdf</a:t>
            </a:r>
            <a:endParaRPr lang="en-GB" dirty="0"/>
          </a:p>
        </p:txBody>
      </p:sp>
      <p:sp>
        <p:nvSpPr>
          <p:cNvPr id="4" name="Slide Number Placeholder 3"/>
          <p:cNvSpPr>
            <a:spLocks noGrp="1"/>
          </p:cNvSpPr>
          <p:nvPr>
            <p:ph type="sldNum" sz="quarter" idx="10"/>
          </p:nvPr>
        </p:nvSpPr>
        <p:spPr/>
        <p:txBody>
          <a:bodyPr/>
          <a:lstStyle/>
          <a:p>
            <a:fld id="{4EF5D3A6-E40D-45C4-A122-D2F302C50DBA}" type="slidenum">
              <a:rPr lang="en-GB" smtClean="0"/>
              <a:t>2</a:t>
            </a:fld>
            <a:endParaRPr lang="en-GB"/>
          </a:p>
        </p:txBody>
      </p:sp>
    </p:spTree>
    <p:extLst>
      <p:ext uri="{BB962C8B-B14F-4D97-AF65-F5344CB8AC3E}">
        <p14:creationId xmlns:p14="http://schemas.microsoft.com/office/powerpoint/2010/main" val="4226277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20B91-320A-4CB5-8EB6-801C6E29BF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E138517-92F6-44AA-A507-1AA52C46C6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5255545-3D25-4AD6-BDF3-F8E8F921641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55E6ACF6-B493-43F1-83EA-1260FABC43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AD5687-B534-410F-8BF0-9484C2B2CA8C}"/>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454187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0126D-2D1C-45DC-8111-90265AC818C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FA387D-6BC7-469F-B0AE-DEB944DE03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29BC75-8904-4178-A440-474DD0DCC178}"/>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1D611AAF-89B0-48DC-9B91-244CB04D28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741CB2-2C72-45FC-9625-C11B99112ACD}"/>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846419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6AE635-E106-4868-9BF7-98BCF6B8D99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CCCBE4C-E4BF-441C-81D4-354372DE1C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C0EF17-9635-4432-83FC-1414889167C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07BC0757-C9D8-48EA-BCB7-457B8C0634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17FC11-D80D-4FE3-ACE0-512D18A25197}"/>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2292765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ED709-1EFC-49E1-87B4-737A6F7E7E4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BD1080-4269-4D69-B17F-CD35476BFE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D600A2-530D-42C3-A066-361101704784}"/>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EFA3167B-7733-43D4-877D-5D7411A7EE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4B9AA5-D5D6-46E1-A39C-BD4C1049DADE}"/>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778180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0F3DD-ECD8-40BB-9CA9-D9742F063C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40D75E9-6B32-43B5-B6CA-38CE8113C7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8FB15F-2FF6-44C0-80A4-605261B0D96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7FF51B8A-F281-4539-90A0-256075431E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28D80F-8303-4634-9849-DF7A545384F1}"/>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787516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05056-27C4-4F27-A2F5-B2A7F1CE80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40DB47-0280-4C34-941B-DB366EC69F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0DAAF9A-F771-47AB-A2E9-146588080E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B73C423-3EAA-4E0F-A7AD-201E9E40FDA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6" name="Footer Placeholder 5">
            <a:extLst>
              <a:ext uri="{FF2B5EF4-FFF2-40B4-BE49-F238E27FC236}">
                <a16:creationId xmlns:a16="http://schemas.microsoft.com/office/drawing/2014/main" id="{793F496F-2A77-4CFC-83E8-541C31096A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FDFB6B7-016C-4FB9-9429-651143FECB10}"/>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2381433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6D505-41CB-43B5-B2DF-E2B842201B3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1C6509-DDDB-486D-8097-D47EB15FF1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312558-AC5F-4FD7-B856-E55A9C6F85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9FBE712-FA14-4E4F-92D2-2D18EC6089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D665F7-6DBC-45F1-9757-47211D78AA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401748F-DC28-4FDD-88E9-12622ECC0329}"/>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8" name="Footer Placeholder 7">
            <a:extLst>
              <a:ext uri="{FF2B5EF4-FFF2-40B4-BE49-F238E27FC236}">
                <a16:creationId xmlns:a16="http://schemas.microsoft.com/office/drawing/2014/main" id="{960BE658-BB91-4771-A777-7E2692F0B92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07BEAF8-AA42-40B1-BB96-899138EB99A8}"/>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3157087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468C0-A7C4-4706-9CDF-13E44DB6AD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0381AB-DD1E-490C-9704-0E333C55E399}"/>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4" name="Footer Placeholder 3">
            <a:extLst>
              <a:ext uri="{FF2B5EF4-FFF2-40B4-BE49-F238E27FC236}">
                <a16:creationId xmlns:a16="http://schemas.microsoft.com/office/drawing/2014/main" id="{0F7FD038-51CE-407B-B112-02867A62DBA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775BD68-F30D-435E-ABD4-EE5AC46386C9}"/>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95861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F8C398-4AF4-4621-806D-10D94F6144B1}"/>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3" name="Footer Placeholder 2">
            <a:extLst>
              <a:ext uri="{FF2B5EF4-FFF2-40B4-BE49-F238E27FC236}">
                <a16:creationId xmlns:a16="http://schemas.microsoft.com/office/drawing/2014/main" id="{17668DFF-E6A0-4905-B5F1-2354574C926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D41B4F-7E6F-4649-AA9E-DCB8771A35F5}"/>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917368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3CE54-1CFC-45D9-A2C1-B59E4F1210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63A58BC-97D2-4F13-BF2B-682B43FE41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7111D80-CADF-4873-934D-F2FE599D03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2ED3D3-33DB-4340-AB66-114EF7DE0F7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6" name="Footer Placeholder 5">
            <a:extLst>
              <a:ext uri="{FF2B5EF4-FFF2-40B4-BE49-F238E27FC236}">
                <a16:creationId xmlns:a16="http://schemas.microsoft.com/office/drawing/2014/main" id="{62E37D42-C477-4408-897E-9F5F1E5B2FD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09ED56-3250-4D5E-A640-6712DDB8A950}"/>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50111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66C6F-9C3A-4C02-80AF-44FF0874A2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D5FB034-6F17-4F32-91D8-2777286E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137DF71-370A-447A-834D-C78DD96AB9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87BDFF-D7FB-4BD0-A4E8-B2A7E4405F15}"/>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6" name="Footer Placeholder 5">
            <a:extLst>
              <a:ext uri="{FF2B5EF4-FFF2-40B4-BE49-F238E27FC236}">
                <a16:creationId xmlns:a16="http://schemas.microsoft.com/office/drawing/2014/main" id="{A9A670B3-2980-46D6-9D53-6E0FD1C3EE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58D3B1D-6F9C-4817-BF39-9F174FC3E2AC}"/>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3650984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BC3BC8-6F4F-4C3F-9D69-50A2B26A3B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51CA201-70CB-4215-B5E8-D6E9CBFC0D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221FDA-97D0-41B6-932C-3C7B6538D7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7EBC6C8E-AD57-4B87-B4A3-3DBE943AA0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3835406-639F-47DA-9F38-BBDC263485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7CB6EC-22C9-48E1-BD70-0FF8E2A7647A}" type="slidenum">
              <a:rPr lang="en-GB" smtClean="0"/>
              <a:t>‹#›</a:t>
            </a:fld>
            <a:endParaRPr lang="en-GB"/>
          </a:p>
        </p:txBody>
      </p:sp>
    </p:spTree>
    <p:extLst>
      <p:ext uri="{BB962C8B-B14F-4D97-AF65-F5344CB8AC3E}">
        <p14:creationId xmlns:p14="http://schemas.microsoft.com/office/powerpoint/2010/main" val="2455568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mindedforfamilies.org.uk/Content/post_traumatic_stress_disorder_and_other_traumas/#/id/5a58980a7917b495647e0aa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D1357-7E5E-4206-8332-4562E8C77479}"/>
              </a:ext>
            </a:extLst>
          </p:cNvPr>
          <p:cNvSpPr>
            <a:spLocks noGrp="1"/>
          </p:cNvSpPr>
          <p:nvPr>
            <p:ph type="ctrTitle"/>
          </p:nvPr>
        </p:nvSpPr>
        <p:spPr/>
        <p:txBody>
          <a:bodyPr/>
          <a:lstStyle/>
          <a:p>
            <a:r>
              <a:rPr lang="en-GB" dirty="0">
                <a:latin typeface="+mn-lt"/>
              </a:rPr>
              <a:t>Trauma in older adults </a:t>
            </a:r>
          </a:p>
        </p:txBody>
      </p:sp>
      <p:sp>
        <p:nvSpPr>
          <p:cNvPr id="3" name="Subtitle 2">
            <a:extLst>
              <a:ext uri="{FF2B5EF4-FFF2-40B4-BE49-F238E27FC236}">
                <a16:creationId xmlns:a16="http://schemas.microsoft.com/office/drawing/2014/main" id="{36D23D04-44B7-4F82-AF84-775D1DB65FC8}"/>
              </a:ext>
            </a:extLst>
          </p:cNvPr>
          <p:cNvSpPr>
            <a:spLocks noGrp="1"/>
          </p:cNvSpPr>
          <p:nvPr>
            <p:ph type="subTitle" idx="1"/>
          </p:nvPr>
        </p:nvSpPr>
        <p:spPr/>
        <p:txBody>
          <a:bodyPr>
            <a:normAutofit/>
          </a:bodyPr>
          <a:lstStyle/>
          <a:p>
            <a:r>
              <a:rPr lang="en-GB" sz="2800" dirty="0"/>
              <a:t>Tier 1</a:t>
            </a:r>
          </a:p>
        </p:txBody>
      </p:sp>
    </p:spTree>
    <p:extLst>
      <p:ext uri="{BB962C8B-B14F-4D97-AF65-F5344CB8AC3E}">
        <p14:creationId xmlns:p14="http://schemas.microsoft.com/office/powerpoint/2010/main" val="3285842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DFFAD-5904-4409-98E5-4AA024741A86}"/>
              </a:ext>
            </a:extLst>
          </p:cNvPr>
          <p:cNvSpPr>
            <a:spLocks noGrp="1"/>
          </p:cNvSpPr>
          <p:nvPr>
            <p:ph type="title"/>
          </p:nvPr>
        </p:nvSpPr>
        <p:spPr>
          <a:xfrm>
            <a:off x="838200" y="1"/>
            <a:ext cx="10515600" cy="1300654"/>
          </a:xfrm>
        </p:spPr>
        <p:txBody>
          <a:bodyPr>
            <a:normAutofit/>
          </a:bodyPr>
          <a:lstStyle/>
          <a:p>
            <a:pPr algn="ctr"/>
            <a:r>
              <a:rPr lang="en-GB" dirty="0">
                <a:latin typeface="+mn-lt"/>
                <a:cs typeface="Arial" panose="020B0604020202020204" pitchFamily="34" charset="0"/>
              </a:rPr>
              <a:t>What is trauma?</a:t>
            </a:r>
          </a:p>
        </p:txBody>
      </p:sp>
      <p:sp>
        <p:nvSpPr>
          <p:cNvPr id="3" name="Content Placeholder 2">
            <a:extLst>
              <a:ext uri="{FF2B5EF4-FFF2-40B4-BE49-F238E27FC236}">
                <a16:creationId xmlns:a16="http://schemas.microsoft.com/office/drawing/2014/main" id="{2CDA5E8C-CB83-405C-9BAE-5BA552A1E3AF}"/>
              </a:ext>
            </a:extLst>
          </p:cNvPr>
          <p:cNvSpPr>
            <a:spLocks noGrp="1"/>
          </p:cNvSpPr>
          <p:nvPr>
            <p:ph idx="1"/>
          </p:nvPr>
        </p:nvSpPr>
        <p:spPr>
          <a:xfrm>
            <a:off x="838200" y="1300654"/>
            <a:ext cx="10515600" cy="5312979"/>
          </a:xfrm>
        </p:spPr>
        <p:txBody>
          <a:bodyPr>
            <a:normAutofit/>
          </a:bodyPr>
          <a:lstStyle/>
          <a:p>
            <a:pPr algn="just"/>
            <a:r>
              <a:rPr lang="en-GB" sz="3200" dirty="0">
                <a:cs typeface="Arial" panose="020B0604020202020204" pitchFamily="34" charset="0"/>
              </a:rPr>
              <a:t>Individual trauma results from an event, series of events, or set of circumstances that is experienced by an individual as physically or emotionally harmful or life threatening and that has lasting adverse effects on the individual’s functioning and mental, physical, social, emotional, or spiritual well-bein</a:t>
            </a:r>
            <a:r>
              <a:rPr lang="en-GB" dirty="0">
                <a:latin typeface="Arial" panose="020B0604020202020204" pitchFamily="34" charset="0"/>
                <a:cs typeface="Arial" panose="020B0604020202020204" pitchFamily="34" charset="0"/>
              </a:rPr>
              <a:t>g</a:t>
            </a:r>
          </a:p>
        </p:txBody>
      </p:sp>
    </p:spTree>
    <p:extLst>
      <p:ext uri="{BB962C8B-B14F-4D97-AF65-F5344CB8AC3E}">
        <p14:creationId xmlns:p14="http://schemas.microsoft.com/office/powerpoint/2010/main" val="4085016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DFFAD-5904-4409-98E5-4AA024741A86}"/>
              </a:ext>
            </a:extLst>
          </p:cNvPr>
          <p:cNvSpPr>
            <a:spLocks noGrp="1"/>
          </p:cNvSpPr>
          <p:nvPr>
            <p:ph type="title"/>
          </p:nvPr>
        </p:nvSpPr>
        <p:spPr>
          <a:xfrm>
            <a:off x="838200" y="1"/>
            <a:ext cx="10515600" cy="969578"/>
          </a:xfrm>
        </p:spPr>
        <p:txBody>
          <a:bodyPr/>
          <a:lstStyle/>
          <a:p>
            <a:pPr algn="ctr"/>
            <a:r>
              <a:rPr lang="en-GB" dirty="0">
                <a:latin typeface="+mn-lt"/>
                <a:cs typeface="Arial" panose="020B0604020202020204" pitchFamily="34" charset="0"/>
              </a:rPr>
              <a:t>Trauma in older adults </a:t>
            </a:r>
          </a:p>
        </p:txBody>
      </p:sp>
      <p:sp>
        <p:nvSpPr>
          <p:cNvPr id="3" name="Content Placeholder 2">
            <a:extLst>
              <a:ext uri="{FF2B5EF4-FFF2-40B4-BE49-F238E27FC236}">
                <a16:creationId xmlns:a16="http://schemas.microsoft.com/office/drawing/2014/main" id="{2CDA5E8C-CB83-405C-9BAE-5BA552A1E3AF}"/>
              </a:ext>
            </a:extLst>
          </p:cNvPr>
          <p:cNvSpPr>
            <a:spLocks noGrp="1"/>
          </p:cNvSpPr>
          <p:nvPr>
            <p:ph idx="1"/>
          </p:nvPr>
        </p:nvSpPr>
        <p:spPr>
          <a:xfrm>
            <a:off x="838200" y="1079938"/>
            <a:ext cx="10515600" cy="5667703"/>
          </a:xfrm>
        </p:spPr>
        <p:txBody>
          <a:bodyPr>
            <a:normAutofit/>
          </a:bodyPr>
          <a:lstStyle/>
          <a:p>
            <a:pPr>
              <a:spcAft>
                <a:spcPts val="1200"/>
              </a:spcAft>
            </a:pPr>
            <a:r>
              <a:rPr lang="en-GB" dirty="0">
                <a:cs typeface="Arial" panose="020B0604020202020204" pitchFamily="34" charset="0"/>
              </a:rPr>
              <a:t>Trauma is under-recognised </a:t>
            </a:r>
          </a:p>
          <a:p>
            <a:pPr>
              <a:spcAft>
                <a:spcPts val="1200"/>
              </a:spcAft>
            </a:pPr>
            <a:r>
              <a:rPr lang="en-GB" dirty="0">
                <a:cs typeface="Arial" panose="020B0604020202020204" pitchFamily="34" charset="0"/>
              </a:rPr>
              <a:t>Trauma is under-treated </a:t>
            </a:r>
          </a:p>
          <a:p>
            <a:pPr>
              <a:spcAft>
                <a:spcPts val="1200"/>
              </a:spcAft>
            </a:pPr>
            <a:r>
              <a:rPr lang="en-GB" b="0" i="0" dirty="0">
                <a:effectLst/>
                <a:cs typeface="Arial" panose="020B0604020202020204" pitchFamily="34" charset="0"/>
              </a:rPr>
              <a:t>Up to 90% of older adults have experienced at least one traumatic event in their lifetime, perhaps evacuation in the war, the unexpected death of someone close, serious illness or serious injury to self  </a:t>
            </a:r>
          </a:p>
          <a:p>
            <a:pPr marL="0" indent="0">
              <a:spcAft>
                <a:spcPts val="1200"/>
              </a:spcAft>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6450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853AA-268C-4B88-9278-622A8F9B4255}"/>
              </a:ext>
            </a:extLst>
          </p:cNvPr>
          <p:cNvSpPr>
            <a:spLocks noGrp="1"/>
          </p:cNvSpPr>
          <p:nvPr>
            <p:ph type="title"/>
          </p:nvPr>
        </p:nvSpPr>
        <p:spPr>
          <a:xfrm>
            <a:off x="1049721" y="55179"/>
            <a:ext cx="10515600" cy="1064173"/>
          </a:xfrm>
        </p:spPr>
        <p:txBody>
          <a:bodyPr/>
          <a:lstStyle/>
          <a:p>
            <a:pPr algn="ctr"/>
            <a:r>
              <a:rPr lang="en-GB" dirty="0">
                <a:latin typeface="+mn-lt"/>
                <a:cs typeface="Arial" panose="020B0604020202020204" pitchFamily="34" charset="0"/>
              </a:rPr>
              <a:t>Trigger events</a:t>
            </a:r>
          </a:p>
        </p:txBody>
      </p:sp>
      <p:sp>
        <p:nvSpPr>
          <p:cNvPr id="3" name="Content Placeholder 2">
            <a:extLst>
              <a:ext uri="{FF2B5EF4-FFF2-40B4-BE49-F238E27FC236}">
                <a16:creationId xmlns:a16="http://schemas.microsoft.com/office/drawing/2014/main" id="{4F5B409E-FB74-4071-AE02-2D0E213BA600}"/>
              </a:ext>
            </a:extLst>
          </p:cNvPr>
          <p:cNvSpPr>
            <a:spLocks noGrp="1"/>
          </p:cNvSpPr>
          <p:nvPr>
            <p:ph idx="1"/>
          </p:nvPr>
        </p:nvSpPr>
        <p:spPr>
          <a:xfrm>
            <a:off x="783021" y="1353346"/>
            <a:ext cx="11049000" cy="4035342"/>
          </a:xfrm>
        </p:spPr>
        <p:txBody>
          <a:bodyPr/>
          <a:lstStyle/>
          <a:p>
            <a:pPr marL="0" indent="0">
              <a:buNone/>
            </a:pPr>
            <a:r>
              <a:rPr lang="en-GB" sz="3200" dirty="0">
                <a:cs typeface="Arial" panose="020B0604020202020204" pitchFamily="34" charset="0"/>
              </a:rPr>
              <a:t>Possible triggers to traumatic memories could be </a:t>
            </a:r>
          </a:p>
          <a:p>
            <a:r>
              <a:rPr lang="en-GB" sz="3200" dirty="0">
                <a:cs typeface="Arial" panose="020B0604020202020204" pitchFamily="34" charset="0"/>
              </a:rPr>
              <a:t>A particular date – anniversary of a traumatic bereavement </a:t>
            </a:r>
          </a:p>
          <a:p>
            <a:r>
              <a:rPr lang="en-GB" sz="3200" dirty="0">
                <a:cs typeface="Arial" panose="020B0604020202020204" pitchFamily="34" charset="0"/>
              </a:rPr>
              <a:t>A rigid regime with in a care setting –reminding them of being in prison camp</a:t>
            </a:r>
          </a:p>
          <a:p>
            <a:r>
              <a:rPr lang="en-GB" sz="3200" dirty="0">
                <a:cs typeface="Arial" panose="020B0604020202020204" pitchFamily="34" charset="0"/>
              </a:rPr>
              <a:t>A particular place/noise  – reminding them of past physical abuse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2264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DFFAD-5904-4409-98E5-4AA024741A86}"/>
              </a:ext>
            </a:extLst>
          </p:cNvPr>
          <p:cNvSpPr>
            <a:spLocks noGrp="1"/>
          </p:cNvSpPr>
          <p:nvPr>
            <p:ph type="title"/>
          </p:nvPr>
        </p:nvSpPr>
        <p:spPr>
          <a:xfrm>
            <a:off x="838200" y="2"/>
            <a:ext cx="10515600" cy="961696"/>
          </a:xfrm>
        </p:spPr>
        <p:txBody>
          <a:bodyPr>
            <a:normAutofit/>
          </a:bodyPr>
          <a:lstStyle/>
          <a:p>
            <a:pPr algn="ctr"/>
            <a:r>
              <a:rPr lang="en-GB" dirty="0">
                <a:latin typeface="+mn-lt"/>
                <a:cs typeface="Arial" panose="020B0604020202020204" pitchFamily="34" charset="0"/>
              </a:rPr>
              <a:t>Trauma Informed care in older adults </a:t>
            </a:r>
          </a:p>
        </p:txBody>
      </p:sp>
      <p:sp>
        <p:nvSpPr>
          <p:cNvPr id="3" name="Content Placeholder 2">
            <a:extLst>
              <a:ext uri="{FF2B5EF4-FFF2-40B4-BE49-F238E27FC236}">
                <a16:creationId xmlns:a16="http://schemas.microsoft.com/office/drawing/2014/main" id="{2CDA5E8C-CB83-405C-9BAE-5BA552A1E3AF}"/>
              </a:ext>
            </a:extLst>
          </p:cNvPr>
          <p:cNvSpPr>
            <a:spLocks noGrp="1"/>
          </p:cNvSpPr>
          <p:nvPr>
            <p:ph idx="1"/>
          </p:nvPr>
        </p:nvSpPr>
        <p:spPr>
          <a:xfrm>
            <a:off x="838200" y="1079939"/>
            <a:ext cx="10515600" cy="5183735"/>
          </a:xfrm>
        </p:spPr>
        <p:txBody>
          <a:bodyPr>
            <a:normAutofit lnSpcReduction="10000"/>
          </a:bodyPr>
          <a:lstStyle/>
          <a:p>
            <a:r>
              <a:rPr lang="en-GB" dirty="0">
                <a:cs typeface="Arial" panose="020B0604020202020204" pitchFamily="34" charset="0"/>
              </a:rPr>
              <a:t>Due to past trauma, </a:t>
            </a:r>
            <a:r>
              <a:rPr lang="en-GB" b="0" i="0" dirty="0">
                <a:effectLst/>
                <a:cs typeface="Arial" panose="020B0604020202020204" pitchFamily="34" charset="0"/>
              </a:rPr>
              <a:t>situations that occur in everyday life may trigger memories of the trauma and affect the person’s responses </a:t>
            </a:r>
          </a:p>
          <a:p>
            <a:endParaRPr lang="en-GB" b="0" i="0" dirty="0">
              <a:effectLst/>
              <a:cs typeface="Arial" panose="020B0604020202020204" pitchFamily="34" charset="0"/>
            </a:endParaRPr>
          </a:p>
          <a:p>
            <a:r>
              <a:rPr lang="en-GB" b="0" i="0" dirty="0">
                <a:effectLst/>
                <a:cs typeface="Arial" panose="020B0604020202020204" pitchFamily="34" charset="0"/>
              </a:rPr>
              <a:t>If you are unable to ascertain that there is a history of trauma the best approach is to assume there is</a:t>
            </a:r>
          </a:p>
          <a:p>
            <a:endParaRPr lang="en-GB" b="0" i="0" dirty="0">
              <a:effectLst/>
              <a:cs typeface="Arial" panose="020B0604020202020204" pitchFamily="34" charset="0"/>
            </a:endParaRPr>
          </a:p>
          <a:p>
            <a:r>
              <a:rPr lang="en-GB" b="0" i="0" dirty="0">
                <a:effectLst/>
                <a:cs typeface="Arial" panose="020B0604020202020204" pitchFamily="34" charset="0"/>
              </a:rPr>
              <a:t>Trauma-informed care is about acknowledging that past and recent events may have been traumatic for older adults and to assess and then plan care </a:t>
            </a:r>
            <a:r>
              <a:rPr lang="en-GB" dirty="0">
                <a:cs typeface="Arial" panose="020B0604020202020204" pitchFamily="34" charset="0"/>
              </a:rPr>
              <a:t>with the aim to</a:t>
            </a:r>
            <a:r>
              <a:rPr lang="en-GB" b="0" i="0" dirty="0">
                <a:effectLst/>
                <a:cs typeface="Arial" panose="020B0604020202020204" pitchFamily="34" charset="0"/>
              </a:rPr>
              <a:t> reduce or prevent re-traumatization.</a:t>
            </a:r>
          </a:p>
          <a:p>
            <a:endParaRPr lang="en-GB" dirty="0">
              <a:cs typeface="Arial" panose="020B0604020202020204" pitchFamily="34" charset="0"/>
            </a:endParaRPr>
          </a:p>
          <a:p>
            <a:r>
              <a:rPr lang="en-GB" dirty="0">
                <a:cs typeface="Arial" panose="020B0604020202020204" pitchFamily="34" charset="0"/>
              </a:rPr>
              <a:t>Ensure that </a:t>
            </a:r>
            <a:r>
              <a:rPr lang="en-GB" b="0" i="0" dirty="0">
                <a:effectLst/>
                <a:cs typeface="Arial" panose="020B0604020202020204" pitchFamily="34" charset="0"/>
              </a:rPr>
              <a:t>if this is new information to your care team that it is reported.</a:t>
            </a:r>
            <a:endParaRPr lang="en-GB" dirty="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6208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1FA3E-5680-4A4C-BB4B-BD5C5090C2CB}"/>
              </a:ext>
            </a:extLst>
          </p:cNvPr>
          <p:cNvSpPr>
            <a:spLocks noGrp="1"/>
          </p:cNvSpPr>
          <p:nvPr>
            <p:ph type="title"/>
          </p:nvPr>
        </p:nvSpPr>
        <p:spPr>
          <a:xfrm>
            <a:off x="838200" y="1"/>
            <a:ext cx="10515600" cy="1387365"/>
          </a:xfrm>
        </p:spPr>
        <p:txBody>
          <a:bodyPr/>
          <a:lstStyle/>
          <a:p>
            <a:pPr algn="ctr"/>
            <a:r>
              <a:rPr lang="en-GB" b="0" i="0" dirty="0">
                <a:solidFill>
                  <a:srgbClr val="000000"/>
                </a:solidFill>
                <a:effectLst/>
                <a:latin typeface="Sofia"/>
              </a:rPr>
              <a:t>Guiding </a:t>
            </a:r>
            <a:r>
              <a:rPr lang="en-GB" dirty="0">
                <a:latin typeface="+mn-lt"/>
              </a:rPr>
              <a:t>principles to prevent re-traumatization </a:t>
            </a:r>
          </a:p>
        </p:txBody>
      </p:sp>
      <p:sp>
        <p:nvSpPr>
          <p:cNvPr id="3" name="Content Placeholder 2">
            <a:extLst>
              <a:ext uri="{FF2B5EF4-FFF2-40B4-BE49-F238E27FC236}">
                <a16:creationId xmlns:a16="http://schemas.microsoft.com/office/drawing/2014/main" id="{EF86BE8C-530E-486C-9A32-220BA251D11A}"/>
              </a:ext>
            </a:extLst>
          </p:cNvPr>
          <p:cNvSpPr>
            <a:spLocks noGrp="1"/>
          </p:cNvSpPr>
          <p:nvPr>
            <p:ph idx="1"/>
          </p:nvPr>
        </p:nvSpPr>
        <p:spPr>
          <a:xfrm>
            <a:off x="838200" y="1489840"/>
            <a:ext cx="10515600" cy="5139559"/>
          </a:xfrm>
        </p:spPr>
        <p:txBody>
          <a:bodyPr/>
          <a:lstStyle/>
          <a:p>
            <a:r>
              <a:rPr lang="en-GB" b="0" i="0" dirty="0">
                <a:solidFill>
                  <a:srgbClr val="000000"/>
                </a:solidFill>
                <a:effectLst/>
              </a:rPr>
              <a:t>Create a physically and emotionally safe environment </a:t>
            </a:r>
          </a:p>
          <a:p>
            <a:r>
              <a:rPr lang="en-GB" dirty="0">
                <a:solidFill>
                  <a:srgbClr val="000000"/>
                </a:solidFill>
              </a:rPr>
              <a:t>E</a:t>
            </a:r>
            <a:r>
              <a:rPr lang="en-GB" b="0" i="0" dirty="0">
                <a:solidFill>
                  <a:srgbClr val="000000"/>
                </a:solidFill>
                <a:effectLst/>
              </a:rPr>
              <a:t>stablish trust </a:t>
            </a:r>
          </a:p>
          <a:p>
            <a:r>
              <a:rPr lang="en-GB" dirty="0">
                <a:solidFill>
                  <a:srgbClr val="000000"/>
                </a:solidFill>
              </a:rPr>
              <a:t>S</a:t>
            </a:r>
            <a:r>
              <a:rPr lang="en-GB" b="0" i="0" dirty="0">
                <a:solidFill>
                  <a:srgbClr val="000000"/>
                </a:solidFill>
                <a:effectLst/>
              </a:rPr>
              <a:t>upport autonomy and choice</a:t>
            </a:r>
          </a:p>
          <a:p>
            <a:r>
              <a:rPr lang="en-GB" dirty="0">
                <a:solidFill>
                  <a:srgbClr val="000000"/>
                </a:solidFill>
              </a:rPr>
              <a:t>C</a:t>
            </a:r>
            <a:r>
              <a:rPr lang="en-GB" b="0" i="0" dirty="0">
                <a:solidFill>
                  <a:srgbClr val="000000"/>
                </a:solidFill>
                <a:effectLst/>
              </a:rPr>
              <a:t>reate collaborative relationships and participation opportunities </a:t>
            </a:r>
          </a:p>
          <a:p>
            <a:r>
              <a:rPr lang="en-GB" b="0" i="0" dirty="0">
                <a:solidFill>
                  <a:srgbClr val="000000"/>
                </a:solidFill>
                <a:effectLst/>
              </a:rPr>
              <a:t>Use a strengths and empowerment-focused perspective to promote resilience and  reduce re-traumatization and promote healing</a:t>
            </a:r>
            <a:endParaRPr lang="en-GB" dirty="0"/>
          </a:p>
        </p:txBody>
      </p:sp>
    </p:spTree>
    <p:extLst>
      <p:ext uri="{BB962C8B-B14F-4D97-AF65-F5344CB8AC3E}">
        <p14:creationId xmlns:p14="http://schemas.microsoft.com/office/powerpoint/2010/main" val="2464679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D84BE-34F4-4252-A50A-1047D91937B0}"/>
              </a:ext>
            </a:extLst>
          </p:cNvPr>
          <p:cNvSpPr>
            <a:spLocks noGrp="1"/>
          </p:cNvSpPr>
          <p:nvPr>
            <p:ph type="title"/>
          </p:nvPr>
        </p:nvSpPr>
        <p:spPr>
          <a:xfrm>
            <a:off x="838200" y="1"/>
            <a:ext cx="10515600" cy="1190296"/>
          </a:xfrm>
        </p:spPr>
        <p:txBody>
          <a:bodyPr/>
          <a:lstStyle/>
          <a:p>
            <a:pPr algn="ctr"/>
            <a:r>
              <a:rPr lang="en-GB" dirty="0">
                <a:latin typeface="+mn-lt"/>
              </a:rPr>
              <a:t>Resources</a:t>
            </a:r>
            <a:endParaRPr lang="en-GB" dirty="0"/>
          </a:p>
        </p:txBody>
      </p:sp>
      <p:sp>
        <p:nvSpPr>
          <p:cNvPr id="3" name="Content Placeholder 2">
            <a:extLst>
              <a:ext uri="{FF2B5EF4-FFF2-40B4-BE49-F238E27FC236}">
                <a16:creationId xmlns:a16="http://schemas.microsoft.com/office/drawing/2014/main" id="{5E7081FC-6001-4BFD-B34F-9053934C260F}"/>
              </a:ext>
            </a:extLst>
          </p:cNvPr>
          <p:cNvSpPr>
            <a:spLocks noGrp="1"/>
          </p:cNvSpPr>
          <p:nvPr>
            <p:ph idx="1"/>
          </p:nvPr>
        </p:nvSpPr>
        <p:spPr>
          <a:xfrm>
            <a:off x="838200" y="1111470"/>
            <a:ext cx="10515600" cy="5065494"/>
          </a:xfrm>
        </p:spPr>
        <p:txBody>
          <a:bodyPr/>
          <a:lstStyle/>
          <a:p>
            <a:r>
              <a:rPr lang="en-GB" dirty="0">
                <a:hlinkClick r:id="rId2"/>
              </a:rPr>
              <a:t>MPC_08_01 - Post Traumatic Stress Disorder And Other Traumas | Effects of Trauma (mindedforfamilies.org.uk)</a:t>
            </a:r>
            <a:endParaRPr lang="en-GB" dirty="0"/>
          </a:p>
          <a:p>
            <a:endParaRPr lang="en-GB" dirty="0"/>
          </a:p>
          <a:p>
            <a:r>
              <a:rPr lang="en-GB" dirty="0"/>
              <a:t>This is an easy to access website for older adults and their families which has good advice about what trauma is ,the effect of trauma , post traumatic stress disorder and practical suggestions of things that could help  for family and friends </a:t>
            </a:r>
          </a:p>
          <a:p>
            <a:endParaRPr lang="en-GB" dirty="0"/>
          </a:p>
        </p:txBody>
      </p:sp>
    </p:spTree>
    <p:extLst>
      <p:ext uri="{BB962C8B-B14F-4D97-AF65-F5344CB8AC3E}">
        <p14:creationId xmlns:p14="http://schemas.microsoft.com/office/powerpoint/2010/main" val="28695586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09AE7E3-03A0-4699-BBB3-112BC5F458E6}"/>
</file>

<file path=customXml/itemProps2.xml><?xml version="1.0" encoding="utf-8"?>
<ds:datastoreItem xmlns:ds="http://schemas.openxmlformats.org/officeDocument/2006/customXml" ds:itemID="{20CB1CA5-8B3E-447F-AEBE-5BB5420A719C}"/>
</file>

<file path=customXml/itemProps3.xml><?xml version="1.0" encoding="utf-8"?>
<ds:datastoreItem xmlns:ds="http://schemas.openxmlformats.org/officeDocument/2006/customXml" ds:itemID="{FF039734-B367-4AF5-B8E8-F85E2A35534F}"/>
</file>

<file path=docProps/app.xml><?xml version="1.0" encoding="utf-8"?>
<Properties xmlns="http://schemas.openxmlformats.org/officeDocument/2006/extended-properties" xmlns:vt="http://schemas.openxmlformats.org/officeDocument/2006/docPropsVTypes">
  <TotalTime>1720</TotalTime>
  <Words>379</Words>
  <Application>Microsoft Office PowerPoint</Application>
  <PresentationFormat>Widescreen</PresentationFormat>
  <Paragraphs>33</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Sofia</vt:lpstr>
      <vt:lpstr>Office Theme</vt:lpstr>
      <vt:lpstr>Trauma in older adults </vt:lpstr>
      <vt:lpstr>What is trauma?</vt:lpstr>
      <vt:lpstr>Trauma in older adults </vt:lpstr>
      <vt:lpstr>Trigger events</vt:lpstr>
      <vt:lpstr>Trauma Informed care in older adults </vt:lpstr>
      <vt:lpstr>Guiding principles to prevent re-traumatization </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Thompsell, Tribunal Member</dc:creator>
  <cp:lastModifiedBy>Kitti Kottasz</cp:lastModifiedBy>
  <cp:revision>13</cp:revision>
  <dcterms:created xsi:type="dcterms:W3CDTF">2021-01-20T14:44:50Z</dcterms:created>
  <dcterms:modified xsi:type="dcterms:W3CDTF">2021-03-22T12:41:47Z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2021-03-22T12:41:46.3754595Z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37bc1446-3d9d-4b37-8115-85bd43e4a718</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