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75" r:id="rId2"/>
    <p:sldId id="293" r:id="rId3"/>
    <p:sldId id="285" r:id="rId4"/>
    <p:sldId id="292" r:id="rId5"/>
    <p:sldId id="286" r:id="rId6"/>
    <p:sldId id="287" r:id="rId7"/>
    <p:sldId id="288" r:id="rId8"/>
    <p:sldId id="289" r:id="rId9"/>
    <p:sldId id="290" r:id="rId10"/>
    <p:sldId id="276" r:id="rId11"/>
    <p:sldId id="274"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trin  Thomas (BCU - Old age psychiatry)" initials="CT(-Oap" lastIdx="2" clrIdx="0">
    <p:extLst>
      <p:ext uri="{19B8F6BF-5375-455C-9EA6-DF929625EA0E}">
        <p15:presenceInfo xmlns:p15="http://schemas.microsoft.com/office/powerpoint/2012/main" userId="S-1-5-21-978635462-3828570294-627434887-99787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043E9B-FA20-4B63-9253-70836EC1C3A4}" v="3" dt="2021-03-20T12:03:25.3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8" d="100"/>
          <a:sy n="68" d="100"/>
        </p:scale>
        <p:origin x="78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DF661A-4E5D-4B9C-B75B-0B147E662CED}" type="datetimeFigureOut">
              <a:rPr lang="en-GB" smtClean="0"/>
              <a:t>22/03/2021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5D9514-4485-4370-BBFC-1C40BC1109C6}" type="slidenum">
              <a:rPr lang="en-GB" smtClean="0"/>
              <a:t>‹#›</a:t>
            </a:fld>
            <a:endParaRPr lang="en-GB"/>
          </a:p>
        </p:txBody>
      </p:sp>
    </p:spTree>
    <p:extLst>
      <p:ext uri="{BB962C8B-B14F-4D97-AF65-F5344CB8AC3E}">
        <p14:creationId xmlns:p14="http://schemas.microsoft.com/office/powerpoint/2010/main" val="2655849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Taken from:</a:t>
            </a:r>
            <a:r>
              <a:rPr lang="en-GB" baseline="0" dirty="0"/>
              <a:t> https://ncsacw.samhsa.gov/userfiles/files/SAMHSA_Trauma.pdf</a:t>
            </a:r>
            <a:endParaRPr lang="en-GB" dirty="0"/>
          </a:p>
        </p:txBody>
      </p:sp>
      <p:sp>
        <p:nvSpPr>
          <p:cNvPr id="4" name="Slide Number Placeholder 3"/>
          <p:cNvSpPr>
            <a:spLocks noGrp="1"/>
          </p:cNvSpPr>
          <p:nvPr>
            <p:ph type="sldNum" sz="quarter" idx="10"/>
          </p:nvPr>
        </p:nvSpPr>
        <p:spPr/>
        <p:txBody>
          <a:bodyPr/>
          <a:lstStyle/>
          <a:p>
            <a:fld id="{4EF5D3A6-E40D-45C4-A122-D2F302C50DBA}" type="slidenum">
              <a:rPr lang="en-GB" smtClean="0"/>
              <a:t>2</a:t>
            </a:fld>
            <a:endParaRPr lang="en-GB"/>
          </a:p>
        </p:txBody>
      </p:sp>
    </p:spTree>
    <p:extLst>
      <p:ext uri="{BB962C8B-B14F-4D97-AF65-F5344CB8AC3E}">
        <p14:creationId xmlns:p14="http://schemas.microsoft.com/office/powerpoint/2010/main" val="272007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20B91-320A-4CB5-8EB6-801C6E29BF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E138517-92F6-44AA-A507-1AA52C46C6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5255545-3D25-4AD6-BDF3-F8E8F9216416}"/>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5" name="Footer Placeholder 4">
            <a:extLst>
              <a:ext uri="{FF2B5EF4-FFF2-40B4-BE49-F238E27FC236}">
                <a16:creationId xmlns:a16="http://schemas.microsoft.com/office/drawing/2014/main" id="{55E6ACF6-B493-43F1-83EA-1260FABC43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6AD5687-B534-410F-8BF0-9484C2B2CA8C}"/>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1454187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0126D-2D1C-45DC-8111-90265AC818C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DFA387D-6BC7-469F-B0AE-DEB944DE03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929BC75-8904-4178-A440-474DD0DCC178}"/>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5" name="Footer Placeholder 4">
            <a:extLst>
              <a:ext uri="{FF2B5EF4-FFF2-40B4-BE49-F238E27FC236}">
                <a16:creationId xmlns:a16="http://schemas.microsoft.com/office/drawing/2014/main" id="{1D611AAF-89B0-48DC-9B91-244CB04D28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741CB2-2C72-45FC-9625-C11B99112ACD}"/>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846419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16AE635-E106-4868-9BF7-98BCF6B8D99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CCCBE4C-E4BF-441C-81D4-354372DE1C5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C0EF17-9635-4432-83FC-1414889167C6}"/>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5" name="Footer Placeholder 4">
            <a:extLst>
              <a:ext uri="{FF2B5EF4-FFF2-40B4-BE49-F238E27FC236}">
                <a16:creationId xmlns:a16="http://schemas.microsoft.com/office/drawing/2014/main" id="{07BC0757-C9D8-48EA-BCB7-457B8C0634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17FC11-D80D-4FE3-ACE0-512D18A25197}"/>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2292765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ED709-1EFC-49E1-87B4-737A6F7E7E4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CBD1080-4269-4D69-B17F-CD35476BFE2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D600A2-530D-42C3-A066-361101704784}"/>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5" name="Footer Placeholder 4">
            <a:extLst>
              <a:ext uri="{FF2B5EF4-FFF2-40B4-BE49-F238E27FC236}">
                <a16:creationId xmlns:a16="http://schemas.microsoft.com/office/drawing/2014/main" id="{EFA3167B-7733-43D4-877D-5D7411A7EE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4B9AA5-D5D6-46E1-A39C-BD4C1049DADE}"/>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1778180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0F3DD-ECD8-40BB-9CA9-D9742F063C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40D75E9-6B32-43B5-B6CA-38CE8113C7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8FB15F-2FF6-44C0-80A4-605261B0D966}"/>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5" name="Footer Placeholder 4">
            <a:extLst>
              <a:ext uri="{FF2B5EF4-FFF2-40B4-BE49-F238E27FC236}">
                <a16:creationId xmlns:a16="http://schemas.microsoft.com/office/drawing/2014/main" id="{7FF51B8A-F281-4539-90A0-256075431E1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28D80F-8303-4634-9849-DF7A545384F1}"/>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787516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05056-27C4-4F27-A2F5-B2A7F1CE80E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B40DB47-0280-4C34-941B-DB366EC69FC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0DAAF9A-F771-47AB-A2E9-146588080E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B73C423-3EAA-4E0F-A7AD-201E9E40FDA6}"/>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6" name="Footer Placeholder 5">
            <a:extLst>
              <a:ext uri="{FF2B5EF4-FFF2-40B4-BE49-F238E27FC236}">
                <a16:creationId xmlns:a16="http://schemas.microsoft.com/office/drawing/2014/main" id="{793F496F-2A77-4CFC-83E8-541C31096A3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FDFB6B7-016C-4FB9-9429-651143FECB10}"/>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2381433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6D505-41CB-43B5-B2DF-E2B842201B3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1C6509-DDDB-486D-8097-D47EB15FF1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9312558-AC5F-4FD7-B856-E55A9C6F85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9FBE712-FA14-4E4F-92D2-2D18EC6089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D665F7-6DBC-45F1-9757-47211D78AA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401748F-DC28-4FDD-88E9-12622ECC0329}"/>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8" name="Footer Placeholder 7">
            <a:extLst>
              <a:ext uri="{FF2B5EF4-FFF2-40B4-BE49-F238E27FC236}">
                <a16:creationId xmlns:a16="http://schemas.microsoft.com/office/drawing/2014/main" id="{960BE658-BB91-4771-A777-7E2692F0B92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07BEAF8-AA42-40B1-BB96-899138EB99A8}"/>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3157087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468C0-A7C4-4706-9CDF-13E44DB6AD9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40381AB-DD1E-490C-9704-0E333C55E399}"/>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4" name="Footer Placeholder 3">
            <a:extLst>
              <a:ext uri="{FF2B5EF4-FFF2-40B4-BE49-F238E27FC236}">
                <a16:creationId xmlns:a16="http://schemas.microsoft.com/office/drawing/2014/main" id="{0F7FD038-51CE-407B-B112-02867A62DBA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775BD68-F30D-435E-ABD4-EE5AC46386C9}"/>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195861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AF8C398-4AF4-4621-806D-10D94F6144B1}"/>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3" name="Footer Placeholder 2">
            <a:extLst>
              <a:ext uri="{FF2B5EF4-FFF2-40B4-BE49-F238E27FC236}">
                <a16:creationId xmlns:a16="http://schemas.microsoft.com/office/drawing/2014/main" id="{17668DFF-E6A0-4905-B5F1-2354574C926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AD41B4F-7E6F-4649-AA9E-DCB8771A35F5}"/>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1917368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3CE54-1CFC-45D9-A2C1-B59E4F1210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63A58BC-97D2-4F13-BF2B-682B43FE41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7111D80-CADF-4873-934D-F2FE599D03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2ED3D3-33DB-4340-AB66-114EF7DE0F76}"/>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6" name="Footer Placeholder 5">
            <a:extLst>
              <a:ext uri="{FF2B5EF4-FFF2-40B4-BE49-F238E27FC236}">
                <a16:creationId xmlns:a16="http://schemas.microsoft.com/office/drawing/2014/main" id="{62E37D42-C477-4408-897E-9F5F1E5B2FD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509ED56-3250-4D5E-A640-6712DDB8A950}"/>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150111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66C6F-9C3A-4C02-80AF-44FF0874A2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D5FB034-6F17-4F32-91D8-2777286E2A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137DF71-370A-447A-834D-C78DD96AB9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87BDFF-D7FB-4BD0-A4E8-B2A7E4405F15}"/>
              </a:ext>
            </a:extLst>
          </p:cNvPr>
          <p:cNvSpPr>
            <a:spLocks noGrp="1"/>
          </p:cNvSpPr>
          <p:nvPr>
            <p:ph type="dt" sz="half" idx="10"/>
          </p:nvPr>
        </p:nvSpPr>
        <p:spPr/>
        <p:txBody>
          <a:bodyPr/>
          <a:lstStyle/>
          <a:p>
            <a:fld id="{EB3AA6CD-0470-42C0-A82C-8B5AAC78EE2A}" type="datetimeFigureOut">
              <a:rPr lang="en-GB" smtClean="0"/>
              <a:t>22/03/2021</a:t>
            </a:fld>
            <a:endParaRPr lang="en-GB"/>
          </a:p>
        </p:txBody>
      </p:sp>
      <p:sp>
        <p:nvSpPr>
          <p:cNvPr id="6" name="Footer Placeholder 5">
            <a:extLst>
              <a:ext uri="{FF2B5EF4-FFF2-40B4-BE49-F238E27FC236}">
                <a16:creationId xmlns:a16="http://schemas.microsoft.com/office/drawing/2014/main" id="{A9A670B3-2980-46D6-9D53-6E0FD1C3EE9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58D3B1D-6F9C-4817-BF39-9F174FC3E2AC}"/>
              </a:ext>
            </a:extLst>
          </p:cNvPr>
          <p:cNvSpPr>
            <a:spLocks noGrp="1"/>
          </p:cNvSpPr>
          <p:nvPr>
            <p:ph type="sldNum" sz="quarter" idx="12"/>
          </p:nvPr>
        </p:nvSpPr>
        <p:spPr/>
        <p:txBody>
          <a:bodyPr/>
          <a:lstStyle/>
          <a:p>
            <a:fld id="{AB7CB6EC-22C9-48E1-BD70-0FF8E2A7647A}" type="slidenum">
              <a:rPr lang="en-GB" smtClean="0"/>
              <a:t>‹#›</a:t>
            </a:fld>
            <a:endParaRPr lang="en-GB"/>
          </a:p>
        </p:txBody>
      </p:sp>
    </p:spTree>
    <p:extLst>
      <p:ext uri="{BB962C8B-B14F-4D97-AF65-F5344CB8AC3E}">
        <p14:creationId xmlns:p14="http://schemas.microsoft.com/office/powerpoint/2010/main" val="3650984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BC3BC8-6F4F-4C3F-9D69-50A2B26A3B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51CA201-70CB-4215-B5E8-D6E9CBFC0D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7221FDA-97D0-41B6-932C-3C7B6538D7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3AA6CD-0470-42C0-A82C-8B5AAC78EE2A}" type="datetimeFigureOut">
              <a:rPr lang="en-GB" smtClean="0"/>
              <a:t>22/03/2021</a:t>
            </a:fld>
            <a:endParaRPr lang="en-GB"/>
          </a:p>
        </p:txBody>
      </p:sp>
      <p:sp>
        <p:nvSpPr>
          <p:cNvPr id="5" name="Footer Placeholder 4">
            <a:extLst>
              <a:ext uri="{FF2B5EF4-FFF2-40B4-BE49-F238E27FC236}">
                <a16:creationId xmlns:a16="http://schemas.microsoft.com/office/drawing/2014/main" id="{7EBC6C8E-AD57-4B87-B4A3-3DBE943AA0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3835406-639F-47DA-9F38-BBDC263485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7CB6EC-22C9-48E1-BD70-0FF8E2A7647A}" type="slidenum">
              <a:rPr lang="en-GB" smtClean="0"/>
              <a:t>‹#›</a:t>
            </a:fld>
            <a:endParaRPr lang="en-GB"/>
          </a:p>
        </p:txBody>
      </p:sp>
    </p:spTree>
    <p:extLst>
      <p:ext uri="{BB962C8B-B14F-4D97-AF65-F5344CB8AC3E}">
        <p14:creationId xmlns:p14="http://schemas.microsoft.com/office/powerpoint/2010/main" val="2455568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mindedforfamilies.org.uk/Content/post_traumatic_stress_disorder_and_other_traumas/#/id/5a58980a7917b495647e0aa6"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D1357-7E5E-4206-8332-4562E8C77479}"/>
              </a:ext>
            </a:extLst>
          </p:cNvPr>
          <p:cNvSpPr>
            <a:spLocks noGrp="1"/>
          </p:cNvSpPr>
          <p:nvPr>
            <p:ph type="ctrTitle"/>
          </p:nvPr>
        </p:nvSpPr>
        <p:spPr/>
        <p:txBody>
          <a:bodyPr/>
          <a:lstStyle/>
          <a:p>
            <a:r>
              <a:rPr lang="en-GB" dirty="0">
                <a:latin typeface="+mn-lt"/>
                <a:cs typeface="Arial" panose="020B0604020202020204" pitchFamily="34" charset="0"/>
              </a:rPr>
              <a:t>Trauma in older adults </a:t>
            </a:r>
          </a:p>
        </p:txBody>
      </p:sp>
      <p:sp>
        <p:nvSpPr>
          <p:cNvPr id="3" name="Subtitle 2">
            <a:extLst>
              <a:ext uri="{FF2B5EF4-FFF2-40B4-BE49-F238E27FC236}">
                <a16:creationId xmlns:a16="http://schemas.microsoft.com/office/drawing/2014/main" id="{36D23D04-44B7-4F82-AF84-775D1DB65FC8}"/>
              </a:ext>
            </a:extLst>
          </p:cNvPr>
          <p:cNvSpPr>
            <a:spLocks noGrp="1"/>
          </p:cNvSpPr>
          <p:nvPr>
            <p:ph type="subTitle" idx="1"/>
          </p:nvPr>
        </p:nvSpPr>
        <p:spPr/>
        <p:txBody>
          <a:bodyPr>
            <a:normAutofit/>
          </a:bodyPr>
          <a:lstStyle/>
          <a:p>
            <a:r>
              <a:rPr lang="en-GB" sz="2800" dirty="0"/>
              <a:t>Tier 2 </a:t>
            </a:r>
          </a:p>
        </p:txBody>
      </p:sp>
    </p:spTree>
    <p:extLst>
      <p:ext uri="{BB962C8B-B14F-4D97-AF65-F5344CB8AC3E}">
        <p14:creationId xmlns:p14="http://schemas.microsoft.com/office/powerpoint/2010/main" val="3266956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1FA3E-5680-4A4C-BB4B-BD5C5090C2CB}"/>
              </a:ext>
            </a:extLst>
          </p:cNvPr>
          <p:cNvSpPr>
            <a:spLocks noGrp="1"/>
          </p:cNvSpPr>
          <p:nvPr>
            <p:ph type="title"/>
          </p:nvPr>
        </p:nvSpPr>
        <p:spPr>
          <a:xfrm>
            <a:off x="838200" y="1"/>
            <a:ext cx="10515600" cy="1426778"/>
          </a:xfrm>
        </p:spPr>
        <p:txBody>
          <a:bodyPr/>
          <a:lstStyle/>
          <a:p>
            <a:pPr algn="ctr"/>
            <a:r>
              <a:rPr lang="en-GB" b="0" i="0" dirty="0">
                <a:solidFill>
                  <a:srgbClr val="000000"/>
                </a:solidFill>
                <a:effectLst/>
                <a:latin typeface="Sofia"/>
              </a:rPr>
              <a:t>Guiding </a:t>
            </a:r>
            <a:r>
              <a:rPr lang="en-GB" dirty="0">
                <a:latin typeface="+mn-lt"/>
              </a:rPr>
              <a:t>principles to prevent re-traumatization </a:t>
            </a:r>
          </a:p>
        </p:txBody>
      </p:sp>
      <p:sp>
        <p:nvSpPr>
          <p:cNvPr id="3" name="Content Placeholder 2">
            <a:extLst>
              <a:ext uri="{FF2B5EF4-FFF2-40B4-BE49-F238E27FC236}">
                <a16:creationId xmlns:a16="http://schemas.microsoft.com/office/drawing/2014/main" id="{EF86BE8C-530E-486C-9A32-220BA251D11A}"/>
              </a:ext>
            </a:extLst>
          </p:cNvPr>
          <p:cNvSpPr>
            <a:spLocks noGrp="1"/>
          </p:cNvSpPr>
          <p:nvPr>
            <p:ph idx="1"/>
          </p:nvPr>
        </p:nvSpPr>
        <p:spPr>
          <a:xfrm>
            <a:off x="838200" y="1426779"/>
            <a:ext cx="10515600" cy="4750184"/>
          </a:xfrm>
        </p:spPr>
        <p:txBody>
          <a:bodyPr/>
          <a:lstStyle/>
          <a:p>
            <a:r>
              <a:rPr lang="en-GB" b="0" i="0" dirty="0">
                <a:solidFill>
                  <a:srgbClr val="000000"/>
                </a:solidFill>
                <a:effectLst/>
              </a:rPr>
              <a:t>Create a physically and emotionally safe environment </a:t>
            </a:r>
          </a:p>
          <a:p>
            <a:r>
              <a:rPr lang="en-GB" dirty="0">
                <a:solidFill>
                  <a:srgbClr val="000000"/>
                </a:solidFill>
              </a:rPr>
              <a:t>E</a:t>
            </a:r>
            <a:r>
              <a:rPr lang="en-GB" b="0" i="0" dirty="0">
                <a:solidFill>
                  <a:srgbClr val="000000"/>
                </a:solidFill>
                <a:effectLst/>
              </a:rPr>
              <a:t>stablish trust </a:t>
            </a:r>
          </a:p>
          <a:p>
            <a:r>
              <a:rPr lang="en-GB" dirty="0">
                <a:solidFill>
                  <a:srgbClr val="000000"/>
                </a:solidFill>
              </a:rPr>
              <a:t>S</a:t>
            </a:r>
            <a:r>
              <a:rPr lang="en-GB" b="0" i="0" dirty="0">
                <a:solidFill>
                  <a:srgbClr val="000000"/>
                </a:solidFill>
                <a:effectLst/>
              </a:rPr>
              <a:t>upport autonomy and choice</a:t>
            </a:r>
          </a:p>
          <a:p>
            <a:r>
              <a:rPr lang="en-GB" dirty="0">
                <a:solidFill>
                  <a:srgbClr val="000000"/>
                </a:solidFill>
              </a:rPr>
              <a:t>C</a:t>
            </a:r>
            <a:r>
              <a:rPr lang="en-GB" b="0" i="0" dirty="0">
                <a:solidFill>
                  <a:srgbClr val="000000"/>
                </a:solidFill>
                <a:effectLst/>
              </a:rPr>
              <a:t>reate collaborative relationships and participation opportunities </a:t>
            </a:r>
          </a:p>
          <a:p>
            <a:r>
              <a:rPr lang="en-GB" b="0" i="0" dirty="0">
                <a:solidFill>
                  <a:srgbClr val="000000"/>
                </a:solidFill>
                <a:effectLst/>
              </a:rPr>
              <a:t>Use a strengths and empowerment-focused perspective to promote resilience and  reduce re-traumatization and promote healing</a:t>
            </a:r>
            <a:endParaRPr lang="en-GB" dirty="0"/>
          </a:p>
        </p:txBody>
      </p:sp>
    </p:spTree>
    <p:extLst>
      <p:ext uri="{BB962C8B-B14F-4D97-AF65-F5344CB8AC3E}">
        <p14:creationId xmlns:p14="http://schemas.microsoft.com/office/powerpoint/2010/main" val="2464679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E07E6-BB17-44D2-9A61-BF92BCE9C5B5}"/>
              </a:ext>
            </a:extLst>
          </p:cNvPr>
          <p:cNvSpPr>
            <a:spLocks noGrp="1"/>
          </p:cNvSpPr>
          <p:nvPr>
            <p:ph type="title"/>
          </p:nvPr>
        </p:nvSpPr>
        <p:spPr>
          <a:xfrm>
            <a:off x="838200" y="-1"/>
            <a:ext cx="10515600" cy="1143001"/>
          </a:xfrm>
        </p:spPr>
        <p:txBody>
          <a:bodyPr>
            <a:normAutofit fontScale="90000"/>
          </a:bodyPr>
          <a:lstStyle/>
          <a:p>
            <a:pPr algn="ctr"/>
            <a:br>
              <a:rPr lang="en-GB" sz="3600" dirty="0">
                <a:latin typeface="+mn-lt"/>
                <a:cs typeface="Arial" panose="020B0604020202020204" pitchFamily="34" charset="0"/>
              </a:rPr>
            </a:br>
            <a:br>
              <a:rPr lang="en-GB" sz="3600" dirty="0">
                <a:latin typeface="+mn-lt"/>
                <a:cs typeface="Arial" panose="020B0604020202020204" pitchFamily="34" charset="0"/>
              </a:rPr>
            </a:br>
            <a:r>
              <a:rPr lang="en-GB" sz="4000" dirty="0">
                <a:latin typeface="+mn-lt"/>
                <a:cs typeface="Arial" panose="020B0604020202020204" pitchFamily="34" charset="0"/>
              </a:rPr>
              <a:t>Overview of techniques to intervene and treat trauma in older adults</a:t>
            </a:r>
            <a:br>
              <a:rPr lang="en-GB" sz="4400" dirty="0">
                <a:cs typeface="Arial" panose="020B0604020202020204" pitchFamily="34" charset="0"/>
              </a:rPr>
            </a:br>
            <a:endParaRPr lang="en-GB" dirty="0">
              <a:latin typeface="+mn-lt"/>
              <a:cs typeface="Arial" panose="020B0604020202020204" pitchFamily="34" charset="0"/>
            </a:endParaRPr>
          </a:p>
        </p:txBody>
      </p:sp>
      <p:sp>
        <p:nvSpPr>
          <p:cNvPr id="3" name="Content Placeholder 2">
            <a:extLst>
              <a:ext uri="{FF2B5EF4-FFF2-40B4-BE49-F238E27FC236}">
                <a16:creationId xmlns:a16="http://schemas.microsoft.com/office/drawing/2014/main" id="{F9A6810E-71AA-4636-8C39-967BF06A542A}"/>
              </a:ext>
            </a:extLst>
          </p:cNvPr>
          <p:cNvSpPr>
            <a:spLocks noGrp="1"/>
          </p:cNvSpPr>
          <p:nvPr>
            <p:ph idx="1"/>
          </p:nvPr>
        </p:nvSpPr>
        <p:spPr>
          <a:xfrm>
            <a:off x="838200" y="1403131"/>
            <a:ext cx="10515600" cy="4966336"/>
          </a:xfrm>
        </p:spPr>
        <p:txBody>
          <a:bodyPr/>
          <a:lstStyle/>
          <a:p>
            <a:pPr marL="0" indent="0">
              <a:buNone/>
            </a:pPr>
            <a:r>
              <a:rPr lang="en-GB" dirty="0">
                <a:latin typeface="Arial" panose="020B0604020202020204" pitchFamily="34" charset="0"/>
                <a:cs typeface="Arial" panose="020B0604020202020204" pitchFamily="34" charset="0"/>
              </a:rPr>
              <a:t> </a:t>
            </a:r>
            <a:r>
              <a:rPr lang="en-GB" sz="3200" dirty="0">
                <a:cs typeface="Arial" panose="020B0604020202020204" pitchFamily="34" charset="0"/>
              </a:rPr>
              <a:t>Techniques include</a:t>
            </a:r>
          </a:p>
          <a:p>
            <a:r>
              <a:rPr lang="en-GB" sz="3200" dirty="0"/>
              <a:t>Psychological First Aid </a:t>
            </a:r>
          </a:p>
          <a:p>
            <a:r>
              <a:rPr lang="en-GB" sz="3200" dirty="0"/>
              <a:t>Developing skills for Psychological Recovery </a:t>
            </a:r>
          </a:p>
          <a:p>
            <a:r>
              <a:rPr lang="en-GB" sz="3200" dirty="0"/>
              <a:t>Trauma-focused Cognitive Behavioural Therapy</a:t>
            </a:r>
          </a:p>
          <a:p>
            <a:r>
              <a:rPr lang="en-GB" sz="3200" dirty="0"/>
              <a:t>Exposure therapy – EMDR (eye movement desensitisation and reprocessing), life review and narrative </a:t>
            </a:r>
          </a:p>
          <a:p>
            <a:pPr marL="0" indent="0">
              <a:buNone/>
            </a:pPr>
            <a:endParaRPr lang="en-GB" dirty="0"/>
          </a:p>
        </p:txBody>
      </p:sp>
    </p:spTree>
    <p:extLst>
      <p:ext uri="{BB962C8B-B14F-4D97-AF65-F5344CB8AC3E}">
        <p14:creationId xmlns:p14="http://schemas.microsoft.com/office/powerpoint/2010/main" val="2545127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D84BE-34F4-4252-A50A-1047D91937B0}"/>
              </a:ext>
            </a:extLst>
          </p:cNvPr>
          <p:cNvSpPr>
            <a:spLocks noGrp="1"/>
          </p:cNvSpPr>
          <p:nvPr>
            <p:ph type="title"/>
          </p:nvPr>
        </p:nvSpPr>
        <p:spPr>
          <a:xfrm>
            <a:off x="838200" y="1"/>
            <a:ext cx="10515600" cy="1198178"/>
          </a:xfrm>
        </p:spPr>
        <p:txBody>
          <a:bodyPr/>
          <a:lstStyle/>
          <a:p>
            <a:pPr algn="ctr"/>
            <a:r>
              <a:rPr lang="en-GB" dirty="0">
                <a:latin typeface="+mn-lt"/>
              </a:rPr>
              <a:t>Resources</a:t>
            </a:r>
            <a:endParaRPr lang="en-GB" dirty="0"/>
          </a:p>
        </p:txBody>
      </p:sp>
      <p:sp>
        <p:nvSpPr>
          <p:cNvPr id="3" name="Content Placeholder 2">
            <a:extLst>
              <a:ext uri="{FF2B5EF4-FFF2-40B4-BE49-F238E27FC236}">
                <a16:creationId xmlns:a16="http://schemas.microsoft.com/office/drawing/2014/main" id="{5E7081FC-6001-4BFD-B34F-9053934C260F}"/>
              </a:ext>
            </a:extLst>
          </p:cNvPr>
          <p:cNvSpPr>
            <a:spLocks noGrp="1"/>
          </p:cNvSpPr>
          <p:nvPr>
            <p:ph idx="1"/>
          </p:nvPr>
        </p:nvSpPr>
        <p:spPr>
          <a:xfrm>
            <a:off x="775138" y="1281715"/>
            <a:ext cx="10515600" cy="4351338"/>
          </a:xfrm>
        </p:spPr>
        <p:txBody>
          <a:bodyPr/>
          <a:lstStyle/>
          <a:p>
            <a:r>
              <a:rPr lang="en-GB" dirty="0">
                <a:hlinkClick r:id="rId2"/>
              </a:rPr>
              <a:t>MPC_08_01 - Post Traumatic Stress Disorder And Other Traumas | Effects of Trauma (mindedforfamilies.org.uk)</a:t>
            </a:r>
            <a:endParaRPr lang="en-GB" dirty="0"/>
          </a:p>
          <a:p>
            <a:endParaRPr lang="en-GB" dirty="0"/>
          </a:p>
          <a:p>
            <a:r>
              <a:rPr lang="en-GB" dirty="0"/>
              <a:t>This is an easy to access website for older adults and their families which has good advice about what trauma is ,the effect of trauma , post traumatic stress disorder and practical suggestions of things that could help  for family and friends </a:t>
            </a:r>
          </a:p>
          <a:p>
            <a:endParaRPr lang="en-GB" dirty="0"/>
          </a:p>
        </p:txBody>
      </p:sp>
    </p:spTree>
    <p:extLst>
      <p:ext uri="{BB962C8B-B14F-4D97-AF65-F5344CB8AC3E}">
        <p14:creationId xmlns:p14="http://schemas.microsoft.com/office/powerpoint/2010/main" val="2869558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DFFAD-5904-4409-98E5-4AA024741A86}"/>
              </a:ext>
            </a:extLst>
          </p:cNvPr>
          <p:cNvSpPr>
            <a:spLocks noGrp="1"/>
          </p:cNvSpPr>
          <p:nvPr>
            <p:ph type="title"/>
          </p:nvPr>
        </p:nvSpPr>
        <p:spPr>
          <a:xfrm>
            <a:off x="838200" y="0"/>
            <a:ext cx="10515600" cy="1008993"/>
          </a:xfrm>
        </p:spPr>
        <p:txBody>
          <a:bodyPr>
            <a:normAutofit/>
          </a:bodyPr>
          <a:lstStyle/>
          <a:p>
            <a:pPr algn="ctr"/>
            <a:r>
              <a:rPr lang="en-GB" dirty="0">
                <a:latin typeface="+mn-lt"/>
                <a:cs typeface="Arial" panose="020B0604020202020204" pitchFamily="34" charset="0"/>
              </a:rPr>
              <a:t>What is trauma?</a:t>
            </a:r>
          </a:p>
        </p:txBody>
      </p:sp>
      <p:sp>
        <p:nvSpPr>
          <p:cNvPr id="3" name="Content Placeholder 2">
            <a:extLst>
              <a:ext uri="{FF2B5EF4-FFF2-40B4-BE49-F238E27FC236}">
                <a16:creationId xmlns:a16="http://schemas.microsoft.com/office/drawing/2014/main" id="{2CDA5E8C-CB83-405C-9BAE-5BA552A1E3AF}"/>
              </a:ext>
            </a:extLst>
          </p:cNvPr>
          <p:cNvSpPr>
            <a:spLocks noGrp="1"/>
          </p:cNvSpPr>
          <p:nvPr>
            <p:ph idx="1"/>
          </p:nvPr>
        </p:nvSpPr>
        <p:spPr>
          <a:xfrm>
            <a:off x="838200" y="1008993"/>
            <a:ext cx="10515600" cy="4851400"/>
          </a:xfrm>
        </p:spPr>
        <p:txBody>
          <a:bodyPr>
            <a:normAutofit/>
          </a:bodyPr>
          <a:lstStyle/>
          <a:p>
            <a:pPr algn="just"/>
            <a:r>
              <a:rPr lang="en-GB" sz="3200" dirty="0">
                <a:cs typeface="Arial" panose="020B0604020202020204" pitchFamily="34" charset="0"/>
              </a:rPr>
              <a:t>Individual trauma results from an event, series of events, or set of circumstances that is experienced by an individual as physically or emotionally harmful or life threatening and that has lasting adverse effects on the individual’s functioning and mental, physical, social, emotional, or spiritual well-being</a:t>
            </a:r>
            <a:r>
              <a:rPr lang="en-GB"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402893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DFFAD-5904-4409-98E5-4AA024741A86}"/>
              </a:ext>
            </a:extLst>
          </p:cNvPr>
          <p:cNvSpPr>
            <a:spLocks noGrp="1"/>
          </p:cNvSpPr>
          <p:nvPr>
            <p:ph type="title"/>
          </p:nvPr>
        </p:nvSpPr>
        <p:spPr>
          <a:xfrm>
            <a:off x="838200" y="1"/>
            <a:ext cx="10515600" cy="914399"/>
          </a:xfrm>
        </p:spPr>
        <p:txBody>
          <a:bodyPr/>
          <a:lstStyle/>
          <a:p>
            <a:pPr algn="ctr"/>
            <a:r>
              <a:rPr lang="en-GB" dirty="0">
                <a:latin typeface="+mn-lt"/>
                <a:cs typeface="Arial" panose="020B0604020202020204" pitchFamily="34" charset="0"/>
              </a:rPr>
              <a:t>Trauma in older adults </a:t>
            </a:r>
          </a:p>
        </p:txBody>
      </p:sp>
      <p:sp>
        <p:nvSpPr>
          <p:cNvPr id="3" name="Content Placeholder 2">
            <a:extLst>
              <a:ext uri="{FF2B5EF4-FFF2-40B4-BE49-F238E27FC236}">
                <a16:creationId xmlns:a16="http://schemas.microsoft.com/office/drawing/2014/main" id="{2CDA5E8C-CB83-405C-9BAE-5BA552A1E3AF}"/>
              </a:ext>
            </a:extLst>
          </p:cNvPr>
          <p:cNvSpPr>
            <a:spLocks noGrp="1"/>
          </p:cNvSpPr>
          <p:nvPr>
            <p:ph idx="1"/>
          </p:nvPr>
        </p:nvSpPr>
        <p:spPr>
          <a:xfrm>
            <a:off x="838200" y="914401"/>
            <a:ext cx="10515600" cy="5286626"/>
          </a:xfrm>
        </p:spPr>
        <p:txBody>
          <a:bodyPr>
            <a:normAutofit/>
          </a:bodyPr>
          <a:lstStyle/>
          <a:p>
            <a:r>
              <a:rPr lang="en-GB" sz="3200" dirty="0">
                <a:cs typeface="Arial" panose="020B0604020202020204" pitchFamily="34" charset="0"/>
              </a:rPr>
              <a:t>Trauma is under-recognised </a:t>
            </a:r>
          </a:p>
          <a:p>
            <a:pPr marL="0" indent="0">
              <a:buNone/>
            </a:pPr>
            <a:endParaRPr lang="en-GB" sz="3200" dirty="0">
              <a:cs typeface="Arial" panose="020B0604020202020204" pitchFamily="34" charset="0"/>
            </a:endParaRPr>
          </a:p>
          <a:p>
            <a:r>
              <a:rPr lang="en-GB" sz="3200" dirty="0">
                <a:cs typeface="Arial" panose="020B0604020202020204" pitchFamily="34" charset="0"/>
              </a:rPr>
              <a:t>Trauma is under-treated </a:t>
            </a:r>
          </a:p>
          <a:p>
            <a:endParaRPr lang="en-GB" sz="3200" dirty="0">
              <a:cs typeface="Arial" panose="020B0604020202020204" pitchFamily="34" charset="0"/>
            </a:endParaRPr>
          </a:p>
          <a:p>
            <a:r>
              <a:rPr lang="en-GB" sz="3200" dirty="0">
                <a:cs typeface="Arial" panose="020B0604020202020204" pitchFamily="34" charset="0"/>
              </a:rPr>
              <a:t>Older adults may fail to report or minimize traumatic experiences</a:t>
            </a:r>
          </a:p>
          <a:p>
            <a:pPr marL="0" indent="0">
              <a:buNone/>
            </a:pPr>
            <a:endParaRPr lang="en-GB"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1381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70EBB-343D-4BAF-8B28-A26C6EB751B3}"/>
              </a:ext>
            </a:extLst>
          </p:cNvPr>
          <p:cNvSpPr>
            <a:spLocks noGrp="1"/>
          </p:cNvSpPr>
          <p:nvPr>
            <p:ph type="title"/>
          </p:nvPr>
        </p:nvSpPr>
        <p:spPr>
          <a:xfrm>
            <a:off x="838200" y="1"/>
            <a:ext cx="10515600" cy="1079937"/>
          </a:xfrm>
        </p:spPr>
        <p:txBody>
          <a:bodyPr/>
          <a:lstStyle/>
          <a:p>
            <a:pPr algn="ctr"/>
            <a:r>
              <a:rPr lang="en-GB" dirty="0">
                <a:latin typeface="+mn-lt"/>
              </a:rPr>
              <a:t>Four Rs of a trauma focussed approach</a:t>
            </a:r>
          </a:p>
        </p:txBody>
      </p:sp>
      <p:sp>
        <p:nvSpPr>
          <p:cNvPr id="3" name="Content Placeholder 2">
            <a:extLst>
              <a:ext uri="{FF2B5EF4-FFF2-40B4-BE49-F238E27FC236}">
                <a16:creationId xmlns:a16="http://schemas.microsoft.com/office/drawing/2014/main" id="{DBA3ADA2-2DCC-4380-91DE-E1501ED73B72}"/>
              </a:ext>
            </a:extLst>
          </p:cNvPr>
          <p:cNvSpPr>
            <a:spLocks noGrp="1"/>
          </p:cNvSpPr>
          <p:nvPr>
            <p:ph idx="1"/>
          </p:nvPr>
        </p:nvSpPr>
        <p:spPr>
          <a:xfrm>
            <a:off x="838200" y="969579"/>
            <a:ext cx="10515600" cy="5399889"/>
          </a:xfrm>
        </p:spPr>
        <p:txBody>
          <a:bodyPr>
            <a:normAutofit/>
          </a:bodyPr>
          <a:lstStyle/>
          <a:p>
            <a:pPr algn="just"/>
            <a:r>
              <a:rPr lang="en-GB" b="1" i="0" dirty="0">
                <a:effectLst/>
                <a:cs typeface="Arial" panose="020B0604020202020204" pitchFamily="34" charset="0"/>
              </a:rPr>
              <a:t>Realisation</a:t>
            </a:r>
            <a:r>
              <a:rPr lang="en-GB" b="0" i="0" dirty="0">
                <a:effectLst/>
                <a:cs typeface="Arial" panose="020B0604020202020204" pitchFamily="34" charset="0"/>
              </a:rPr>
              <a:t> that </a:t>
            </a:r>
            <a:r>
              <a:rPr lang="en-GB" i="0" dirty="0">
                <a:effectLst/>
                <a:cs typeface="Arial" panose="020B0604020202020204" pitchFamily="34" charset="0"/>
              </a:rPr>
              <a:t>trauma</a:t>
            </a:r>
            <a:r>
              <a:rPr lang="en-GB" b="0" i="0" dirty="0">
                <a:effectLst/>
                <a:cs typeface="Arial" panose="020B0604020202020204" pitchFamily="34" charset="0"/>
              </a:rPr>
              <a:t> can affect older adults</a:t>
            </a:r>
          </a:p>
          <a:p>
            <a:r>
              <a:rPr lang="en-GB" b="1" dirty="0">
                <a:cs typeface="Arial" panose="020B0604020202020204" pitchFamily="34" charset="0"/>
              </a:rPr>
              <a:t>R</a:t>
            </a:r>
            <a:r>
              <a:rPr lang="en-GB" b="1" i="0" dirty="0">
                <a:effectLst/>
                <a:cs typeface="Arial" panose="020B0604020202020204" pitchFamily="34" charset="0"/>
              </a:rPr>
              <a:t>ecognition </a:t>
            </a:r>
            <a:r>
              <a:rPr lang="en-GB" i="0" dirty="0">
                <a:effectLst/>
                <a:cs typeface="Arial" panose="020B0604020202020204" pitchFamily="34" charset="0"/>
              </a:rPr>
              <a:t>of</a:t>
            </a:r>
            <a:r>
              <a:rPr lang="en-GB" b="0" i="0" dirty="0">
                <a:effectLst/>
                <a:cs typeface="Arial" panose="020B0604020202020204" pitchFamily="34" charset="0"/>
              </a:rPr>
              <a:t> the signs of </a:t>
            </a:r>
            <a:r>
              <a:rPr lang="en-GB" i="0" dirty="0">
                <a:effectLst/>
                <a:cs typeface="Arial" panose="020B0604020202020204" pitchFamily="34" charset="0"/>
              </a:rPr>
              <a:t>trauma</a:t>
            </a:r>
            <a:endParaRPr lang="en-GB" dirty="0">
              <a:cs typeface="Arial" panose="020B0604020202020204" pitchFamily="34" charset="0"/>
            </a:endParaRPr>
          </a:p>
          <a:p>
            <a:r>
              <a:rPr lang="en-GB" b="1" dirty="0">
                <a:cs typeface="Arial" panose="020B0604020202020204" pitchFamily="34" charset="0"/>
              </a:rPr>
              <a:t>R</a:t>
            </a:r>
            <a:r>
              <a:rPr lang="en-GB" b="1" i="0" dirty="0">
                <a:effectLst/>
                <a:cs typeface="Arial" panose="020B0604020202020204" pitchFamily="34" charset="0"/>
              </a:rPr>
              <a:t>esponding</a:t>
            </a:r>
            <a:r>
              <a:rPr lang="en-GB" b="0" i="0" dirty="0">
                <a:effectLst/>
                <a:cs typeface="Arial" panose="020B0604020202020204" pitchFamily="34" charset="0"/>
              </a:rPr>
              <a:t> to the </a:t>
            </a:r>
            <a:r>
              <a:rPr lang="en-GB" i="0" dirty="0">
                <a:effectLst/>
                <a:cs typeface="Arial" panose="020B0604020202020204" pitchFamily="34" charset="0"/>
              </a:rPr>
              <a:t>trauma so that the person feels safe </a:t>
            </a:r>
            <a:r>
              <a:rPr lang="en-GB" dirty="0">
                <a:cs typeface="Arial" panose="020B0604020202020204" pitchFamily="34" charset="0"/>
              </a:rPr>
              <a:t>p</a:t>
            </a:r>
            <a:r>
              <a:rPr lang="en-GB" i="0" dirty="0">
                <a:effectLst/>
                <a:cs typeface="Arial" panose="020B0604020202020204" pitchFamily="34" charset="0"/>
              </a:rPr>
              <a:t>hysically, psychologically and emotionally </a:t>
            </a:r>
            <a:endParaRPr lang="en-GB" dirty="0">
              <a:cs typeface="Arial" panose="020B0604020202020204" pitchFamily="34" charset="0"/>
            </a:endParaRPr>
          </a:p>
          <a:p>
            <a:r>
              <a:rPr lang="en-GB" b="1" dirty="0">
                <a:cs typeface="Arial" panose="020B0604020202020204" pitchFamily="34" charset="0"/>
              </a:rPr>
              <a:t>R</a:t>
            </a:r>
            <a:r>
              <a:rPr lang="en-GB" b="1" i="0" dirty="0">
                <a:effectLst/>
                <a:cs typeface="Arial" panose="020B0604020202020204" pitchFamily="34" charset="0"/>
              </a:rPr>
              <a:t>esisting re-traumatisation</a:t>
            </a:r>
            <a:r>
              <a:rPr lang="en-GB" b="0" i="0" dirty="0">
                <a:effectLst/>
                <a:cs typeface="Arial" panose="020B0604020202020204" pitchFamily="34" charset="0"/>
              </a:rPr>
              <a:t> by understanding the triggers fo</a:t>
            </a:r>
            <a:r>
              <a:rPr lang="en-GB" dirty="0">
                <a:cs typeface="Arial" panose="020B0604020202020204" pitchFamily="34" charset="0"/>
              </a:rPr>
              <a:t>r the memories </a:t>
            </a:r>
            <a:r>
              <a:rPr lang="en-GB" b="0" i="0" dirty="0">
                <a:effectLst/>
                <a:cs typeface="Arial" panose="020B0604020202020204" pitchFamily="34" charset="0"/>
              </a:rPr>
              <a:t>and preventing them</a:t>
            </a:r>
          </a:p>
          <a:p>
            <a:endParaRPr lang="en-GB" dirty="0">
              <a:cs typeface="Arial" panose="020B0604020202020204" pitchFamily="34" charset="0"/>
            </a:endParaRPr>
          </a:p>
          <a:p>
            <a:r>
              <a:rPr lang="en-GB" dirty="0">
                <a:cs typeface="Arial" panose="020B0604020202020204" pitchFamily="34" charset="0"/>
              </a:rPr>
              <a:t>Remember the goal is not for the older adult to disclose any or all details but rather to feel safe, develop trust and ultimately become improve their functioning</a:t>
            </a:r>
          </a:p>
        </p:txBody>
      </p:sp>
    </p:spTree>
    <p:extLst>
      <p:ext uri="{BB962C8B-B14F-4D97-AF65-F5344CB8AC3E}">
        <p14:creationId xmlns:p14="http://schemas.microsoft.com/office/powerpoint/2010/main" val="3330097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12391-427B-45A4-8ED8-703E27187ACC}"/>
              </a:ext>
            </a:extLst>
          </p:cNvPr>
          <p:cNvSpPr>
            <a:spLocks noGrp="1"/>
          </p:cNvSpPr>
          <p:nvPr>
            <p:ph type="title"/>
          </p:nvPr>
        </p:nvSpPr>
        <p:spPr>
          <a:xfrm>
            <a:off x="838200" y="1"/>
            <a:ext cx="10515600" cy="1166647"/>
          </a:xfrm>
        </p:spPr>
        <p:txBody>
          <a:bodyPr>
            <a:normAutofit fontScale="90000"/>
          </a:bodyPr>
          <a:lstStyle/>
          <a:p>
            <a:pPr algn="ctr"/>
            <a:br>
              <a:rPr lang="en-GB" sz="4900" b="1" i="0" dirty="0">
                <a:solidFill>
                  <a:srgbClr val="202124"/>
                </a:solidFill>
                <a:effectLst/>
                <a:latin typeface="+mn-lt"/>
              </a:rPr>
            </a:br>
            <a:r>
              <a:rPr lang="en-GB" sz="4900" i="0" dirty="0">
                <a:solidFill>
                  <a:srgbClr val="202124"/>
                </a:solidFill>
                <a:effectLst/>
                <a:latin typeface="+mn-lt"/>
              </a:rPr>
              <a:t>Realisation</a:t>
            </a:r>
            <a:r>
              <a:rPr lang="en-GB" sz="4900" b="0" i="0" dirty="0">
                <a:solidFill>
                  <a:srgbClr val="202124"/>
                </a:solidFill>
                <a:effectLst/>
                <a:latin typeface="+mn-lt"/>
              </a:rPr>
              <a:t> that </a:t>
            </a:r>
            <a:r>
              <a:rPr lang="en-GB" sz="4900" dirty="0">
                <a:solidFill>
                  <a:srgbClr val="202124"/>
                </a:solidFill>
                <a:effectLst/>
                <a:latin typeface="+mn-lt"/>
              </a:rPr>
              <a:t>trauma can </a:t>
            </a:r>
            <a:r>
              <a:rPr lang="en-GB" sz="4900" b="0" i="0" dirty="0">
                <a:solidFill>
                  <a:srgbClr val="202124"/>
                </a:solidFill>
                <a:effectLst/>
                <a:latin typeface="+mn-lt"/>
              </a:rPr>
              <a:t>affect older adults</a:t>
            </a:r>
            <a:br>
              <a:rPr lang="en-GB" b="0" i="0" dirty="0">
                <a:solidFill>
                  <a:srgbClr val="202124"/>
                </a:solidFill>
                <a:effectLst/>
                <a:latin typeface="arial" panose="020B0604020202020204" pitchFamily="34" charset="0"/>
              </a:rPr>
            </a:br>
            <a:endParaRPr lang="en-GB" dirty="0"/>
          </a:p>
        </p:txBody>
      </p:sp>
      <p:sp>
        <p:nvSpPr>
          <p:cNvPr id="3" name="Content Placeholder 2">
            <a:extLst>
              <a:ext uri="{FF2B5EF4-FFF2-40B4-BE49-F238E27FC236}">
                <a16:creationId xmlns:a16="http://schemas.microsoft.com/office/drawing/2014/main" id="{96F575DD-AE68-4942-8DDB-83BF2142BB28}"/>
              </a:ext>
            </a:extLst>
          </p:cNvPr>
          <p:cNvSpPr>
            <a:spLocks noGrp="1"/>
          </p:cNvSpPr>
          <p:nvPr>
            <p:ph idx="1"/>
          </p:nvPr>
        </p:nvSpPr>
        <p:spPr>
          <a:xfrm>
            <a:off x="838200" y="1347952"/>
            <a:ext cx="10515600" cy="4988668"/>
          </a:xfrm>
        </p:spPr>
        <p:txBody>
          <a:bodyPr>
            <a:normAutofit/>
          </a:bodyPr>
          <a:lstStyle/>
          <a:p>
            <a:pPr algn="just">
              <a:spcAft>
                <a:spcPts val="600"/>
              </a:spcAft>
            </a:pPr>
            <a:r>
              <a:rPr lang="en-GB" b="0" i="0" dirty="0">
                <a:effectLst/>
                <a:cs typeface="Arial" panose="020B0604020202020204" pitchFamily="34" charset="0"/>
              </a:rPr>
              <a:t>Up to 90% of older adults have experienced at least one traumatic event in their lifetime</a:t>
            </a:r>
          </a:p>
          <a:p>
            <a:pPr algn="just">
              <a:spcAft>
                <a:spcPts val="600"/>
              </a:spcAft>
            </a:pPr>
            <a:r>
              <a:rPr lang="en-GB" dirty="0">
                <a:cs typeface="Arial" panose="020B0604020202020204" pitchFamily="34" charset="0"/>
              </a:rPr>
              <a:t>Examples include</a:t>
            </a:r>
            <a:r>
              <a:rPr lang="en-GB" b="0" i="0" dirty="0">
                <a:effectLst/>
                <a:cs typeface="Arial" panose="020B0604020202020204" pitchFamily="34" charset="0"/>
              </a:rPr>
              <a:t> evacuation in the war, the unexpected death of someone close, serious illness or serious injury to self etc.</a:t>
            </a:r>
          </a:p>
          <a:p>
            <a:pPr algn="just">
              <a:spcAft>
                <a:spcPts val="600"/>
              </a:spcAft>
            </a:pPr>
            <a:r>
              <a:rPr lang="en-GB" dirty="0">
                <a:cs typeface="Arial" panose="020B0604020202020204" pitchFamily="34" charset="0"/>
              </a:rPr>
              <a:t>As a result of the previous trauma the person can find that </a:t>
            </a:r>
            <a:r>
              <a:rPr lang="en-GB" b="0" i="0" dirty="0">
                <a:effectLst/>
                <a:cs typeface="Arial" panose="020B0604020202020204" pitchFamily="34" charset="0"/>
              </a:rPr>
              <a:t>situations that occur in everyday life may trigger memories of the trauma and affect the person’s responses</a:t>
            </a:r>
          </a:p>
          <a:p>
            <a:pPr algn="just">
              <a:spcAft>
                <a:spcPts val="600"/>
              </a:spcAft>
            </a:pPr>
            <a:r>
              <a:rPr lang="en-GB" b="0" i="0" dirty="0">
                <a:effectLst/>
                <a:cs typeface="Arial" panose="020B0604020202020204" pitchFamily="34" charset="0"/>
              </a:rPr>
              <a:t>If you are unable to ascertain that there is a history of trauma the best approach is to assume there is</a:t>
            </a:r>
          </a:p>
          <a:p>
            <a:pPr algn="just">
              <a:spcAft>
                <a:spcPts val="600"/>
              </a:spcAft>
            </a:pPr>
            <a:endParaRPr lang="en-GB" dirty="0"/>
          </a:p>
        </p:txBody>
      </p:sp>
    </p:spTree>
    <p:extLst>
      <p:ext uri="{BB962C8B-B14F-4D97-AF65-F5344CB8AC3E}">
        <p14:creationId xmlns:p14="http://schemas.microsoft.com/office/powerpoint/2010/main" val="3517693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853AA-268C-4B88-9278-622A8F9B4255}"/>
              </a:ext>
            </a:extLst>
          </p:cNvPr>
          <p:cNvSpPr>
            <a:spLocks noGrp="1"/>
          </p:cNvSpPr>
          <p:nvPr>
            <p:ph type="title"/>
          </p:nvPr>
        </p:nvSpPr>
        <p:spPr>
          <a:xfrm>
            <a:off x="838200" y="2"/>
            <a:ext cx="10515600" cy="969578"/>
          </a:xfrm>
        </p:spPr>
        <p:txBody>
          <a:bodyPr/>
          <a:lstStyle/>
          <a:p>
            <a:pPr algn="ctr"/>
            <a:r>
              <a:rPr lang="en-GB" dirty="0">
                <a:latin typeface="+mn-lt"/>
                <a:cs typeface="Arial" panose="020B0604020202020204" pitchFamily="34" charset="0"/>
              </a:rPr>
              <a:t>Triggers to traumatic memories</a:t>
            </a:r>
          </a:p>
        </p:txBody>
      </p:sp>
      <p:sp>
        <p:nvSpPr>
          <p:cNvPr id="3" name="Content Placeholder 2">
            <a:extLst>
              <a:ext uri="{FF2B5EF4-FFF2-40B4-BE49-F238E27FC236}">
                <a16:creationId xmlns:a16="http://schemas.microsoft.com/office/drawing/2014/main" id="{4F5B409E-FB74-4071-AE02-2D0E213BA600}"/>
              </a:ext>
            </a:extLst>
          </p:cNvPr>
          <p:cNvSpPr>
            <a:spLocks noGrp="1"/>
          </p:cNvSpPr>
          <p:nvPr>
            <p:ph idx="1"/>
          </p:nvPr>
        </p:nvSpPr>
        <p:spPr>
          <a:xfrm>
            <a:off x="838200" y="1143000"/>
            <a:ext cx="10515600" cy="5280706"/>
          </a:xfrm>
        </p:spPr>
        <p:txBody>
          <a:bodyPr>
            <a:normAutofit/>
          </a:bodyPr>
          <a:lstStyle/>
          <a:p>
            <a:pPr marL="0" indent="0" algn="just">
              <a:buNone/>
            </a:pPr>
            <a:r>
              <a:rPr lang="en-GB" sz="3600" dirty="0">
                <a:cs typeface="Arial" panose="020B0604020202020204" pitchFamily="34" charset="0"/>
              </a:rPr>
              <a:t>Possible triggers to traumatic memories could be </a:t>
            </a:r>
          </a:p>
          <a:p>
            <a:pPr algn="just"/>
            <a:r>
              <a:rPr lang="en-GB" sz="3600" dirty="0"/>
              <a:t>A particular date – anniversary of a traumatic bereavement </a:t>
            </a:r>
          </a:p>
          <a:p>
            <a:pPr algn="just"/>
            <a:r>
              <a:rPr lang="en-GB" sz="3600" dirty="0"/>
              <a:t>A rigid regime with in a care setting – reminding them of being in a prison camp</a:t>
            </a:r>
          </a:p>
          <a:p>
            <a:pPr algn="just"/>
            <a:r>
              <a:rPr lang="en-GB" sz="3600" dirty="0"/>
              <a:t>A particular place/noise – reminding them of past physical abuse </a:t>
            </a:r>
          </a:p>
          <a:p>
            <a:pPr marL="0" indent="0" algn="just">
              <a:buNone/>
            </a:pPr>
            <a:endParaRPr lang="en-GB" sz="3200" dirty="0"/>
          </a:p>
        </p:txBody>
      </p:sp>
    </p:spTree>
    <p:extLst>
      <p:ext uri="{BB962C8B-B14F-4D97-AF65-F5344CB8AC3E}">
        <p14:creationId xmlns:p14="http://schemas.microsoft.com/office/powerpoint/2010/main" val="2133812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C4BAC-1711-4CFC-B635-E80FE521BB31}"/>
              </a:ext>
            </a:extLst>
          </p:cNvPr>
          <p:cNvSpPr>
            <a:spLocks noGrp="1"/>
          </p:cNvSpPr>
          <p:nvPr>
            <p:ph type="title"/>
          </p:nvPr>
        </p:nvSpPr>
        <p:spPr>
          <a:xfrm>
            <a:off x="838200" y="70946"/>
            <a:ext cx="10515600" cy="977462"/>
          </a:xfrm>
        </p:spPr>
        <p:txBody>
          <a:bodyPr/>
          <a:lstStyle/>
          <a:p>
            <a:pPr algn="ctr"/>
            <a:r>
              <a:rPr lang="en-GB" dirty="0">
                <a:latin typeface="+mn-lt"/>
                <a:cs typeface="Arial" panose="020B0604020202020204" pitchFamily="34" charset="0"/>
              </a:rPr>
              <a:t>Recognition of past trauma </a:t>
            </a:r>
          </a:p>
        </p:txBody>
      </p:sp>
      <p:sp>
        <p:nvSpPr>
          <p:cNvPr id="3" name="Content Placeholder 2">
            <a:extLst>
              <a:ext uri="{FF2B5EF4-FFF2-40B4-BE49-F238E27FC236}">
                <a16:creationId xmlns:a16="http://schemas.microsoft.com/office/drawing/2014/main" id="{615CDD1D-F520-4E3D-8151-35F6B237BEDA}"/>
              </a:ext>
            </a:extLst>
          </p:cNvPr>
          <p:cNvSpPr>
            <a:spLocks noGrp="1"/>
          </p:cNvSpPr>
          <p:nvPr>
            <p:ph idx="1"/>
          </p:nvPr>
        </p:nvSpPr>
        <p:spPr>
          <a:xfrm>
            <a:off x="838200" y="1292772"/>
            <a:ext cx="10515600" cy="5043848"/>
          </a:xfrm>
        </p:spPr>
        <p:txBody>
          <a:bodyPr>
            <a:normAutofit fontScale="92500" lnSpcReduction="10000"/>
          </a:bodyPr>
          <a:lstStyle/>
          <a:p>
            <a:pPr marL="0" indent="0" algn="just">
              <a:spcAft>
                <a:spcPts val="600"/>
              </a:spcAft>
              <a:buNone/>
            </a:pPr>
            <a:r>
              <a:rPr lang="en-GB" dirty="0">
                <a:cs typeface="Arial" panose="020B0604020202020204" pitchFamily="34" charset="0"/>
              </a:rPr>
              <a:t>Possible symptoms of past trauma include</a:t>
            </a:r>
          </a:p>
          <a:p>
            <a:pPr algn="just">
              <a:spcAft>
                <a:spcPts val="600"/>
              </a:spcAft>
            </a:pPr>
            <a:r>
              <a:rPr lang="en-GB" dirty="0">
                <a:cs typeface="Arial" panose="020B0604020202020204" pitchFamily="34" charset="0"/>
              </a:rPr>
              <a:t>Intrusive distressing recollections/thoughts</a:t>
            </a:r>
          </a:p>
          <a:p>
            <a:pPr algn="just">
              <a:spcAft>
                <a:spcPts val="600"/>
              </a:spcAft>
            </a:pPr>
            <a:r>
              <a:rPr lang="en-GB" dirty="0">
                <a:cs typeface="Arial" panose="020B0604020202020204" pitchFamily="34" charset="0"/>
              </a:rPr>
              <a:t>Recurrent distressing dreams </a:t>
            </a:r>
          </a:p>
          <a:p>
            <a:pPr algn="just">
              <a:spcAft>
                <a:spcPts val="600"/>
              </a:spcAft>
            </a:pPr>
            <a:r>
              <a:rPr lang="en-GB" dirty="0">
                <a:cs typeface="Arial" panose="020B0604020202020204" pitchFamily="34" charset="0"/>
              </a:rPr>
              <a:t>Irritability and sleep disturbance </a:t>
            </a:r>
          </a:p>
          <a:p>
            <a:pPr algn="just">
              <a:spcAft>
                <a:spcPts val="600"/>
              </a:spcAft>
            </a:pPr>
            <a:r>
              <a:rPr lang="en-GB" dirty="0">
                <a:cs typeface="Arial" panose="020B0604020202020204" pitchFamily="34" charset="0"/>
              </a:rPr>
              <a:t>Flashbacks in which it can feel like the event is reoccurring</a:t>
            </a:r>
          </a:p>
          <a:p>
            <a:pPr algn="just">
              <a:spcAft>
                <a:spcPts val="600"/>
              </a:spcAft>
            </a:pPr>
            <a:r>
              <a:rPr lang="en-GB" dirty="0">
                <a:cs typeface="Arial" panose="020B0604020202020204" pitchFamily="34" charset="0"/>
              </a:rPr>
              <a:t>Distress when exposed to “triggers” symbolizing or resembling the trauma </a:t>
            </a:r>
          </a:p>
          <a:p>
            <a:pPr algn="just">
              <a:spcAft>
                <a:spcPts val="600"/>
              </a:spcAft>
            </a:pPr>
            <a:r>
              <a:rPr lang="en-GB" dirty="0">
                <a:cs typeface="Arial" panose="020B0604020202020204" pitchFamily="34" charset="0"/>
              </a:rPr>
              <a:t>Intense physiological reaction to trauma triggers</a:t>
            </a:r>
          </a:p>
          <a:p>
            <a:pPr algn="just">
              <a:spcAft>
                <a:spcPts val="600"/>
              </a:spcAft>
            </a:pPr>
            <a:r>
              <a:rPr lang="en-GB" dirty="0">
                <a:cs typeface="Arial" panose="020B0604020202020204" pitchFamily="34" charset="0"/>
              </a:rPr>
              <a:t>Avoidance of activities/places which provoke thoughts/feelings about the trauma</a:t>
            </a:r>
          </a:p>
          <a:p>
            <a:pPr algn="just">
              <a:spcAft>
                <a:spcPts val="600"/>
              </a:spcAft>
            </a:pPr>
            <a:r>
              <a:rPr lang="en-GB" dirty="0">
                <a:cs typeface="Arial" panose="020B0604020202020204" pitchFamily="34" charset="0"/>
              </a:rPr>
              <a:t>Negative beliefs and expectations</a:t>
            </a:r>
          </a:p>
        </p:txBody>
      </p:sp>
    </p:spTree>
    <p:extLst>
      <p:ext uri="{BB962C8B-B14F-4D97-AF65-F5344CB8AC3E}">
        <p14:creationId xmlns:p14="http://schemas.microsoft.com/office/powerpoint/2010/main" val="829983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A0EAF-7378-439D-96EF-F304F5A2B329}"/>
              </a:ext>
            </a:extLst>
          </p:cNvPr>
          <p:cNvSpPr>
            <a:spLocks noGrp="1"/>
          </p:cNvSpPr>
          <p:nvPr>
            <p:ph type="title"/>
          </p:nvPr>
        </p:nvSpPr>
        <p:spPr>
          <a:xfrm>
            <a:off x="838200" y="70945"/>
            <a:ext cx="10515600" cy="1174531"/>
          </a:xfrm>
        </p:spPr>
        <p:txBody>
          <a:bodyPr>
            <a:noAutofit/>
          </a:bodyPr>
          <a:lstStyle/>
          <a:p>
            <a:pPr algn="ctr"/>
            <a:r>
              <a:rPr lang="en-GB" dirty="0">
                <a:latin typeface="+mn-lt"/>
                <a:cs typeface="Arial" panose="020B0604020202020204" pitchFamily="34" charset="0"/>
              </a:rPr>
              <a:t>Responding</a:t>
            </a:r>
            <a:r>
              <a:rPr lang="en-GB" b="1" dirty="0">
                <a:latin typeface="+mn-lt"/>
                <a:cs typeface="Arial" panose="020B0604020202020204" pitchFamily="34" charset="0"/>
              </a:rPr>
              <a:t> </a:t>
            </a:r>
            <a:r>
              <a:rPr lang="en-GB" dirty="0">
                <a:latin typeface="+mn-lt"/>
                <a:cs typeface="Arial" panose="020B0604020202020204" pitchFamily="34" charset="0"/>
              </a:rPr>
              <a:t>if trauma is mentioned </a:t>
            </a:r>
            <a:br>
              <a:rPr lang="en-GB" b="0" i="0" dirty="0">
                <a:solidFill>
                  <a:srgbClr val="666666"/>
                </a:solidFill>
                <a:effectLst/>
                <a:latin typeface="+mn-lt"/>
                <a:cs typeface="Arial" panose="020B0604020202020204" pitchFamily="34" charset="0"/>
              </a:rPr>
            </a:br>
            <a:endParaRPr lang="en-GB" dirty="0">
              <a:latin typeface="+mn-lt"/>
              <a:cs typeface="Arial" panose="020B0604020202020204" pitchFamily="34" charset="0"/>
            </a:endParaRPr>
          </a:p>
        </p:txBody>
      </p:sp>
      <p:sp>
        <p:nvSpPr>
          <p:cNvPr id="3" name="Content Placeholder 2">
            <a:extLst>
              <a:ext uri="{FF2B5EF4-FFF2-40B4-BE49-F238E27FC236}">
                <a16:creationId xmlns:a16="http://schemas.microsoft.com/office/drawing/2014/main" id="{0F55F1CC-2D5A-4E83-B56E-4FADA0CDE3A4}"/>
              </a:ext>
            </a:extLst>
          </p:cNvPr>
          <p:cNvSpPr>
            <a:spLocks noGrp="1"/>
          </p:cNvSpPr>
          <p:nvPr>
            <p:ph idx="1"/>
          </p:nvPr>
        </p:nvSpPr>
        <p:spPr>
          <a:xfrm>
            <a:off x="838200" y="890752"/>
            <a:ext cx="10515600" cy="5620040"/>
          </a:xfrm>
        </p:spPr>
        <p:txBody>
          <a:bodyPr>
            <a:normAutofit fontScale="92500" lnSpcReduction="10000"/>
          </a:bodyPr>
          <a:lstStyle/>
          <a:p>
            <a:pPr algn="just"/>
            <a:r>
              <a:rPr lang="en-GB" sz="3200" dirty="0">
                <a:cs typeface="Arial" panose="020B0604020202020204" pitchFamily="34" charset="0"/>
              </a:rPr>
              <a:t>It is appropriate to express your care and concern: “</a:t>
            </a:r>
            <a:r>
              <a:rPr lang="en-GB" sz="3200" i="1" dirty="0">
                <a:cs typeface="Arial" panose="020B0604020202020204" pitchFamily="34" charset="0"/>
              </a:rPr>
              <a:t>I am sorry that this has happened to you.</a:t>
            </a:r>
            <a:r>
              <a:rPr lang="en-GB" sz="3200" dirty="0">
                <a:cs typeface="Arial" panose="020B0604020202020204" pitchFamily="34" charset="0"/>
              </a:rPr>
              <a:t>” </a:t>
            </a:r>
          </a:p>
          <a:p>
            <a:pPr algn="just"/>
            <a:r>
              <a:rPr lang="en-GB" sz="3200" dirty="0">
                <a:cs typeface="Arial" panose="020B0604020202020204" pitchFamily="34" charset="0"/>
              </a:rPr>
              <a:t>You will need to allow the person extra time so you can listen to them</a:t>
            </a:r>
          </a:p>
          <a:p>
            <a:pPr algn="just"/>
            <a:r>
              <a:rPr lang="en-GB" sz="3200" b="1" dirty="0">
                <a:cs typeface="Arial" panose="020B0604020202020204" pitchFamily="34" charset="0"/>
              </a:rPr>
              <a:t>V</a:t>
            </a:r>
            <a:r>
              <a:rPr lang="en-GB" sz="3200" b="1" dirty="0">
                <a:effectLst/>
                <a:cs typeface="Arial" panose="020B0604020202020204" pitchFamily="34" charset="0"/>
              </a:rPr>
              <a:t>alidate</a:t>
            </a:r>
            <a:r>
              <a:rPr lang="en-GB" sz="3200" b="1" i="0" dirty="0">
                <a:effectLst/>
                <a:cs typeface="Arial" panose="020B0604020202020204" pitchFamily="34" charset="0"/>
              </a:rPr>
              <a:t> </a:t>
            </a:r>
            <a:r>
              <a:rPr lang="en-GB" sz="3200" b="0" i="0" dirty="0">
                <a:effectLst/>
                <a:cs typeface="Arial" panose="020B0604020202020204" pitchFamily="34" charset="0"/>
              </a:rPr>
              <a:t>the response: “</a:t>
            </a:r>
            <a:r>
              <a:rPr lang="en-GB" sz="3200" b="0" i="1" dirty="0">
                <a:effectLst/>
                <a:cs typeface="Arial" panose="020B0604020202020204" pitchFamily="34" charset="0"/>
              </a:rPr>
              <a:t>That must have been very frightening”. </a:t>
            </a:r>
          </a:p>
          <a:p>
            <a:pPr algn="just"/>
            <a:r>
              <a:rPr lang="en-GB" sz="3200" b="1" dirty="0">
                <a:effectLst/>
                <a:cs typeface="Arial" panose="020B0604020202020204" pitchFamily="34" charset="0"/>
              </a:rPr>
              <a:t>Normalise </a:t>
            </a:r>
            <a:r>
              <a:rPr lang="en-GB" sz="3200" b="0" dirty="0">
                <a:effectLst/>
                <a:cs typeface="Arial" panose="020B0604020202020204" pitchFamily="34" charset="0"/>
              </a:rPr>
              <a:t>the </a:t>
            </a:r>
            <a:r>
              <a:rPr lang="en-GB" sz="3200" b="0" i="0" dirty="0">
                <a:effectLst/>
                <a:cs typeface="Arial" panose="020B0604020202020204" pitchFamily="34" charset="0"/>
              </a:rPr>
              <a:t>response: “</a:t>
            </a:r>
            <a:r>
              <a:rPr lang="en-GB" sz="3200" i="1" dirty="0">
                <a:cs typeface="Arial" panose="020B0604020202020204" pitchFamily="34" charset="0"/>
              </a:rPr>
              <a:t>You are not alone</a:t>
            </a:r>
            <a:r>
              <a:rPr lang="en-GB" sz="3200" dirty="0">
                <a:cs typeface="Arial" panose="020B0604020202020204" pitchFamily="34" charset="0"/>
              </a:rPr>
              <a:t>”, “</a:t>
            </a:r>
            <a:r>
              <a:rPr lang="en-GB" sz="3200" i="1" dirty="0">
                <a:cs typeface="Arial" panose="020B0604020202020204" pitchFamily="34" charset="0"/>
              </a:rPr>
              <a:t>I know that this has happened to others</a:t>
            </a:r>
            <a:r>
              <a:rPr lang="en-GB" sz="3200" dirty="0">
                <a:cs typeface="Arial" panose="020B0604020202020204" pitchFamily="34" charset="0"/>
              </a:rPr>
              <a:t>” but don’t minimize the trauma </a:t>
            </a:r>
          </a:p>
          <a:p>
            <a:pPr algn="just"/>
            <a:endParaRPr lang="en-GB" sz="3200" dirty="0">
              <a:cs typeface="Arial" panose="020B0604020202020204" pitchFamily="34" charset="0"/>
            </a:endParaRPr>
          </a:p>
          <a:p>
            <a:pPr algn="just"/>
            <a:r>
              <a:rPr lang="en-GB" sz="3200" b="0" i="0" dirty="0">
                <a:effectLst/>
                <a:cs typeface="Arial" panose="020B0604020202020204" pitchFamily="34" charset="0"/>
              </a:rPr>
              <a:t>You should </a:t>
            </a:r>
            <a:r>
              <a:rPr lang="en-GB" sz="3200" b="1" i="0" dirty="0">
                <a:effectLst/>
                <a:cs typeface="Arial" panose="020B0604020202020204" pitchFamily="34" charset="0"/>
              </a:rPr>
              <a:t>not</a:t>
            </a:r>
            <a:r>
              <a:rPr lang="en-GB" sz="3200" b="0" i="0" dirty="0">
                <a:effectLst/>
                <a:cs typeface="Arial" panose="020B0604020202020204" pitchFamily="34" charset="0"/>
              </a:rPr>
              <a:t> respond by questioning the person and asking </a:t>
            </a:r>
            <a:r>
              <a:rPr lang="en-GB" sz="3200" b="0" i="1" dirty="0">
                <a:effectLst/>
                <a:cs typeface="Arial" panose="020B0604020202020204" pitchFamily="34" charset="0"/>
              </a:rPr>
              <a:t>“</a:t>
            </a:r>
            <a:r>
              <a:rPr lang="en-GB" sz="3200" i="1" dirty="0">
                <a:cs typeface="Arial" panose="020B0604020202020204" pitchFamily="34" charset="0"/>
              </a:rPr>
              <a:t>did </a:t>
            </a:r>
            <a:r>
              <a:rPr lang="en-GB" sz="3200" b="0" i="1" dirty="0">
                <a:effectLst/>
                <a:cs typeface="Arial" panose="020B0604020202020204" pitchFamily="34" charset="0"/>
              </a:rPr>
              <a:t> that really happen? </a:t>
            </a:r>
            <a:r>
              <a:rPr lang="en-GB" sz="3200" b="0" i="0" dirty="0">
                <a:effectLst/>
                <a:cs typeface="Arial" panose="020B0604020202020204" pitchFamily="34" charset="0"/>
              </a:rPr>
              <a:t>”</a:t>
            </a:r>
          </a:p>
          <a:p>
            <a:pPr algn="just"/>
            <a:r>
              <a:rPr lang="en-GB" sz="3200" b="0" i="0" dirty="0">
                <a:effectLst/>
                <a:cs typeface="Arial" panose="020B0604020202020204" pitchFamily="34" charset="0"/>
              </a:rPr>
              <a:t>It is often inappropriate to probe the </a:t>
            </a:r>
            <a:r>
              <a:rPr lang="en-GB" sz="3200" dirty="0">
                <a:cs typeface="Arial" panose="020B0604020202020204" pitchFamily="34" charset="0"/>
              </a:rPr>
              <a:t>person </a:t>
            </a:r>
            <a:r>
              <a:rPr lang="en-GB" sz="3200" b="0" i="0" dirty="0">
                <a:effectLst/>
                <a:cs typeface="Arial" panose="020B0604020202020204" pitchFamily="34" charset="0"/>
              </a:rPr>
              <a:t>for details at this point</a:t>
            </a:r>
          </a:p>
          <a:p>
            <a:pPr algn="just"/>
            <a:endParaRPr lang="en-GB" dirty="0">
              <a:latin typeface="Arial" panose="020B0604020202020204" pitchFamily="34" charset="0"/>
              <a:cs typeface="Arial" panose="020B0604020202020204" pitchFamily="34" charset="0"/>
            </a:endParaRPr>
          </a:p>
          <a:p>
            <a:pPr algn="just"/>
            <a:endParaRPr lang="en-GB" dirty="0">
              <a:latin typeface="Arial" panose="020B0604020202020204" pitchFamily="34" charset="0"/>
              <a:cs typeface="Arial" panose="020B0604020202020204" pitchFamily="34" charset="0"/>
            </a:endParaRPr>
          </a:p>
          <a:p>
            <a:pPr algn="just"/>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63682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A5631-4B4E-4A88-9C25-11D09CC56519}"/>
              </a:ext>
            </a:extLst>
          </p:cNvPr>
          <p:cNvSpPr>
            <a:spLocks noGrp="1"/>
          </p:cNvSpPr>
          <p:nvPr>
            <p:ph type="title"/>
          </p:nvPr>
        </p:nvSpPr>
        <p:spPr>
          <a:xfrm>
            <a:off x="838200" y="1"/>
            <a:ext cx="10515600" cy="953813"/>
          </a:xfrm>
        </p:spPr>
        <p:txBody>
          <a:bodyPr/>
          <a:lstStyle/>
          <a:p>
            <a:pPr algn="ctr"/>
            <a:r>
              <a:rPr lang="en-GB" dirty="0">
                <a:solidFill>
                  <a:srgbClr val="202124"/>
                </a:solidFill>
                <a:latin typeface="+mn-lt"/>
              </a:rPr>
              <a:t>R</a:t>
            </a:r>
            <a:r>
              <a:rPr lang="en-GB" i="0" dirty="0">
                <a:solidFill>
                  <a:srgbClr val="202124"/>
                </a:solidFill>
                <a:effectLst/>
                <a:latin typeface="+mn-lt"/>
              </a:rPr>
              <a:t>esisting re-traumatisation</a:t>
            </a:r>
            <a:endParaRPr lang="en-GB" dirty="0">
              <a:latin typeface="+mn-lt"/>
            </a:endParaRPr>
          </a:p>
        </p:txBody>
      </p:sp>
      <p:sp>
        <p:nvSpPr>
          <p:cNvPr id="3" name="Content Placeholder 2">
            <a:extLst>
              <a:ext uri="{FF2B5EF4-FFF2-40B4-BE49-F238E27FC236}">
                <a16:creationId xmlns:a16="http://schemas.microsoft.com/office/drawing/2014/main" id="{839FEEB7-C680-4C01-99AF-E6651277F4A8}"/>
              </a:ext>
            </a:extLst>
          </p:cNvPr>
          <p:cNvSpPr>
            <a:spLocks noGrp="1"/>
          </p:cNvSpPr>
          <p:nvPr>
            <p:ph idx="1"/>
          </p:nvPr>
        </p:nvSpPr>
        <p:spPr>
          <a:xfrm>
            <a:off x="838200" y="1269124"/>
            <a:ext cx="10515600" cy="4907839"/>
          </a:xfrm>
        </p:spPr>
        <p:txBody>
          <a:bodyPr/>
          <a:lstStyle/>
          <a:p>
            <a:r>
              <a:rPr lang="en-GB" b="1" dirty="0">
                <a:cs typeface="Arial" panose="020B0604020202020204" pitchFamily="34" charset="0"/>
              </a:rPr>
              <a:t>Ensure that </a:t>
            </a:r>
            <a:r>
              <a:rPr lang="en-GB" b="1" i="0" dirty="0">
                <a:effectLst/>
                <a:cs typeface="Arial" panose="020B0604020202020204" pitchFamily="34" charset="0"/>
              </a:rPr>
              <a:t>if this trauma is new information to your care team that it is reported.</a:t>
            </a:r>
          </a:p>
          <a:p>
            <a:pPr marL="0" indent="0">
              <a:buNone/>
            </a:pPr>
            <a:endParaRPr lang="en-GB" b="1" i="0" dirty="0">
              <a:effectLst/>
              <a:cs typeface="Arial" panose="020B0604020202020204" pitchFamily="34" charset="0"/>
            </a:endParaRPr>
          </a:p>
          <a:p>
            <a:r>
              <a:rPr lang="en-GB" dirty="0">
                <a:cs typeface="Arial" panose="020B0604020202020204" pitchFamily="34" charset="0"/>
              </a:rPr>
              <a:t>A</a:t>
            </a:r>
            <a:r>
              <a:rPr lang="en-GB" b="0" i="0" dirty="0">
                <a:effectLst/>
                <a:cs typeface="Arial" panose="020B0604020202020204" pitchFamily="34" charset="0"/>
              </a:rPr>
              <a:t>ssess and then care plan </a:t>
            </a:r>
            <a:r>
              <a:rPr lang="en-GB" dirty="0">
                <a:cs typeface="Arial" panose="020B0604020202020204" pitchFamily="34" charset="0"/>
              </a:rPr>
              <a:t>with the aim to</a:t>
            </a:r>
            <a:r>
              <a:rPr lang="en-GB" b="0" i="0" dirty="0">
                <a:effectLst/>
                <a:cs typeface="Arial" panose="020B0604020202020204" pitchFamily="34" charset="0"/>
              </a:rPr>
              <a:t> reduce or prevent re-traumatization by understanding the triggers for the traumatic memories and preventing them.</a:t>
            </a:r>
            <a:endParaRPr lang="en-GB" b="1" dirty="0">
              <a:cs typeface="Arial" panose="020B0604020202020204" pitchFamily="34" charset="0"/>
            </a:endParaRPr>
          </a:p>
          <a:p>
            <a:endParaRPr lang="en-GB" dirty="0">
              <a:cs typeface="Arial" panose="020B0604020202020204" pitchFamily="34" charset="0"/>
            </a:endParaRPr>
          </a:p>
        </p:txBody>
      </p:sp>
    </p:spTree>
    <p:extLst>
      <p:ext uri="{BB962C8B-B14F-4D97-AF65-F5344CB8AC3E}">
        <p14:creationId xmlns:p14="http://schemas.microsoft.com/office/powerpoint/2010/main" val="27826612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DD7A03AE61D340B7E00B2FD791A3EF" ma:contentTypeVersion="12" ma:contentTypeDescription="Create a new document." ma:contentTypeScope="" ma:versionID="0a46495257bba0d566f88843685d6e76">
  <xsd:schema xmlns:xsd="http://www.w3.org/2001/XMLSchema" xmlns:xs="http://www.w3.org/2001/XMLSchema" xmlns:p="http://schemas.microsoft.com/office/2006/metadata/properties" xmlns:ns2="75f28352-67a4-42b3-b058-db092cbeb8e8" xmlns:ns3="67bc7f54-7c77-4d88-925c-ad0fc9f92e81" targetNamespace="http://schemas.microsoft.com/office/2006/metadata/properties" ma:root="true" ma:fieldsID="017fd56c14270dba28e9622d67c4295c" ns2:_="" ns3:_="">
    <xsd:import namespace="75f28352-67a4-42b3-b058-db092cbeb8e8"/>
    <xsd:import namespace="67bc7f54-7c77-4d88-925c-ad0fc9f92e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Location" minOccurs="0"/>
                <xsd:element ref="ns2:MediaServiceGenerationTime" minOccurs="0"/>
                <xsd:element ref="ns2:MediaServiceEventHashCode"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f28352-67a4-42b3-b058-db092cbeb8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bc7f54-7c77-4d88-925c-ad0fc9f92e8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A9B3CE2-1843-4B39-B65C-3C36C6A7B807}"/>
</file>

<file path=customXml/itemProps2.xml><?xml version="1.0" encoding="utf-8"?>
<ds:datastoreItem xmlns:ds="http://schemas.openxmlformats.org/officeDocument/2006/customXml" ds:itemID="{57AB3DF9-35AA-4436-81BE-D360E7519164}"/>
</file>

<file path=customXml/itemProps3.xml><?xml version="1.0" encoding="utf-8"?>
<ds:datastoreItem xmlns:ds="http://schemas.openxmlformats.org/officeDocument/2006/customXml" ds:itemID="{7B37D37E-65DD-41E4-9604-69C36FB7FFC2}"/>
</file>

<file path=docProps/app.xml><?xml version="1.0" encoding="utf-8"?>
<Properties xmlns="http://schemas.openxmlformats.org/officeDocument/2006/extended-properties" xmlns:vt="http://schemas.openxmlformats.org/officeDocument/2006/docPropsVTypes">
  <TotalTime>1882</TotalTime>
  <Words>697</Words>
  <Application>Microsoft Office PowerPoint</Application>
  <PresentationFormat>Widescreen</PresentationFormat>
  <Paragraphs>68</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arial</vt:lpstr>
      <vt:lpstr>Calibri</vt:lpstr>
      <vt:lpstr>Calibri Light</vt:lpstr>
      <vt:lpstr>Sofia</vt:lpstr>
      <vt:lpstr>Office Theme</vt:lpstr>
      <vt:lpstr>Trauma in older adults </vt:lpstr>
      <vt:lpstr>What is trauma?</vt:lpstr>
      <vt:lpstr>Trauma in older adults </vt:lpstr>
      <vt:lpstr>Four Rs of a trauma focussed approach</vt:lpstr>
      <vt:lpstr> Realisation that trauma can affect older adults </vt:lpstr>
      <vt:lpstr>Triggers to traumatic memories</vt:lpstr>
      <vt:lpstr>Recognition of past trauma </vt:lpstr>
      <vt:lpstr>Responding if trauma is mentioned  </vt:lpstr>
      <vt:lpstr>Resisting re-traumatisation</vt:lpstr>
      <vt:lpstr>Guiding principles to prevent re-traumatization </vt:lpstr>
      <vt:lpstr>  Overview of techniques to intervene and treat trauma in older adults </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Thompsell, Tribunal Member</dc:creator>
  <cp:lastModifiedBy>Kitti Kottasz</cp:lastModifiedBy>
  <cp:revision>17</cp:revision>
  <dcterms:created xsi:type="dcterms:W3CDTF">2021-01-20T14:44:50Z</dcterms:created>
  <dcterms:modified xsi:type="dcterms:W3CDTF">2021-03-22T12:42:26Z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d238a98-5de3-4afa-b492-e6339810853c_Enabled">
    <vt:lpwstr>True</vt:lpwstr>
  </property>
  <property fmtid="{D5CDD505-2E9C-101B-9397-08002B2CF9AE}" pid="3" name="MSIP_Label_bd238a98-5de3-4afa-b492-e6339810853c_SiteId">
    <vt:lpwstr>75aac48a-29ab-4230-adac-69d3e7ed3e77</vt:lpwstr>
  </property>
  <property fmtid="{D5CDD505-2E9C-101B-9397-08002B2CF9AE}" pid="4" name="MSIP_Label_bd238a98-5de3-4afa-b492-e6339810853c_Owner">
    <vt:lpwstr>Kitti.Kottasz@rcpsych.ac.uk</vt:lpwstr>
  </property>
  <property fmtid="{D5CDD505-2E9C-101B-9397-08002B2CF9AE}" pid="5" name="MSIP_Label_bd238a98-5de3-4afa-b492-e6339810853c_SetDate">
    <vt:lpwstr>2021-03-22T12:42:25.4516961Z</vt:lpwstr>
  </property>
  <property fmtid="{D5CDD505-2E9C-101B-9397-08002B2CF9AE}" pid="6" name="MSIP_Label_bd238a98-5de3-4afa-b492-e6339810853c_Name">
    <vt:lpwstr>General</vt:lpwstr>
  </property>
  <property fmtid="{D5CDD505-2E9C-101B-9397-08002B2CF9AE}" pid="7" name="MSIP_Label_bd238a98-5de3-4afa-b492-e6339810853c_Application">
    <vt:lpwstr>Microsoft Azure Information Protection</vt:lpwstr>
  </property>
  <property fmtid="{D5CDD505-2E9C-101B-9397-08002B2CF9AE}" pid="8" name="MSIP_Label_bd238a98-5de3-4afa-b492-e6339810853c_ActionId">
    <vt:lpwstr>12454a31-7604-4d4f-b0de-a3c4055fea6a</vt:lpwstr>
  </property>
  <property fmtid="{D5CDD505-2E9C-101B-9397-08002B2CF9AE}" pid="9" name="MSIP_Label_bd238a98-5de3-4afa-b492-e6339810853c_Extended_MSFT_Method">
    <vt:lpwstr>Automatic</vt:lpwstr>
  </property>
  <property fmtid="{D5CDD505-2E9C-101B-9397-08002B2CF9AE}" pid="10" name="Sensitivity">
    <vt:lpwstr>General</vt:lpwstr>
  </property>
  <property fmtid="{D5CDD505-2E9C-101B-9397-08002B2CF9AE}" pid="11" name="ContentTypeId">
    <vt:lpwstr>0x01010091DD7A03AE61D340B7E00B2FD791A3EF</vt:lpwstr>
  </property>
</Properties>
</file>