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5" r:id="rId2"/>
    <p:sldId id="289" r:id="rId3"/>
    <p:sldId id="291" r:id="rId4"/>
    <p:sldId id="278" r:id="rId5"/>
    <p:sldId id="282" r:id="rId6"/>
    <p:sldId id="288" r:id="rId7"/>
    <p:sldId id="280" r:id="rId8"/>
    <p:sldId id="287" r:id="rId9"/>
    <p:sldId id="279" r:id="rId10"/>
    <p:sldId id="281" r:id="rId11"/>
    <p:sldId id="276" r:id="rId12"/>
    <p:sldId id="274" r:id="rId13"/>
    <p:sldId id="284" r:id="rId14"/>
    <p:sldId id="283" r:id="rId15"/>
    <p:sldId id="286" r:id="rId16"/>
    <p:sldId id="285" r:id="rId17"/>
    <p:sldId id="26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1" clrIdx="0">
    <p:extLst>
      <p:ext uri="{19B8F6BF-5375-455C-9EA6-DF929625EA0E}">
        <p15:presenceInfo xmlns:p15="http://schemas.microsoft.com/office/powerpoint/2012/main" userId="S-1-5-21-978635462-3828570294-627434887-9978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9634B1-CC09-473F-8A7E-129D39A13CC6}" v="4" dt="2021-03-20T12:03:41.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253" autoAdjust="0"/>
  </p:normalViewPr>
  <p:slideViewPr>
    <p:cSldViewPr snapToGrid="0">
      <p:cViewPr varScale="1">
        <p:scale>
          <a:sx n="59" d="100"/>
          <a:sy n="59" d="100"/>
        </p:scale>
        <p:origin x="11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956998-2FFC-404B-9051-2EFFB2B04967}" type="datetimeFigureOut">
              <a:rPr lang="en-GB" smtClean="0"/>
              <a:t>22/03/2021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F5D3A6-E40D-45C4-A122-D2F302C50DBA}" type="slidenum">
              <a:rPr lang="en-GB" smtClean="0"/>
              <a:t>‹#›</a:t>
            </a:fld>
            <a:endParaRPr lang="en-GB"/>
          </a:p>
        </p:txBody>
      </p:sp>
    </p:spTree>
    <p:extLst>
      <p:ext uri="{BB962C8B-B14F-4D97-AF65-F5344CB8AC3E}">
        <p14:creationId xmlns:p14="http://schemas.microsoft.com/office/powerpoint/2010/main" val="3101843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Taken from:</a:t>
            </a:r>
            <a:r>
              <a:rPr lang="en-GB" baseline="0" dirty="0"/>
              <a:t> https://ncsacw.samhsa.gov/userfiles/files/SAMHSA_Trauma.pdf</a:t>
            </a:r>
            <a:endParaRPr lang="en-GB" dirty="0"/>
          </a:p>
        </p:txBody>
      </p:sp>
      <p:sp>
        <p:nvSpPr>
          <p:cNvPr id="4" name="Slide Number Placeholder 3"/>
          <p:cNvSpPr>
            <a:spLocks noGrp="1"/>
          </p:cNvSpPr>
          <p:nvPr>
            <p:ph type="sldNum" sz="quarter" idx="10"/>
          </p:nvPr>
        </p:nvSpPr>
        <p:spPr/>
        <p:txBody>
          <a:bodyPr/>
          <a:lstStyle/>
          <a:p>
            <a:fld id="{4EF5D3A6-E40D-45C4-A122-D2F302C50DBA}" type="slidenum">
              <a:rPr lang="en-GB" smtClean="0"/>
              <a:t>2</a:t>
            </a:fld>
            <a:endParaRPr lang="en-GB"/>
          </a:p>
        </p:txBody>
      </p:sp>
    </p:spTree>
    <p:extLst>
      <p:ext uri="{BB962C8B-B14F-4D97-AF65-F5344CB8AC3E}">
        <p14:creationId xmlns:p14="http://schemas.microsoft.com/office/powerpoint/2010/main" val="2517152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20B91-320A-4CB5-8EB6-801C6E29BF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E138517-92F6-44AA-A507-1AA52C46C6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255545-3D25-4AD6-BDF3-F8E8F921641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55E6ACF6-B493-43F1-83EA-1260FABC43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AD5687-B534-410F-8BF0-9484C2B2CA8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454187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126D-2D1C-45DC-8111-90265AC818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FA387D-6BC7-469F-B0AE-DEB944DE03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29BC75-8904-4178-A440-474DD0DCC178}"/>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1D611AAF-89B0-48DC-9B91-244CB04D28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741CB2-2C72-45FC-9625-C11B99112ACD}"/>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84641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6AE635-E106-4868-9BF7-98BCF6B8D9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CCCBE4C-E4BF-441C-81D4-354372DE1C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C0EF17-9635-4432-83FC-1414889167C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07BC0757-C9D8-48EA-BCB7-457B8C063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7FC11-D80D-4FE3-ACE0-512D18A25197}"/>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29276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ED709-1EFC-49E1-87B4-737A6F7E7E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BD1080-4269-4D69-B17F-CD35476BFE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D600A2-530D-42C3-A066-361101704784}"/>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EFA3167B-7733-43D4-877D-5D7411A7EE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4B9AA5-D5D6-46E1-A39C-BD4C1049DADE}"/>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77818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F3DD-ECD8-40BB-9CA9-D9742F063C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0D75E9-6B32-43B5-B6CA-38CE8113C7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8FB15F-2FF6-44C0-80A4-605261B0D96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FF51B8A-F281-4539-90A0-256075431E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28D80F-8303-4634-9849-DF7A545384F1}"/>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78751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05056-27C4-4F27-A2F5-B2A7F1CE80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40DB47-0280-4C34-941B-DB366EC69F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DAAF9A-F771-47AB-A2E9-146588080E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73C423-3EAA-4E0F-A7AD-201E9E40FDA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793F496F-2A77-4CFC-83E8-541C31096A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DFB6B7-016C-4FB9-9429-651143FECB1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38143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6D505-41CB-43B5-B2DF-E2B842201B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1C6509-DDDB-486D-8097-D47EB15FF1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312558-AC5F-4FD7-B856-E55A9C6F85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9FBE712-FA14-4E4F-92D2-2D18EC6089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D665F7-6DBC-45F1-9757-47211D78AA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401748F-DC28-4FDD-88E9-12622ECC032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8" name="Footer Placeholder 7">
            <a:extLst>
              <a:ext uri="{FF2B5EF4-FFF2-40B4-BE49-F238E27FC236}">
                <a16:creationId xmlns:a16="http://schemas.microsoft.com/office/drawing/2014/main" id="{960BE658-BB91-4771-A777-7E2692F0B9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7BEAF8-AA42-40B1-BB96-899138EB99A8}"/>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15708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68C0-A7C4-4706-9CDF-13E44DB6AD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0381AB-DD1E-490C-9704-0E333C55E39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4" name="Footer Placeholder 3">
            <a:extLst>
              <a:ext uri="{FF2B5EF4-FFF2-40B4-BE49-F238E27FC236}">
                <a16:creationId xmlns:a16="http://schemas.microsoft.com/office/drawing/2014/main" id="{0F7FD038-51CE-407B-B112-02867A62DBA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775BD68-F30D-435E-ABD4-EE5AC46386C9}"/>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586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F8C398-4AF4-4621-806D-10D94F6144B1}"/>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3" name="Footer Placeholder 2">
            <a:extLst>
              <a:ext uri="{FF2B5EF4-FFF2-40B4-BE49-F238E27FC236}">
                <a16:creationId xmlns:a16="http://schemas.microsoft.com/office/drawing/2014/main" id="{17668DFF-E6A0-4905-B5F1-2354574C926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D41B4F-7E6F-4649-AA9E-DCB8771A35F5}"/>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1736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3CE54-1CFC-45D9-A2C1-B59E4F1210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3A58BC-97D2-4F13-BF2B-682B43FE41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111D80-CADF-4873-934D-F2FE599D0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2ED3D3-33DB-4340-AB66-114EF7DE0F7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62E37D42-C477-4408-897E-9F5F1E5B2F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09ED56-3250-4D5E-A640-6712DDB8A95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5011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66C6F-9C3A-4C02-80AF-44FF0874A2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D5FB034-6F17-4F32-91D8-2777286E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137DF71-370A-447A-834D-C78DD96AB9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87BDFF-D7FB-4BD0-A4E8-B2A7E4405F15}"/>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A9A670B3-2980-46D6-9D53-6E0FD1C3EE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8D3B1D-6F9C-4817-BF39-9F174FC3E2A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650984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BC3BC8-6F4F-4C3F-9D69-50A2B26A3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1CA201-70CB-4215-B5E8-D6E9CBFC0D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221FDA-97D0-41B6-932C-3C7B6538D7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EBC6C8E-AD57-4B87-B4A3-3DBE943AA0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3835406-639F-47DA-9F38-BBDC263485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CB6EC-22C9-48E1-BD70-0FF8E2A7647A}" type="slidenum">
              <a:rPr lang="en-GB" smtClean="0"/>
              <a:t>‹#›</a:t>
            </a:fld>
            <a:endParaRPr lang="en-GB"/>
          </a:p>
        </p:txBody>
      </p:sp>
    </p:spTree>
    <p:extLst>
      <p:ext uri="{BB962C8B-B14F-4D97-AF65-F5344CB8AC3E}">
        <p14:creationId xmlns:p14="http://schemas.microsoft.com/office/powerpoint/2010/main" val="245556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mindedforfamilies.org.uk/Content/post_traumatic_stress_disorder_and_other_traumas/#/id/5a58980a7917b495647e0aa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D1357-7E5E-4206-8332-4562E8C77479}"/>
              </a:ext>
            </a:extLst>
          </p:cNvPr>
          <p:cNvSpPr>
            <a:spLocks noGrp="1"/>
          </p:cNvSpPr>
          <p:nvPr>
            <p:ph type="ctrTitle"/>
          </p:nvPr>
        </p:nvSpPr>
        <p:spPr/>
        <p:txBody>
          <a:bodyPr/>
          <a:lstStyle/>
          <a:p>
            <a:r>
              <a:rPr lang="en-GB" dirty="0">
                <a:latin typeface="+mn-lt"/>
              </a:rPr>
              <a:t>Trauma in older adults </a:t>
            </a:r>
          </a:p>
        </p:txBody>
      </p:sp>
      <p:sp>
        <p:nvSpPr>
          <p:cNvPr id="3" name="Subtitle 2">
            <a:extLst>
              <a:ext uri="{FF2B5EF4-FFF2-40B4-BE49-F238E27FC236}">
                <a16:creationId xmlns:a16="http://schemas.microsoft.com/office/drawing/2014/main" id="{36D23D04-44B7-4F82-AF84-775D1DB65FC8}"/>
              </a:ext>
            </a:extLst>
          </p:cNvPr>
          <p:cNvSpPr>
            <a:spLocks noGrp="1"/>
          </p:cNvSpPr>
          <p:nvPr>
            <p:ph type="subTitle" idx="1"/>
          </p:nvPr>
        </p:nvSpPr>
        <p:spPr/>
        <p:txBody>
          <a:bodyPr>
            <a:normAutofit/>
          </a:bodyPr>
          <a:lstStyle/>
          <a:p>
            <a:r>
              <a:rPr lang="en-GB" sz="2800" dirty="0"/>
              <a:t>Tier 3 </a:t>
            </a:r>
          </a:p>
        </p:txBody>
      </p:sp>
    </p:spTree>
    <p:extLst>
      <p:ext uri="{BB962C8B-B14F-4D97-AF65-F5344CB8AC3E}">
        <p14:creationId xmlns:p14="http://schemas.microsoft.com/office/powerpoint/2010/main" val="3266956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A5631-4B4E-4A88-9C25-11D09CC56519}"/>
              </a:ext>
            </a:extLst>
          </p:cNvPr>
          <p:cNvSpPr>
            <a:spLocks noGrp="1"/>
          </p:cNvSpPr>
          <p:nvPr>
            <p:ph type="title"/>
          </p:nvPr>
        </p:nvSpPr>
        <p:spPr>
          <a:xfrm>
            <a:off x="762699" y="63121"/>
            <a:ext cx="10515600" cy="851279"/>
          </a:xfrm>
        </p:spPr>
        <p:txBody>
          <a:bodyPr/>
          <a:lstStyle/>
          <a:p>
            <a:pPr algn="ctr"/>
            <a:r>
              <a:rPr lang="en-GB" dirty="0">
                <a:solidFill>
                  <a:srgbClr val="202124"/>
                </a:solidFill>
                <a:latin typeface="+mn-lt"/>
              </a:rPr>
              <a:t>R</a:t>
            </a:r>
            <a:r>
              <a:rPr lang="en-GB" i="0" dirty="0">
                <a:solidFill>
                  <a:srgbClr val="202124"/>
                </a:solidFill>
                <a:effectLst/>
                <a:latin typeface="+mn-lt"/>
              </a:rPr>
              <a:t>esisting re-traumatisation</a:t>
            </a:r>
            <a:endParaRPr lang="en-GB" dirty="0">
              <a:latin typeface="+mn-lt"/>
            </a:endParaRPr>
          </a:p>
        </p:txBody>
      </p:sp>
      <p:sp>
        <p:nvSpPr>
          <p:cNvPr id="3" name="Content Placeholder 2">
            <a:extLst>
              <a:ext uri="{FF2B5EF4-FFF2-40B4-BE49-F238E27FC236}">
                <a16:creationId xmlns:a16="http://schemas.microsoft.com/office/drawing/2014/main" id="{839FEEB7-C680-4C01-99AF-E6651277F4A8}"/>
              </a:ext>
            </a:extLst>
          </p:cNvPr>
          <p:cNvSpPr>
            <a:spLocks noGrp="1"/>
          </p:cNvSpPr>
          <p:nvPr>
            <p:ph idx="1"/>
          </p:nvPr>
        </p:nvSpPr>
        <p:spPr>
          <a:xfrm>
            <a:off x="838200" y="1216404"/>
            <a:ext cx="10515600" cy="4960559"/>
          </a:xfrm>
        </p:spPr>
        <p:txBody>
          <a:bodyPr/>
          <a:lstStyle/>
          <a:p>
            <a:r>
              <a:rPr lang="en-GB" b="1" dirty="0">
                <a:cs typeface="Arial" panose="020B0604020202020204" pitchFamily="34" charset="0"/>
              </a:rPr>
              <a:t>Ensure that </a:t>
            </a:r>
            <a:r>
              <a:rPr lang="en-GB" b="1" i="0" dirty="0">
                <a:effectLst/>
                <a:cs typeface="Arial" panose="020B0604020202020204" pitchFamily="34" charset="0"/>
              </a:rPr>
              <a:t>if this trauma is new information to your care team that it is reported.</a:t>
            </a:r>
          </a:p>
          <a:p>
            <a:pPr marL="0" indent="0">
              <a:buNone/>
            </a:pPr>
            <a:endParaRPr lang="en-GB" b="1" i="0" dirty="0">
              <a:effectLst/>
              <a:cs typeface="Arial" panose="020B0604020202020204" pitchFamily="34" charset="0"/>
            </a:endParaRPr>
          </a:p>
          <a:p>
            <a:r>
              <a:rPr lang="en-GB" dirty="0">
                <a:cs typeface="Arial" panose="020B0604020202020204" pitchFamily="34" charset="0"/>
              </a:rPr>
              <a:t>A</a:t>
            </a:r>
            <a:r>
              <a:rPr lang="en-GB" b="0" i="0" dirty="0">
                <a:effectLst/>
                <a:cs typeface="Arial" panose="020B0604020202020204" pitchFamily="34" charset="0"/>
              </a:rPr>
              <a:t>ssess and then care plan </a:t>
            </a:r>
            <a:r>
              <a:rPr lang="en-GB" dirty="0">
                <a:cs typeface="Arial" panose="020B0604020202020204" pitchFamily="34" charset="0"/>
              </a:rPr>
              <a:t>with the aim to</a:t>
            </a:r>
            <a:r>
              <a:rPr lang="en-GB" b="0" i="0" dirty="0">
                <a:effectLst/>
                <a:cs typeface="Arial" panose="020B0604020202020204" pitchFamily="34" charset="0"/>
              </a:rPr>
              <a:t> reduce or prevent re-traumatisation by understanding the triggers for the traumatic memories and preventing them</a:t>
            </a:r>
            <a:r>
              <a:rPr lang="en-GB" b="0" i="0" dirty="0">
                <a:effectLst/>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1453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FA3E-5680-4A4C-BB4B-BD5C5090C2CB}"/>
              </a:ext>
            </a:extLst>
          </p:cNvPr>
          <p:cNvSpPr>
            <a:spLocks noGrp="1"/>
          </p:cNvSpPr>
          <p:nvPr>
            <p:ph type="title"/>
          </p:nvPr>
        </p:nvSpPr>
        <p:spPr>
          <a:xfrm>
            <a:off x="838200" y="1"/>
            <a:ext cx="10515600" cy="1400960"/>
          </a:xfrm>
        </p:spPr>
        <p:txBody>
          <a:bodyPr/>
          <a:lstStyle/>
          <a:p>
            <a:pPr algn="ctr"/>
            <a:r>
              <a:rPr lang="en-GB" b="0" i="0" dirty="0">
                <a:solidFill>
                  <a:srgbClr val="000000"/>
                </a:solidFill>
                <a:effectLst/>
                <a:latin typeface="Sofia"/>
              </a:rPr>
              <a:t>Guiding </a:t>
            </a:r>
            <a:r>
              <a:rPr lang="en-GB" dirty="0">
                <a:latin typeface="+mn-lt"/>
              </a:rPr>
              <a:t>principles to prevent re-traumatisation </a:t>
            </a:r>
          </a:p>
        </p:txBody>
      </p:sp>
      <p:sp>
        <p:nvSpPr>
          <p:cNvPr id="3" name="Content Placeholder 2">
            <a:extLst>
              <a:ext uri="{FF2B5EF4-FFF2-40B4-BE49-F238E27FC236}">
                <a16:creationId xmlns:a16="http://schemas.microsoft.com/office/drawing/2014/main" id="{EF86BE8C-530E-486C-9A32-220BA251D11A}"/>
              </a:ext>
            </a:extLst>
          </p:cNvPr>
          <p:cNvSpPr>
            <a:spLocks noGrp="1"/>
          </p:cNvSpPr>
          <p:nvPr>
            <p:ph idx="1"/>
          </p:nvPr>
        </p:nvSpPr>
        <p:spPr>
          <a:xfrm>
            <a:off x="838200" y="1400960"/>
            <a:ext cx="10515600" cy="5368955"/>
          </a:xfrm>
        </p:spPr>
        <p:txBody>
          <a:bodyPr/>
          <a:lstStyle/>
          <a:p>
            <a:r>
              <a:rPr lang="en-GB" b="0" i="0" dirty="0">
                <a:solidFill>
                  <a:srgbClr val="000000"/>
                </a:solidFill>
                <a:effectLst/>
              </a:rPr>
              <a:t>Create a physically and emotionally safe environment </a:t>
            </a:r>
          </a:p>
          <a:p>
            <a:r>
              <a:rPr lang="en-GB" dirty="0">
                <a:solidFill>
                  <a:srgbClr val="000000"/>
                </a:solidFill>
              </a:rPr>
              <a:t>E</a:t>
            </a:r>
            <a:r>
              <a:rPr lang="en-GB" b="0" i="0" dirty="0">
                <a:solidFill>
                  <a:srgbClr val="000000"/>
                </a:solidFill>
                <a:effectLst/>
              </a:rPr>
              <a:t>stablish trust </a:t>
            </a:r>
          </a:p>
          <a:p>
            <a:r>
              <a:rPr lang="en-GB" dirty="0">
                <a:solidFill>
                  <a:srgbClr val="000000"/>
                </a:solidFill>
              </a:rPr>
              <a:t>S</a:t>
            </a:r>
            <a:r>
              <a:rPr lang="en-GB" b="0" i="0" dirty="0">
                <a:solidFill>
                  <a:srgbClr val="000000"/>
                </a:solidFill>
                <a:effectLst/>
              </a:rPr>
              <a:t>upport autonomy and choice</a:t>
            </a:r>
          </a:p>
          <a:p>
            <a:r>
              <a:rPr lang="en-GB" dirty="0">
                <a:solidFill>
                  <a:srgbClr val="000000"/>
                </a:solidFill>
              </a:rPr>
              <a:t>C</a:t>
            </a:r>
            <a:r>
              <a:rPr lang="en-GB" b="0" i="0" dirty="0">
                <a:solidFill>
                  <a:srgbClr val="000000"/>
                </a:solidFill>
                <a:effectLst/>
              </a:rPr>
              <a:t>reate collaborative relationships and participation opportunities </a:t>
            </a:r>
          </a:p>
          <a:p>
            <a:r>
              <a:rPr lang="en-GB" b="0" i="0" dirty="0">
                <a:solidFill>
                  <a:srgbClr val="000000"/>
                </a:solidFill>
                <a:effectLst/>
              </a:rPr>
              <a:t>Use a strengths and empowerment-focused perspective to promote resilience and  reduce re-traumatisation and promote healing</a:t>
            </a:r>
            <a:endParaRPr lang="en-GB" dirty="0"/>
          </a:p>
        </p:txBody>
      </p:sp>
    </p:spTree>
    <p:extLst>
      <p:ext uri="{BB962C8B-B14F-4D97-AF65-F5344CB8AC3E}">
        <p14:creationId xmlns:p14="http://schemas.microsoft.com/office/powerpoint/2010/main" val="2464679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07E6-BB17-44D2-9A61-BF92BCE9C5B5}"/>
              </a:ext>
            </a:extLst>
          </p:cNvPr>
          <p:cNvSpPr>
            <a:spLocks noGrp="1"/>
          </p:cNvSpPr>
          <p:nvPr>
            <p:ph type="title"/>
          </p:nvPr>
        </p:nvSpPr>
        <p:spPr>
          <a:xfrm>
            <a:off x="838200" y="-1"/>
            <a:ext cx="10515600" cy="1174460"/>
          </a:xfrm>
        </p:spPr>
        <p:txBody>
          <a:bodyPr>
            <a:normAutofit fontScale="90000"/>
          </a:bodyPr>
          <a:lstStyle/>
          <a:p>
            <a:pPr algn="ctr"/>
            <a:br>
              <a:rPr lang="en-GB" sz="3600" dirty="0">
                <a:latin typeface="+mn-lt"/>
                <a:cs typeface="Arial" panose="020B0604020202020204" pitchFamily="34" charset="0"/>
              </a:rPr>
            </a:br>
            <a:br>
              <a:rPr lang="en-GB" sz="3600" dirty="0">
                <a:latin typeface="+mn-lt"/>
                <a:cs typeface="Arial" panose="020B0604020202020204" pitchFamily="34" charset="0"/>
              </a:rPr>
            </a:br>
            <a:r>
              <a:rPr lang="en-GB" sz="4000" dirty="0">
                <a:latin typeface="+mn-lt"/>
                <a:cs typeface="Arial" panose="020B0604020202020204" pitchFamily="34" charset="0"/>
              </a:rPr>
              <a:t>Overview of techniques to intervene and treat trauma in older adults</a:t>
            </a:r>
            <a:br>
              <a:rPr lang="en-GB" sz="4400" dirty="0">
                <a:cs typeface="Arial" panose="020B0604020202020204" pitchFamily="34" charset="0"/>
              </a:rPr>
            </a:br>
            <a:endParaRPr lang="en-GB"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F9A6810E-71AA-4636-8C39-967BF06A542A}"/>
              </a:ext>
            </a:extLst>
          </p:cNvPr>
          <p:cNvSpPr>
            <a:spLocks noGrp="1"/>
          </p:cNvSpPr>
          <p:nvPr>
            <p:ph idx="1"/>
          </p:nvPr>
        </p:nvSpPr>
        <p:spPr>
          <a:xfrm>
            <a:off x="838200" y="1384183"/>
            <a:ext cx="10515600" cy="5394122"/>
          </a:xfrm>
        </p:spPr>
        <p:txBody>
          <a:bodyPr/>
          <a:lstStyle/>
          <a:p>
            <a:pPr marL="0" indent="0">
              <a:buNone/>
            </a:pPr>
            <a:r>
              <a:rPr lang="en-GB" dirty="0">
                <a:latin typeface="Arial" panose="020B0604020202020204" pitchFamily="34" charset="0"/>
                <a:cs typeface="Arial" panose="020B0604020202020204" pitchFamily="34" charset="0"/>
              </a:rPr>
              <a:t> </a:t>
            </a:r>
            <a:r>
              <a:rPr lang="en-GB" sz="3200" dirty="0">
                <a:cs typeface="Arial" panose="020B0604020202020204" pitchFamily="34" charset="0"/>
              </a:rPr>
              <a:t>Techniques include</a:t>
            </a:r>
          </a:p>
          <a:p>
            <a:r>
              <a:rPr lang="en-GB" sz="3200" dirty="0"/>
              <a:t>Psychological First Aid </a:t>
            </a:r>
          </a:p>
          <a:p>
            <a:r>
              <a:rPr lang="en-GB" sz="3200" dirty="0"/>
              <a:t>Developing skills for Psychological Recovery </a:t>
            </a:r>
          </a:p>
          <a:p>
            <a:r>
              <a:rPr lang="en-GB" sz="3200" dirty="0"/>
              <a:t>Trauma-focused Cognitive Behavioural Therapy</a:t>
            </a:r>
          </a:p>
          <a:p>
            <a:r>
              <a:rPr lang="en-GB" sz="3200" dirty="0"/>
              <a:t>Exposure therapy – EMDR (eye movement desensitisation and reprocessing), life review and narrative </a:t>
            </a:r>
          </a:p>
          <a:p>
            <a:pPr marL="0" indent="0">
              <a:buNone/>
            </a:pPr>
            <a:endParaRPr lang="en-GB" dirty="0"/>
          </a:p>
        </p:txBody>
      </p:sp>
    </p:spTree>
    <p:extLst>
      <p:ext uri="{BB962C8B-B14F-4D97-AF65-F5344CB8AC3E}">
        <p14:creationId xmlns:p14="http://schemas.microsoft.com/office/powerpoint/2010/main" val="2545127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07E6-BB17-44D2-9A61-BF92BCE9C5B5}"/>
              </a:ext>
            </a:extLst>
          </p:cNvPr>
          <p:cNvSpPr>
            <a:spLocks noGrp="1"/>
          </p:cNvSpPr>
          <p:nvPr>
            <p:ph type="title"/>
          </p:nvPr>
        </p:nvSpPr>
        <p:spPr>
          <a:xfrm>
            <a:off x="838200" y="58724"/>
            <a:ext cx="10515600" cy="872454"/>
          </a:xfrm>
        </p:spPr>
        <p:txBody>
          <a:bodyPr/>
          <a:lstStyle/>
          <a:p>
            <a:pPr algn="ctr"/>
            <a:r>
              <a:rPr lang="en-GB" dirty="0">
                <a:latin typeface="+mn-lt"/>
                <a:cs typeface="Arial" panose="020B0604020202020204" pitchFamily="34" charset="0"/>
              </a:rPr>
              <a:t>Psychological First Aid</a:t>
            </a:r>
          </a:p>
        </p:txBody>
      </p:sp>
      <p:sp>
        <p:nvSpPr>
          <p:cNvPr id="3" name="Content Placeholder 2">
            <a:extLst>
              <a:ext uri="{FF2B5EF4-FFF2-40B4-BE49-F238E27FC236}">
                <a16:creationId xmlns:a16="http://schemas.microsoft.com/office/drawing/2014/main" id="{F9A6810E-71AA-4636-8C39-967BF06A542A}"/>
              </a:ext>
            </a:extLst>
          </p:cNvPr>
          <p:cNvSpPr>
            <a:spLocks noGrp="1"/>
          </p:cNvSpPr>
          <p:nvPr>
            <p:ph idx="1"/>
          </p:nvPr>
        </p:nvSpPr>
        <p:spPr>
          <a:xfrm>
            <a:off x="838200" y="998290"/>
            <a:ext cx="10515600" cy="5178673"/>
          </a:xfrm>
        </p:spPr>
        <p:txBody>
          <a:bodyPr>
            <a:normAutofit/>
          </a:bodyPr>
          <a:lstStyle/>
          <a:p>
            <a:pPr algn="just"/>
            <a:r>
              <a:rPr lang="en-GB" sz="3200" dirty="0">
                <a:cs typeface="Arial" panose="020B0604020202020204" pitchFamily="34" charset="0"/>
              </a:rPr>
              <a:t>It is like medical first aid</a:t>
            </a:r>
          </a:p>
          <a:p>
            <a:endParaRPr lang="en-GB" sz="3200" dirty="0">
              <a:cs typeface="Arial" panose="020B0604020202020204" pitchFamily="34" charset="0"/>
            </a:endParaRPr>
          </a:p>
          <a:p>
            <a:r>
              <a:rPr lang="en-GB" sz="3200" dirty="0">
                <a:cs typeface="Arial" panose="020B0604020202020204" pitchFamily="34" charset="0"/>
              </a:rPr>
              <a:t>It can be used by non-clinicians </a:t>
            </a:r>
          </a:p>
          <a:p>
            <a:endParaRPr lang="en-GB" sz="3200" dirty="0">
              <a:cs typeface="Arial" panose="020B0604020202020204" pitchFamily="34" charset="0"/>
            </a:endParaRPr>
          </a:p>
          <a:p>
            <a:r>
              <a:rPr lang="en-GB" sz="3200" dirty="0">
                <a:cs typeface="Arial" panose="020B0604020202020204" pitchFamily="34" charset="0"/>
              </a:rPr>
              <a:t>It is an evidence based approach designed to reduce the initial stress caused by traumatic events and to foster short and long term adaptive functioning</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0569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77694-6C38-4189-9AFD-8ED83F150592}"/>
              </a:ext>
            </a:extLst>
          </p:cNvPr>
          <p:cNvSpPr>
            <a:spLocks noGrp="1"/>
          </p:cNvSpPr>
          <p:nvPr>
            <p:ph type="title"/>
          </p:nvPr>
        </p:nvSpPr>
        <p:spPr>
          <a:xfrm>
            <a:off x="838200" y="67114"/>
            <a:ext cx="10515600" cy="872454"/>
          </a:xfrm>
        </p:spPr>
        <p:txBody>
          <a:bodyPr>
            <a:normAutofit fontScale="90000"/>
          </a:bodyPr>
          <a:lstStyle/>
          <a:p>
            <a:pPr algn="ctr"/>
            <a:br>
              <a:rPr lang="en-GB" dirty="0">
                <a:latin typeface="+mn-lt"/>
                <a:cs typeface="Arial" panose="020B0604020202020204" pitchFamily="34" charset="0"/>
              </a:rPr>
            </a:br>
            <a:r>
              <a:rPr lang="en-GB" dirty="0">
                <a:latin typeface="+mn-lt"/>
                <a:cs typeface="Arial" panose="020B0604020202020204" pitchFamily="34" charset="0"/>
              </a:rPr>
              <a:t>Skills for psychological recovery </a:t>
            </a:r>
            <a:br>
              <a:rPr lang="en-GB" dirty="0"/>
            </a:br>
            <a:endParaRPr lang="en-GB" dirty="0"/>
          </a:p>
        </p:txBody>
      </p:sp>
      <p:sp>
        <p:nvSpPr>
          <p:cNvPr id="3" name="Content Placeholder 2">
            <a:extLst>
              <a:ext uri="{FF2B5EF4-FFF2-40B4-BE49-F238E27FC236}">
                <a16:creationId xmlns:a16="http://schemas.microsoft.com/office/drawing/2014/main" id="{B8CC7A8A-2A6E-4F52-9BE0-41BFD52273F2}"/>
              </a:ext>
            </a:extLst>
          </p:cNvPr>
          <p:cNvSpPr>
            <a:spLocks noGrp="1"/>
          </p:cNvSpPr>
          <p:nvPr>
            <p:ph idx="1"/>
          </p:nvPr>
        </p:nvSpPr>
        <p:spPr>
          <a:xfrm>
            <a:off x="838200" y="1132514"/>
            <a:ext cx="10515600" cy="5044449"/>
          </a:xfrm>
        </p:spPr>
        <p:txBody>
          <a:bodyPr>
            <a:normAutofit/>
          </a:bodyPr>
          <a:lstStyle/>
          <a:p>
            <a:r>
              <a:rPr lang="en-GB" sz="3200" dirty="0">
                <a:cs typeface="Arial" panose="020B0604020202020204" pitchFamily="34" charset="0"/>
              </a:rPr>
              <a:t>Give information about common physical and psychological reactions to crisis </a:t>
            </a:r>
          </a:p>
          <a:p>
            <a:endParaRPr lang="en-GB" sz="3200" dirty="0">
              <a:cs typeface="Arial" panose="020B0604020202020204" pitchFamily="34" charset="0"/>
            </a:endParaRPr>
          </a:p>
          <a:p>
            <a:r>
              <a:rPr lang="en-GB" sz="3200" dirty="0">
                <a:cs typeface="Arial" panose="020B0604020202020204" pitchFamily="34" charset="0"/>
              </a:rPr>
              <a:t>Provide education around stress and coping </a:t>
            </a:r>
          </a:p>
          <a:p>
            <a:endParaRPr lang="en-GB" sz="3200" dirty="0">
              <a:cs typeface="Arial" panose="020B0604020202020204" pitchFamily="34" charset="0"/>
            </a:endParaRPr>
          </a:p>
          <a:p>
            <a:r>
              <a:rPr lang="en-GB" sz="3200" dirty="0">
                <a:cs typeface="Arial" panose="020B0604020202020204" pitchFamily="34" charset="0"/>
              </a:rPr>
              <a:t>Help to restore the individual’s sense of control </a:t>
            </a:r>
          </a:p>
          <a:p>
            <a:endParaRPr lang="en-GB" sz="3200" dirty="0">
              <a:cs typeface="Arial" panose="020B0604020202020204" pitchFamily="34" charset="0"/>
            </a:endParaRPr>
          </a:p>
          <a:p>
            <a:r>
              <a:rPr lang="en-GB" sz="3200" dirty="0">
                <a:cs typeface="Arial" panose="020B0604020202020204" pitchFamily="34" charset="0"/>
              </a:rPr>
              <a:t>Encourage increased networking and re-establishment of contact with informal and formal support</a:t>
            </a:r>
          </a:p>
        </p:txBody>
      </p:sp>
    </p:spTree>
    <p:extLst>
      <p:ext uri="{BB962C8B-B14F-4D97-AF65-F5344CB8AC3E}">
        <p14:creationId xmlns:p14="http://schemas.microsoft.com/office/powerpoint/2010/main" val="237270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C0A4-E797-466D-A852-27D19CBB9CC6}"/>
              </a:ext>
            </a:extLst>
          </p:cNvPr>
          <p:cNvSpPr>
            <a:spLocks noGrp="1"/>
          </p:cNvSpPr>
          <p:nvPr>
            <p:ph type="title"/>
          </p:nvPr>
        </p:nvSpPr>
        <p:spPr>
          <a:xfrm>
            <a:off x="838200" y="1"/>
            <a:ext cx="10515600" cy="1342238"/>
          </a:xfrm>
        </p:spPr>
        <p:txBody>
          <a:bodyPr/>
          <a:lstStyle/>
          <a:p>
            <a:pPr algn="ctr"/>
            <a:r>
              <a:rPr lang="en-GB" i="0" dirty="0">
                <a:solidFill>
                  <a:srgbClr val="212B32"/>
                </a:solidFill>
                <a:effectLst/>
                <a:latin typeface="+mn-lt"/>
                <a:cs typeface="Arial" panose="020B0604020202020204" pitchFamily="34" charset="0"/>
              </a:rPr>
              <a:t>Trauma-focused </a:t>
            </a:r>
            <a:r>
              <a:rPr lang="en-GB" dirty="0">
                <a:latin typeface="+mn-lt"/>
                <a:cs typeface="Arial" panose="020B0604020202020204" pitchFamily="34" charset="0"/>
              </a:rPr>
              <a:t>Cognitive Behavioural Therapy </a:t>
            </a:r>
          </a:p>
        </p:txBody>
      </p:sp>
      <p:sp>
        <p:nvSpPr>
          <p:cNvPr id="3" name="Content Placeholder 2">
            <a:extLst>
              <a:ext uri="{FF2B5EF4-FFF2-40B4-BE49-F238E27FC236}">
                <a16:creationId xmlns:a16="http://schemas.microsoft.com/office/drawing/2014/main" id="{44B77693-9504-4A0A-A268-5E8EEA19D4F2}"/>
              </a:ext>
            </a:extLst>
          </p:cNvPr>
          <p:cNvSpPr>
            <a:spLocks noGrp="1"/>
          </p:cNvSpPr>
          <p:nvPr>
            <p:ph idx="1"/>
          </p:nvPr>
        </p:nvSpPr>
        <p:spPr>
          <a:xfrm>
            <a:off x="838200" y="1551963"/>
            <a:ext cx="10515600" cy="4697571"/>
          </a:xfrm>
        </p:spPr>
        <p:txBody>
          <a:bodyPr>
            <a:normAutofit/>
          </a:bodyPr>
          <a:lstStyle/>
          <a:p>
            <a:pPr marL="0" indent="0">
              <a:buNone/>
            </a:pPr>
            <a:r>
              <a:rPr lang="en-GB" dirty="0">
                <a:cs typeface="Arial" panose="020B0604020202020204" pitchFamily="34" charset="0"/>
              </a:rPr>
              <a:t>This therapy is based on using </a:t>
            </a:r>
            <a:r>
              <a:rPr lang="en-GB" b="0" i="0" dirty="0">
                <a:effectLst/>
                <a:cs typeface="Arial" panose="020B0604020202020204" pitchFamily="34" charset="0"/>
              </a:rPr>
              <a:t>a range of psychological techniques to help the person come to terms with the traumatic event.</a:t>
            </a:r>
            <a:endParaRPr lang="en-GB" dirty="0">
              <a:cs typeface="Arial" panose="020B0604020202020204" pitchFamily="34" charset="0"/>
            </a:endParaRPr>
          </a:p>
          <a:p>
            <a:pPr marL="0" indent="0">
              <a:buNone/>
            </a:pPr>
            <a:endParaRPr lang="en-GB" dirty="0">
              <a:cs typeface="Arial" panose="020B0604020202020204" pitchFamily="34" charset="0"/>
            </a:endParaRPr>
          </a:p>
          <a:p>
            <a:r>
              <a:rPr lang="en-GB" b="1" dirty="0">
                <a:cs typeface="Arial" panose="020B0604020202020204" pitchFamily="34" charset="0"/>
              </a:rPr>
              <a:t>Identification</a:t>
            </a:r>
            <a:r>
              <a:rPr lang="en-GB" dirty="0">
                <a:cs typeface="Arial" panose="020B0604020202020204" pitchFamily="34" charset="0"/>
              </a:rPr>
              <a:t> of the unhelpful thoughts as a result of the trauma </a:t>
            </a:r>
          </a:p>
          <a:p>
            <a:r>
              <a:rPr lang="en-GB" b="1" dirty="0">
                <a:cs typeface="Arial" panose="020B0604020202020204" pitchFamily="34" charset="0"/>
              </a:rPr>
              <a:t>Evaluation</a:t>
            </a:r>
            <a:r>
              <a:rPr lang="en-GB" dirty="0">
                <a:cs typeface="Arial" panose="020B0604020202020204" pitchFamily="34" charset="0"/>
              </a:rPr>
              <a:t> of the validity of these thoughts and challenging those thoughts that are incorrect </a:t>
            </a:r>
          </a:p>
          <a:p>
            <a:r>
              <a:rPr lang="en-GB" b="1" dirty="0">
                <a:cs typeface="Arial" panose="020B0604020202020204" pitchFamily="34" charset="0"/>
              </a:rPr>
              <a:t>Replacement</a:t>
            </a:r>
            <a:r>
              <a:rPr lang="en-GB" dirty="0">
                <a:cs typeface="Arial" panose="020B0604020202020204" pitchFamily="34" charset="0"/>
              </a:rPr>
              <a:t> of the dysfunctional thoughts with more helpful ones</a:t>
            </a:r>
          </a:p>
          <a:p>
            <a:endParaRPr lang="en-GB" dirty="0">
              <a:cs typeface="Arial" panose="020B0604020202020204" pitchFamily="34" charset="0"/>
            </a:endParaRPr>
          </a:p>
          <a:p>
            <a:r>
              <a:rPr lang="en-GB" dirty="0">
                <a:cs typeface="Arial" panose="020B0604020202020204" pitchFamily="34" charset="0"/>
              </a:rPr>
              <a:t>Usually there is an exposure element and cognitive therapy element</a:t>
            </a:r>
          </a:p>
        </p:txBody>
      </p:sp>
    </p:spTree>
    <p:extLst>
      <p:ext uri="{BB962C8B-B14F-4D97-AF65-F5344CB8AC3E}">
        <p14:creationId xmlns:p14="http://schemas.microsoft.com/office/powerpoint/2010/main" val="2448311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933D4-8F96-47BA-A42E-2A426A4D10EE}"/>
              </a:ext>
            </a:extLst>
          </p:cNvPr>
          <p:cNvSpPr>
            <a:spLocks noGrp="1"/>
          </p:cNvSpPr>
          <p:nvPr>
            <p:ph type="title"/>
          </p:nvPr>
        </p:nvSpPr>
        <p:spPr>
          <a:xfrm>
            <a:off x="658445" y="0"/>
            <a:ext cx="10628243" cy="1199626"/>
          </a:xfrm>
        </p:spPr>
        <p:txBody>
          <a:bodyPr>
            <a:noAutofit/>
          </a:bodyPr>
          <a:lstStyle/>
          <a:p>
            <a:pPr algn="ctr"/>
            <a:br>
              <a:rPr lang="en-GB" dirty="0">
                <a:latin typeface="+mn-lt"/>
                <a:cs typeface="Arial" panose="020B0604020202020204" pitchFamily="34" charset="0"/>
              </a:rPr>
            </a:br>
            <a:r>
              <a:rPr lang="en-GB" dirty="0">
                <a:latin typeface="+mn-lt"/>
                <a:cs typeface="Arial" panose="020B0604020202020204" pitchFamily="34" charset="0"/>
              </a:rPr>
              <a:t>Eye movement desensitization and reprocessing   (EMDR) </a:t>
            </a:r>
            <a:br>
              <a:rPr lang="en-GB" dirty="0">
                <a:latin typeface="+mn-lt"/>
                <a:cs typeface="Arial" panose="020B0604020202020204" pitchFamily="34" charset="0"/>
              </a:rPr>
            </a:br>
            <a:endParaRPr lang="en-GB"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41BF06EE-2CB1-41DF-B583-CD8C73D29690}"/>
              </a:ext>
            </a:extLst>
          </p:cNvPr>
          <p:cNvSpPr>
            <a:spLocks noGrp="1"/>
          </p:cNvSpPr>
          <p:nvPr>
            <p:ph idx="1"/>
          </p:nvPr>
        </p:nvSpPr>
        <p:spPr>
          <a:xfrm>
            <a:off x="838200" y="1333850"/>
            <a:ext cx="10515600" cy="4843113"/>
          </a:xfrm>
        </p:spPr>
        <p:txBody>
          <a:bodyPr>
            <a:normAutofit lnSpcReduction="10000"/>
          </a:bodyPr>
          <a:lstStyle/>
          <a:p>
            <a:r>
              <a:rPr lang="en-GB" sz="3200" dirty="0">
                <a:cs typeface="Arial" panose="020B0604020202020204" pitchFamily="34" charset="0"/>
              </a:rPr>
              <a:t>This </a:t>
            </a:r>
            <a:r>
              <a:rPr lang="en-GB" sz="3200" b="0" i="0" dirty="0">
                <a:effectLst/>
                <a:cs typeface="Arial" panose="020B0604020202020204" pitchFamily="34" charset="0"/>
              </a:rPr>
              <a:t>involves the person making side-to-side eye movements, usually by following the movement of the therapist's finger, while recalling the traumatic incident. </a:t>
            </a:r>
          </a:p>
          <a:p>
            <a:endParaRPr lang="en-GB" sz="3200" b="0" i="0" dirty="0">
              <a:effectLst/>
              <a:cs typeface="Arial" panose="020B0604020202020204" pitchFamily="34" charset="0"/>
            </a:endParaRPr>
          </a:p>
          <a:p>
            <a:r>
              <a:rPr lang="en-GB" sz="3200" b="0" i="0" dirty="0">
                <a:effectLst/>
                <a:cs typeface="Arial" panose="020B0604020202020204" pitchFamily="34" charset="0"/>
              </a:rPr>
              <a:t>Other methods may include the therapist tapping their finger or playing a tone.</a:t>
            </a:r>
          </a:p>
          <a:p>
            <a:endParaRPr lang="en-GB" sz="3200" b="0" i="0" dirty="0">
              <a:effectLst/>
              <a:cs typeface="Arial" panose="020B0604020202020204" pitchFamily="34" charset="0"/>
            </a:endParaRPr>
          </a:p>
          <a:p>
            <a:r>
              <a:rPr lang="en-GB" sz="3200" b="0" i="0" dirty="0">
                <a:effectLst/>
                <a:cs typeface="Arial" panose="020B0604020202020204" pitchFamily="34" charset="0"/>
              </a:rPr>
              <a:t>It's not clear exactly how EMDR works, but it can help change the negative way the person thinks about a traumatic experience.</a:t>
            </a:r>
          </a:p>
        </p:txBody>
      </p:sp>
    </p:spTree>
    <p:extLst>
      <p:ext uri="{BB962C8B-B14F-4D97-AF65-F5344CB8AC3E}">
        <p14:creationId xmlns:p14="http://schemas.microsoft.com/office/powerpoint/2010/main" val="2179554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84BE-34F4-4252-A50A-1047D91937B0}"/>
              </a:ext>
            </a:extLst>
          </p:cNvPr>
          <p:cNvSpPr>
            <a:spLocks noGrp="1"/>
          </p:cNvSpPr>
          <p:nvPr>
            <p:ph type="title"/>
          </p:nvPr>
        </p:nvSpPr>
        <p:spPr>
          <a:xfrm>
            <a:off x="838200" y="1"/>
            <a:ext cx="10515600" cy="973122"/>
          </a:xfrm>
        </p:spPr>
        <p:txBody>
          <a:bodyPr/>
          <a:lstStyle/>
          <a:p>
            <a:pPr algn="ctr"/>
            <a:r>
              <a:rPr lang="en-GB" dirty="0">
                <a:latin typeface="+mn-lt"/>
              </a:rPr>
              <a:t>Resources</a:t>
            </a:r>
            <a:endParaRPr lang="en-GB" dirty="0"/>
          </a:p>
        </p:txBody>
      </p:sp>
      <p:sp>
        <p:nvSpPr>
          <p:cNvPr id="3" name="Content Placeholder 2">
            <a:extLst>
              <a:ext uri="{FF2B5EF4-FFF2-40B4-BE49-F238E27FC236}">
                <a16:creationId xmlns:a16="http://schemas.microsoft.com/office/drawing/2014/main" id="{5E7081FC-6001-4BFD-B34F-9053934C260F}"/>
              </a:ext>
            </a:extLst>
          </p:cNvPr>
          <p:cNvSpPr>
            <a:spLocks noGrp="1"/>
          </p:cNvSpPr>
          <p:nvPr>
            <p:ph idx="1"/>
          </p:nvPr>
        </p:nvSpPr>
        <p:spPr>
          <a:xfrm>
            <a:off x="838200" y="1048624"/>
            <a:ext cx="10515600" cy="5128339"/>
          </a:xfrm>
        </p:spPr>
        <p:txBody>
          <a:bodyPr/>
          <a:lstStyle/>
          <a:p>
            <a:r>
              <a:rPr lang="en-GB" dirty="0">
                <a:hlinkClick r:id="rId2"/>
              </a:rPr>
              <a:t>MPC_08_01 - Post Traumatic Stress Disorder And Other Traumas | Effects of Trauma (mindedforfamilies.org.uk)</a:t>
            </a:r>
            <a:endParaRPr lang="en-GB" dirty="0"/>
          </a:p>
          <a:p>
            <a:endParaRPr lang="en-GB" dirty="0"/>
          </a:p>
          <a:p>
            <a:r>
              <a:rPr lang="en-GB" dirty="0"/>
              <a:t>This is an easy to access website for older adults and their families which has good advice about what trauma is ,the effect of trauma , post traumatic stress disorder and practical suggestions of things that </a:t>
            </a:r>
            <a:r>
              <a:rPr lang="en-GB"/>
              <a:t>could help.</a:t>
            </a:r>
            <a:endParaRPr lang="en-GB" dirty="0"/>
          </a:p>
          <a:p>
            <a:endParaRPr lang="en-GB" dirty="0"/>
          </a:p>
        </p:txBody>
      </p:sp>
    </p:spTree>
    <p:extLst>
      <p:ext uri="{BB962C8B-B14F-4D97-AF65-F5344CB8AC3E}">
        <p14:creationId xmlns:p14="http://schemas.microsoft.com/office/powerpoint/2010/main" val="2869558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0"/>
            <a:ext cx="10515600" cy="889233"/>
          </a:xfrm>
        </p:spPr>
        <p:txBody>
          <a:bodyPr>
            <a:normAutofit/>
          </a:bodyPr>
          <a:lstStyle/>
          <a:p>
            <a:pPr algn="ctr"/>
            <a:r>
              <a:rPr lang="en-GB" dirty="0">
                <a:latin typeface="+mn-lt"/>
                <a:cs typeface="Arial" panose="020B0604020202020204" pitchFamily="34" charset="0"/>
              </a:rPr>
              <a:t>What is trauma?</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956345"/>
            <a:ext cx="10515600" cy="5220618"/>
          </a:xfrm>
        </p:spPr>
        <p:txBody>
          <a:bodyPr>
            <a:normAutofit/>
          </a:bodyPr>
          <a:lstStyle/>
          <a:p>
            <a:pPr marL="0" indent="0">
              <a:buNone/>
            </a:pPr>
            <a:r>
              <a:rPr lang="en-GB" sz="3200" dirty="0">
                <a:cs typeface="Arial" panose="020B0604020202020204" pitchFamily="34" charset="0"/>
              </a:rPr>
              <a:t>Individual trauma results from an event, series of events, or set of circumstances that is experienced by an individual as physically or emotionally harmful or life threatening and that has lasting adverse effects on the individual’s functioning and mental, physical, social, emotional, or spiritual well-being.</a:t>
            </a:r>
          </a:p>
        </p:txBody>
      </p:sp>
    </p:spTree>
    <p:extLst>
      <p:ext uri="{BB962C8B-B14F-4D97-AF65-F5344CB8AC3E}">
        <p14:creationId xmlns:p14="http://schemas.microsoft.com/office/powerpoint/2010/main" val="3699868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1"/>
            <a:ext cx="10515600" cy="1157680"/>
          </a:xfrm>
        </p:spPr>
        <p:txBody>
          <a:bodyPr>
            <a:normAutofit/>
          </a:bodyPr>
          <a:lstStyle/>
          <a:p>
            <a:pPr algn="ctr"/>
            <a:r>
              <a:rPr lang="en-GB" dirty="0">
                <a:latin typeface="+mn-lt"/>
                <a:cs typeface="Arial" panose="020B0604020202020204" pitchFamily="34" charset="0"/>
              </a:rPr>
              <a:t>Trauma in older adults </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1057013"/>
            <a:ext cx="10515600" cy="5119950"/>
          </a:xfrm>
        </p:spPr>
        <p:txBody>
          <a:bodyPr>
            <a:normAutofit/>
          </a:bodyPr>
          <a:lstStyle/>
          <a:p>
            <a:r>
              <a:rPr lang="en-GB" sz="3200" dirty="0">
                <a:cs typeface="Arial" panose="020B0604020202020204" pitchFamily="34" charset="0"/>
              </a:rPr>
              <a:t>Trauma is under-recognised </a:t>
            </a:r>
          </a:p>
          <a:p>
            <a:pPr marL="0" indent="0">
              <a:buNone/>
            </a:pPr>
            <a:endParaRPr lang="en-GB" sz="3200" dirty="0">
              <a:cs typeface="Arial" panose="020B0604020202020204" pitchFamily="34" charset="0"/>
            </a:endParaRPr>
          </a:p>
          <a:p>
            <a:r>
              <a:rPr lang="en-GB" sz="3200" dirty="0">
                <a:cs typeface="Arial" panose="020B0604020202020204" pitchFamily="34" charset="0"/>
              </a:rPr>
              <a:t>Trauma is under-treated </a:t>
            </a:r>
          </a:p>
          <a:p>
            <a:endParaRPr lang="en-GB" sz="3200" dirty="0">
              <a:cs typeface="Arial" panose="020B0604020202020204" pitchFamily="34" charset="0"/>
            </a:endParaRPr>
          </a:p>
          <a:p>
            <a:r>
              <a:rPr lang="en-GB" sz="3200" dirty="0">
                <a:cs typeface="Arial" panose="020B0604020202020204" pitchFamily="34" charset="0"/>
              </a:rPr>
              <a:t>Older adults may fail to report or minimize traumatic experiences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0303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70EBB-343D-4BAF-8B28-A26C6EB751B3}"/>
              </a:ext>
            </a:extLst>
          </p:cNvPr>
          <p:cNvSpPr>
            <a:spLocks noGrp="1"/>
          </p:cNvSpPr>
          <p:nvPr>
            <p:ph type="title"/>
          </p:nvPr>
        </p:nvSpPr>
        <p:spPr>
          <a:xfrm>
            <a:off x="838200" y="1"/>
            <a:ext cx="10515600" cy="1006678"/>
          </a:xfrm>
        </p:spPr>
        <p:txBody>
          <a:bodyPr/>
          <a:lstStyle/>
          <a:p>
            <a:pPr algn="ctr"/>
            <a:r>
              <a:rPr lang="en-GB" dirty="0">
                <a:latin typeface="+mn-lt"/>
              </a:rPr>
              <a:t>Four Rs of a trauma focussed approach</a:t>
            </a:r>
          </a:p>
        </p:txBody>
      </p:sp>
      <p:sp>
        <p:nvSpPr>
          <p:cNvPr id="3" name="Content Placeholder 2">
            <a:extLst>
              <a:ext uri="{FF2B5EF4-FFF2-40B4-BE49-F238E27FC236}">
                <a16:creationId xmlns:a16="http://schemas.microsoft.com/office/drawing/2014/main" id="{DBA3ADA2-2DCC-4380-91DE-E1501ED73B72}"/>
              </a:ext>
            </a:extLst>
          </p:cNvPr>
          <p:cNvSpPr>
            <a:spLocks noGrp="1"/>
          </p:cNvSpPr>
          <p:nvPr>
            <p:ph idx="1"/>
          </p:nvPr>
        </p:nvSpPr>
        <p:spPr>
          <a:xfrm>
            <a:off x="838200" y="914401"/>
            <a:ext cx="10515600" cy="5455068"/>
          </a:xfrm>
        </p:spPr>
        <p:txBody>
          <a:bodyPr>
            <a:normAutofit/>
          </a:bodyPr>
          <a:lstStyle/>
          <a:p>
            <a:pPr algn="just"/>
            <a:r>
              <a:rPr lang="en-GB" b="1" i="0" dirty="0">
                <a:effectLst/>
                <a:cs typeface="Arial" panose="020B0604020202020204" pitchFamily="34" charset="0"/>
              </a:rPr>
              <a:t>Realisation</a:t>
            </a:r>
            <a:r>
              <a:rPr lang="en-GB" b="0" i="0" dirty="0">
                <a:effectLst/>
                <a:cs typeface="Arial" panose="020B0604020202020204" pitchFamily="34" charset="0"/>
              </a:rPr>
              <a:t> that </a:t>
            </a:r>
            <a:r>
              <a:rPr lang="en-GB" i="0" dirty="0">
                <a:effectLst/>
                <a:cs typeface="Arial" panose="020B0604020202020204" pitchFamily="34" charset="0"/>
              </a:rPr>
              <a:t>trauma</a:t>
            </a:r>
            <a:r>
              <a:rPr lang="en-GB" b="0" i="0" dirty="0">
                <a:effectLst/>
                <a:cs typeface="Arial" panose="020B0604020202020204" pitchFamily="34" charset="0"/>
              </a:rPr>
              <a:t> can affect older adults</a:t>
            </a:r>
          </a:p>
          <a:p>
            <a:r>
              <a:rPr lang="en-GB" b="1" dirty="0">
                <a:cs typeface="Arial" panose="020B0604020202020204" pitchFamily="34" charset="0"/>
              </a:rPr>
              <a:t>R</a:t>
            </a:r>
            <a:r>
              <a:rPr lang="en-GB" b="1" i="0" dirty="0">
                <a:effectLst/>
                <a:cs typeface="Arial" panose="020B0604020202020204" pitchFamily="34" charset="0"/>
              </a:rPr>
              <a:t>ecognition </a:t>
            </a:r>
            <a:r>
              <a:rPr lang="en-GB" i="0" dirty="0">
                <a:effectLst/>
                <a:cs typeface="Arial" panose="020B0604020202020204" pitchFamily="34" charset="0"/>
              </a:rPr>
              <a:t>of</a:t>
            </a:r>
            <a:r>
              <a:rPr lang="en-GB" b="0" i="0" dirty="0">
                <a:effectLst/>
                <a:cs typeface="Arial" panose="020B0604020202020204" pitchFamily="34" charset="0"/>
              </a:rPr>
              <a:t> the signs of </a:t>
            </a:r>
            <a:r>
              <a:rPr lang="en-GB" i="0" dirty="0">
                <a:effectLst/>
                <a:cs typeface="Arial" panose="020B0604020202020204" pitchFamily="34" charset="0"/>
              </a:rPr>
              <a:t>trauma</a:t>
            </a:r>
            <a:endParaRPr lang="en-GB" dirty="0">
              <a:cs typeface="Arial" panose="020B0604020202020204" pitchFamily="34" charset="0"/>
            </a:endParaRPr>
          </a:p>
          <a:p>
            <a:r>
              <a:rPr lang="en-GB" b="1" dirty="0">
                <a:cs typeface="Arial" panose="020B0604020202020204" pitchFamily="34" charset="0"/>
              </a:rPr>
              <a:t>R</a:t>
            </a:r>
            <a:r>
              <a:rPr lang="en-GB" b="1" i="0" dirty="0">
                <a:effectLst/>
                <a:cs typeface="Arial" panose="020B0604020202020204" pitchFamily="34" charset="0"/>
              </a:rPr>
              <a:t>esponding</a:t>
            </a:r>
            <a:r>
              <a:rPr lang="en-GB" b="0" i="0" dirty="0">
                <a:effectLst/>
                <a:cs typeface="Arial" panose="020B0604020202020204" pitchFamily="34" charset="0"/>
              </a:rPr>
              <a:t> to the </a:t>
            </a:r>
            <a:r>
              <a:rPr lang="en-GB" i="0" dirty="0">
                <a:effectLst/>
                <a:cs typeface="Arial" panose="020B0604020202020204" pitchFamily="34" charset="0"/>
              </a:rPr>
              <a:t>trauma so that the person feels safe </a:t>
            </a:r>
            <a:r>
              <a:rPr lang="en-GB" dirty="0">
                <a:cs typeface="Arial" panose="020B0604020202020204" pitchFamily="34" charset="0"/>
              </a:rPr>
              <a:t>p</a:t>
            </a:r>
            <a:r>
              <a:rPr lang="en-GB" i="0" dirty="0">
                <a:effectLst/>
                <a:cs typeface="Arial" panose="020B0604020202020204" pitchFamily="34" charset="0"/>
              </a:rPr>
              <a:t>hysically, psychologically and emotionally </a:t>
            </a:r>
            <a:endParaRPr lang="en-GB" dirty="0">
              <a:cs typeface="Arial" panose="020B0604020202020204" pitchFamily="34" charset="0"/>
            </a:endParaRPr>
          </a:p>
          <a:p>
            <a:r>
              <a:rPr lang="en-GB" b="1" dirty="0">
                <a:cs typeface="Arial" panose="020B0604020202020204" pitchFamily="34" charset="0"/>
              </a:rPr>
              <a:t>R</a:t>
            </a:r>
            <a:r>
              <a:rPr lang="en-GB" b="1" i="0" dirty="0">
                <a:effectLst/>
                <a:cs typeface="Arial" panose="020B0604020202020204" pitchFamily="34" charset="0"/>
              </a:rPr>
              <a:t>esisting re-traumatisation</a:t>
            </a:r>
            <a:r>
              <a:rPr lang="en-GB" b="0" i="0" dirty="0">
                <a:effectLst/>
                <a:cs typeface="Arial" panose="020B0604020202020204" pitchFamily="34" charset="0"/>
              </a:rPr>
              <a:t> by understanding the triggers fo</a:t>
            </a:r>
            <a:r>
              <a:rPr lang="en-GB" dirty="0">
                <a:cs typeface="Arial" panose="020B0604020202020204" pitchFamily="34" charset="0"/>
              </a:rPr>
              <a:t>r the memories </a:t>
            </a:r>
            <a:r>
              <a:rPr lang="en-GB" b="0" i="0" dirty="0">
                <a:effectLst/>
                <a:cs typeface="Arial" panose="020B0604020202020204" pitchFamily="34" charset="0"/>
              </a:rPr>
              <a:t>and preventing them</a:t>
            </a:r>
          </a:p>
          <a:p>
            <a:endParaRPr lang="en-GB" dirty="0">
              <a:cs typeface="Arial" panose="020B0604020202020204" pitchFamily="34" charset="0"/>
            </a:endParaRPr>
          </a:p>
          <a:p>
            <a:r>
              <a:rPr lang="en-GB" dirty="0">
                <a:cs typeface="Arial" panose="020B0604020202020204" pitchFamily="34" charset="0"/>
              </a:rPr>
              <a:t>Remember the goal is not for the older adult to disclose any or all details but rather to feel safe, develop trust and ultimately become improve their functioning</a:t>
            </a:r>
          </a:p>
        </p:txBody>
      </p:sp>
    </p:spTree>
    <p:extLst>
      <p:ext uri="{BB962C8B-B14F-4D97-AF65-F5344CB8AC3E}">
        <p14:creationId xmlns:p14="http://schemas.microsoft.com/office/powerpoint/2010/main" val="4089903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12391-427B-45A4-8ED8-703E27187ACC}"/>
              </a:ext>
            </a:extLst>
          </p:cNvPr>
          <p:cNvSpPr>
            <a:spLocks noGrp="1"/>
          </p:cNvSpPr>
          <p:nvPr>
            <p:ph type="title"/>
          </p:nvPr>
        </p:nvSpPr>
        <p:spPr>
          <a:xfrm>
            <a:off x="838200" y="0"/>
            <a:ext cx="10515600" cy="1124125"/>
          </a:xfrm>
        </p:spPr>
        <p:txBody>
          <a:bodyPr>
            <a:normAutofit fontScale="90000"/>
          </a:bodyPr>
          <a:lstStyle/>
          <a:p>
            <a:pPr algn="ctr"/>
            <a:br>
              <a:rPr lang="en-GB" sz="4900" b="1" i="0" dirty="0">
                <a:solidFill>
                  <a:srgbClr val="202124"/>
                </a:solidFill>
                <a:effectLst/>
                <a:latin typeface="+mn-lt"/>
              </a:rPr>
            </a:br>
            <a:r>
              <a:rPr lang="en-GB" sz="4900" i="0" dirty="0">
                <a:solidFill>
                  <a:srgbClr val="202124"/>
                </a:solidFill>
                <a:effectLst/>
                <a:latin typeface="+mn-lt"/>
              </a:rPr>
              <a:t>Realisation</a:t>
            </a:r>
            <a:r>
              <a:rPr lang="en-GB" sz="4900" b="0" i="0" dirty="0">
                <a:solidFill>
                  <a:srgbClr val="202124"/>
                </a:solidFill>
                <a:effectLst/>
                <a:latin typeface="+mn-lt"/>
              </a:rPr>
              <a:t> that </a:t>
            </a:r>
            <a:r>
              <a:rPr lang="en-GB" sz="4900" dirty="0">
                <a:solidFill>
                  <a:srgbClr val="202124"/>
                </a:solidFill>
                <a:effectLst/>
                <a:latin typeface="+mn-lt"/>
              </a:rPr>
              <a:t>trauma can </a:t>
            </a:r>
            <a:r>
              <a:rPr lang="en-GB" sz="4900" b="0" i="0" dirty="0">
                <a:solidFill>
                  <a:srgbClr val="202124"/>
                </a:solidFill>
                <a:effectLst/>
                <a:latin typeface="+mn-lt"/>
              </a:rPr>
              <a:t>affect older adults</a:t>
            </a:r>
            <a:br>
              <a:rPr lang="en-GB" b="0" i="0" dirty="0">
                <a:solidFill>
                  <a:srgbClr val="202124"/>
                </a:solidFill>
                <a:effectLst/>
                <a:latin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96F575DD-AE68-4942-8DDB-83BF2142BB28}"/>
              </a:ext>
            </a:extLst>
          </p:cNvPr>
          <p:cNvSpPr>
            <a:spLocks noGrp="1"/>
          </p:cNvSpPr>
          <p:nvPr>
            <p:ph idx="1"/>
          </p:nvPr>
        </p:nvSpPr>
        <p:spPr>
          <a:xfrm>
            <a:off x="838200" y="1266739"/>
            <a:ext cx="10515600" cy="5069882"/>
          </a:xfrm>
        </p:spPr>
        <p:txBody>
          <a:bodyPr>
            <a:normAutofit/>
          </a:bodyPr>
          <a:lstStyle/>
          <a:p>
            <a:pPr algn="just">
              <a:spcAft>
                <a:spcPts val="600"/>
              </a:spcAft>
            </a:pPr>
            <a:r>
              <a:rPr lang="en-GB" b="0" i="0" dirty="0">
                <a:effectLst/>
                <a:cs typeface="Arial" panose="020B0604020202020204" pitchFamily="34" charset="0"/>
              </a:rPr>
              <a:t>Up to 90% of older adults have experienced at least one traumatic event in their lifetime</a:t>
            </a:r>
          </a:p>
          <a:p>
            <a:pPr algn="just">
              <a:spcAft>
                <a:spcPts val="600"/>
              </a:spcAft>
            </a:pPr>
            <a:r>
              <a:rPr lang="en-GB" dirty="0">
                <a:cs typeface="Arial" panose="020B0604020202020204" pitchFamily="34" charset="0"/>
              </a:rPr>
              <a:t>Examples include</a:t>
            </a:r>
            <a:r>
              <a:rPr lang="en-GB" b="0" i="0" dirty="0">
                <a:effectLst/>
                <a:cs typeface="Arial" panose="020B0604020202020204" pitchFamily="34" charset="0"/>
              </a:rPr>
              <a:t> evacuation in the war, the unexpected death of someone close, serious illness or serious injury to self etc.</a:t>
            </a:r>
          </a:p>
          <a:p>
            <a:pPr algn="just">
              <a:spcAft>
                <a:spcPts val="600"/>
              </a:spcAft>
            </a:pPr>
            <a:r>
              <a:rPr lang="en-GB" dirty="0">
                <a:cs typeface="Arial" panose="020B0604020202020204" pitchFamily="34" charset="0"/>
              </a:rPr>
              <a:t>As a result of the previous trauma the person can find that </a:t>
            </a:r>
            <a:r>
              <a:rPr lang="en-GB" b="0" i="0" dirty="0">
                <a:effectLst/>
                <a:cs typeface="Arial" panose="020B0604020202020204" pitchFamily="34" charset="0"/>
              </a:rPr>
              <a:t>situations that occur in everyday life may trigger memories of the trauma and affect the person’s responses</a:t>
            </a:r>
            <a:endParaRPr lang="en-GB" dirty="0">
              <a:cs typeface="Arial" panose="020B0604020202020204" pitchFamily="34" charset="0"/>
            </a:endParaRPr>
          </a:p>
          <a:p>
            <a:pPr algn="just">
              <a:spcAft>
                <a:spcPts val="600"/>
              </a:spcAft>
            </a:pPr>
            <a:r>
              <a:rPr lang="en-GB" b="0" i="0" dirty="0">
                <a:effectLst/>
                <a:cs typeface="Arial" panose="020B0604020202020204" pitchFamily="34" charset="0"/>
              </a:rPr>
              <a:t>If you are unable to ascertain that there is a history of trauma the best approach is to assume there is</a:t>
            </a:r>
          </a:p>
          <a:p>
            <a:pPr algn="just">
              <a:spcAft>
                <a:spcPts val="600"/>
              </a:spcAft>
            </a:pPr>
            <a:endParaRPr lang="en-GB" dirty="0"/>
          </a:p>
        </p:txBody>
      </p:sp>
    </p:spTree>
    <p:extLst>
      <p:ext uri="{BB962C8B-B14F-4D97-AF65-F5344CB8AC3E}">
        <p14:creationId xmlns:p14="http://schemas.microsoft.com/office/powerpoint/2010/main" val="314142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853AA-268C-4B88-9278-622A8F9B4255}"/>
              </a:ext>
            </a:extLst>
          </p:cNvPr>
          <p:cNvSpPr>
            <a:spLocks noGrp="1"/>
          </p:cNvSpPr>
          <p:nvPr>
            <p:ph type="title"/>
          </p:nvPr>
        </p:nvSpPr>
        <p:spPr>
          <a:xfrm>
            <a:off x="838200" y="0"/>
            <a:ext cx="10515600" cy="922789"/>
          </a:xfrm>
        </p:spPr>
        <p:txBody>
          <a:bodyPr/>
          <a:lstStyle/>
          <a:p>
            <a:pPr algn="ctr"/>
            <a:r>
              <a:rPr lang="en-GB" dirty="0">
                <a:latin typeface="+mn-lt"/>
                <a:cs typeface="Arial" panose="020B0604020202020204" pitchFamily="34" charset="0"/>
              </a:rPr>
              <a:t>Triggers to traumatic memories</a:t>
            </a:r>
          </a:p>
        </p:txBody>
      </p:sp>
      <p:sp>
        <p:nvSpPr>
          <p:cNvPr id="3" name="Content Placeholder 2">
            <a:extLst>
              <a:ext uri="{FF2B5EF4-FFF2-40B4-BE49-F238E27FC236}">
                <a16:creationId xmlns:a16="http://schemas.microsoft.com/office/drawing/2014/main" id="{4F5B409E-FB74-4071-AE02-2D0E213BA600}"/>
              </a:ext>
            </a:extLst>
          </p:cNvPr>
          <p:cNvSpPr>
            <a:spLocks noGrp="1"/>
          </p:cNvSpPr>
          <p:nvPr>
            <p:ph idx="1"/>
          </p:nvPr>
        </p:nvSpPr>
        <p:spPr>
          <a:xfrm>
            <a:off x="838200" y="847289"/>
            <a:ext cx="10515600" cy="5576418"/>
          </a:xfrm>
        </p:spPr>
        <p:txBody>
          <a:bodyPr/>
          <a:lstStyle/>
          <a:p>
            <a:pPr marL="0" indent="0">
              <a:buNone/>
            </a:pPr>
            <a:r>
              <a:rPr lang="en-GB" sz="3200" dirty="0">
                <a:cs typeface="Arial" panose="020B0604020202020204" pitchFamily="34" charset="0"/>
              </a:rPr>
              <a:t>Possible triggers to traumatic memories could be:</a:t>
            </a:r>
          </a:p>
          <a:p>
            <a:pPr marL="0" indent="0">
              <a:buNone/>
            </a:pPr>
            <a:endParaRPr lang="en-GB" sz="3200" dirty="0">
              <a:cs typeface="Arial" panose="020B0604020202020204" pitchFamily="34" charset="0"/>
            </a:endParaRPr>
          </a:p>
          <a:p>
            <a:r>
              <a:rPr lang="en-GB" sz="3200" dirty="0">
                <a:cs typeface="Arial" panose="020B0604020202020204" pitchFamily="34" charset="0"/>
              </a:rPr>
              <a:t>A particular date – anniversary of a traumatic bereavement </a:t>
            </a:r>
          </a:p>
          <a:p>
            <a:endParaRPr lang="en-GB" sz="3200" dirty="0">
              <a:cs typeface="Arial" panose="020B0604020202020204" pitchFamily="34" charset="0"/>
            </a:endParaRPr>
          </a:p>
          <a:p>
            <a:r>
              <a:rPr lang="en-GB" sz="3200" dirty="0">
                <a:cs typeface="Arial" panose="020B0604020202020204" pitchFamily="34" charset="0"/>
              </a:rPr>
              <a:t>A rigid regime with in a care setting – reminding them of being in a prison camp</a:t>
            </a:r>
          </a:p>
          <a:p>
            <a:endParaRPr lang="en-GB" sz="3200" dirty="0">
              <a:cs typeface="Arial" panose="020B0604020202020204" pitchFamily="34" charset="0"/>
            </a:endParaRPr>
          </a:p>
          <a:p>
            <a:r>
              <a:rPr lang="en-GB" sz="3200" dirty="0">
                <a:cs typeface="Arial" panose="020B0604020202020204" pitchFamily="34" charset="0"/>
              </a:rPr>
              <a:t>A particular place/noise – reminding them of past physical abuse </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264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C4BAC-1711-4CFC-B635-E80FE521BB31}"/>
              </a:ext>
            </a:extLst>
          </p:cNvPr>
          <p:cNvSpPr>
            <a:spLocks noGrp="1"/>
          </p:cNvSpPr>
          <p:nvPr>
            <p:ph type="title"/>
          </p:nvPr>
        </p:nvSpPr>
        <p:spPr>
          <a:xfrm>
            <a:off x="762700" y="0"/>
            <a:ext cx="10515600" cy="805343"/>
          </a:xfrm>
        </p:spPr>
        <p:txBody>
          <a:bodyPr/>
          <a:lstStyle/>
          <a:p>
            <a:pPr algn="ctr"/>
            <a:r>
              <a:rPr lang="en-GB" dirty="0">
                <a:latin typeface="+mn-lt"/>
                <a:cs typeface="Arial" panose="020B0604020202020204" pitchFamily="34" charset="0"/>
              </a:rPr>
              <a:t>Recognition of past trauma </a:t>
            </a:r>
          </a:p>
        </p:txBody>
      </p:sp>
      <p:sp>
        <p:nvSpPr>
          <p:cNvPr id="3" name="Content Placeholder 2">
            <a:extLst>
              <a:ext uri="{FF2B5EF4-FFF2-40B4-BE49-F238E27FC236}">
                <a16:creationId xmlns:a16="http://schemas.microsoft.com/office/drawing/2014/main" id="{615CDD1D-F520-4E3D-8151-35F6B237BEDA}"/>
              </a:ext>
            </a:extLst>
          </p:cNvPr>
          <p:cNvSpPr>
            <a:spLocks noGrp="1"/>
          </p:cNvSpPr>
          <p:nvPr>
            <p:ph idx="1"/>
          </p:nvPr>
        </p:nvSpPr>
        <p:spPr>
          <a:xfrm>
            <a:off x="838200" y="805343"/>
            <a:ext cx="10515600" cy="6052657"/>
          </a:xfrm>
        </p:spPr>
        <p:txBody>
          <a:bodyPr>
            <a:normAutofit/>
          </a:bodyPr>
          <a:lstStyle/>
          <a:p>
            <a:pPr marL="0" indent="0">
              <a:spcAft>
                <a:spcPts val="600"/>
              </a:spcAft>
              <a:buNone/>
            </a:pPr>
            <a:r>
              <a:rPr lang="en-GB" dirty="0">
                <a:cs typeface="Arial" panose="020B0604020202020204" pitchFamily="34" charset="0"/>
              </a:rPr>
              <a:t>Possible symptoms of past trauma include</a:t>
            </a:r>
          </a:p>
          <a:p>
            <a:pPr>
              <a:spcAft>
                <a:spcPts val="600"/>
              </a:spcAft>
            </a:pPr>
            <a:r>
              <a:rPr lang="en-GB" dirty="0">
                <a:cs typeface="Arial" panose="020B0604020202020204" pitchFamily="34" charset="0"/>
              </a:rPr>
              <a:t>Intrusive distressing recollections/thoughts</a:t>
            </a:r>
          </a:p>
          <a:p>
            <a:pPr>
              <a:spcAft>
                <a:spcPts val="600"/>
              </a:spcAft>
            </a:pPr>
            <a:r>
              <a:rPr lang="en-GB" dirty="0">
                <a:cs typeface="Arial" panose="020B0604020202020204" pitchFamily="34" charset="0"/>
              </a:rPr>
              <a:t>Recurrent distressing dreams </a:t>
            </a:r>
          </a:p>
          <a:p>
            <a:pPr>
              <a:spcAft>
                <a:spcPts val="600"/>
              </a:spcAft>
            </a:pPr>
            <a:r>
              <a:rPr lang="en-GB" dirty="0">
                <a:cs typeface="Arial" panose="020B0604020202020204" pitchFamily="34" charset="0"/>
              </a:rPr>
              <a:t>Irritability and sleep disturbance </a:t>
            </a:r>
          </a:p>
          <a:p>
            <a:pPr>
              <a:spcAft>
                <a:spcPts val="600"/>
              </a:spcAft>
            </a:pPr>
            <a:r>
              <a:rPr lang="en-GB" dirty="0">
                <a:cs typeface="Arial" panose="020B0604020202020204" pitchFamily="34" charset="0"/>
              </a:rPr>
              <a:t>Flashbacks in which it can feel like the event is reoccurring</a:t>
            </a:r>
          </a:p>
          <a:p>
            <a:pPr>
              <a:spcAft>
                <a:spcPts val="600"/>
              </a:spcAft>
            </a:pPr>
            <a:r>
              <a:rPr lang="en-GB" dirty="0">
                <a:cs typeface="Arial" panose="020B0604020202020204" pitchFamily="34" charset="0"/>
              </a:rPr>
              <a:t>Distress when exposed to “triggers” symbolizing or resembling the trauma </a:t>
            </a:r>
          </a:p>
          <a:p>
            <a:pPr>
              <a:spcAft>
                <a:spcPts val="600"/>
              </a:spcAft>
            </a:pPr>
            <a:r>
              <a:rPr lang="en-GB" dirty="0">
                <a:cs typeface="Arial" panose="020B0604020202020204" pitchFamily="34" charset="0"/>
              </a:rPr>
              <a:t>Intense physiological reaction to trauma triggers</a:t>
            </a:r>
          </a:p>
          <a:p>
            <a:pPr>
              <a:spcAft>
                <a:spcPts val="600"/>
              </a:spcAft>
            </a:pPr>
            <a:r>
              <a:rPr lang="en-GB" dirty="0">
                <a:cs typeface="Arial" panose="020B0604020202020204" pitchFamily="34" charset="0"/>
              </a:rPr>
              <a:t>Avoidance of activities/places which provoke thoughts/feelings about the trauma</a:t>
            </a:r>
          </a:p>
          <a:p>
            <a:pPr>
              <a:spcAft>
                <a:spcPts val="600"/>
              </a:spcAft>
            </a:pPr>
            <a:r>
              <a:rPr lang="en-GB" dirty="0">
                <a:cs typeface="Arial" panose="020B0604020202020204" pitchFamily="34" charset="0"/>
              </a:rPr>
              <a:t>Negative beliefs and expectations</a:t>
            </a:r>
          </a:p>
        </p:txBody>
      </p:sp>
    </p:spTree>
    <p:extLst>
      <p:ext uri="{BB962C8B-B14F-4D97-AF65-F5344CB8AC3E}">
        <p14:creationId xmlns:p14="http://schemas.microsoft.com/office/powerpoint/2010/main" val="556914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2A079-03F0-420F-8418-45F407C333E3}"/>
              </a:ext>
            </a:extLst>
          </p:cNvPr>
          <p:cNvSpPr>
            <a:spLocks noGrp="1"/>
          </p:cNvSpPr>
          <p:nvPr>
            <p:ph type="title"/>
          </p:nvPr>
        </p:nvSpPr>
        <p:spPr>
          <a:xfrm>
            <a:off x="838200" y="1"/>
            <a:ext cx="10515600" cy="880843"/>
          </a:xfrm>
        </p:spPr>
        <p:txBody>
          <a:bodyPr/>
          <a:lstStyle/>
          <a:p>
            <a:pPr algn="ctr"/>
            <a:r>
              <a:rPr lang="en-GB" dirty="0">
                <a:latin typeface="+mn-lt"/>
                <a:cs typeface="Arial" panose="020B0604020202020204" pitchFamily="34" charset="0"/>
              </a:rPr>
              <a:t>Question</a:t>
            </a:r>
          </a:p>
        </p:txBody>
      </p:sp>
      <p:sp>
        <p:nvSpPr>
          <p:cNvPr id="3" name="Content Placeholder 2">
            <a:extLst>
              <a:ext uri="{FF2B5EF4-FFF2-40B4-BE49-F238E27FC236}">
                <a16:creationId xmlns:a16="http://schemas.microsoft.com/office/drawing/2014/main" id="{FE3C9B1A-0EF7-4ECD-87B2-A4D6B4AF6752}"/>
              </a:ext>
            </a:extLst>
          </p:cNvPr>
          <p:cNvSpPr>
            <a:spLocks noGrp="1"/>
          </p:cNvSpPr>
          <p:nvPr>
            <p:ph idx="1"/>
          </p:nvPr>
        </p:nvSpPr>
        <p:spPr>
          <a:xfrm>
            <a:off x="838200" y="1082180"/>
            <a:ext cx="10515600" cy="5094783"/>
          </a:xfrm>
        </p:spPr>
        <p:txBody>
          <a:bodyPr/>
          <a:lstStyle/>
          <a:p>
            <a:pPr marL="0" indent="0">
              <a:buNone/>
            </a:pPr>
            <a:r>
              <a:rPr lang="en-GB" dirty="0">
                <a:cs typeface="Arial" panose="020B0604020202020204" pitchFamily="34" charset="0"/>
              </a:rPr>
              <a:t>How to ask about trauma in older adults</a:t>
            </a:r>
          </a:p>
          <a:p>
            <a:r>
              <a:rPr lang="en-GB" dirty="0">
                <a:cs typeface="Arial" panose="020B0604020202020204" pitchFamily="34" charset="0"/>
              </a:rPr>
              <a:t>“Some people have told me about difficult experiences they had during their lifetimes, such as being threatened or assaulted. Has anything like that ever happened to you?”</a:t>
            </a:r>
          </a:p>
          <a:p>
            <a:endParaRPr lang="en-GB" dirty="0">
              <a:cs typeface="Arial" panose="020B0604020202020204" pitchFamily="34" charset="0"/>
            </a:endParaRPr>
          </a:p>
        </p:txBody>
      </p:sp>
    </p:spTree>
    <p:extLst>
      <p:ext uri="{BB962C8B-B14F-4D97-AF65-F5344CB8AC3E}">
        <p14:creationId xmlns:p14="http://schemas.microsoft.com/office/powerpoint/2010/main" val="3374023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A0EAF-7378-439D-96EF-F304F5A2B329}"/>
              </a:ext>
            </a:extLst>
          </p:cNvPr>
          <p:cNvSpPr>
            <a:spLocks noGrp="1"/>
          </p:cNvSpPr>
          <p:nvPr>
            <p:ph type="title"/>
          </p:nvPr>
        </p:nvSpPr>
        <p:spPr>
          <a:xfrm>
            <a:off x="838200" y="1"/>
            <a:ext cx="10515600" cy="808949"/>
          </a:xfrm>
        </p:spPr>
        <p:txBody>
          <a:bodyPr>
            <a:noAutofit/>
          </a:bodyPr>
          <a:lstStyle/>
          <a:p>
            <a:pPr algn="ctr"/>
            <a:br>
              <a:rPr lang="en-GB" dirty="0">
                <a:latin typeface="+mn-lt"/>
                <a:cs typeface="Arial" panose="020B0604020202020204" pitchFamily="34" charset="0"/>
              </a:rPr>
            </a:br>
            <a:r>
              <a:rPr lang="en-GB" dirty="0">
                <a:latin typeface="+mn-lt"/>
                <a:cs typeface="Arial" panose="020B0604020202020204" pitchFamily="34" charset="0"/>
              </a:rPr>
              <a:t>Responding if trauma is mentioned </a:t>
            </a:r>
            <a:br>
              <a:rPr lang="en-GB" b="0" i="0" dirty="0">
                <a:solidFill>
                  <a:srgbClr val="666666"/>
                </a:solidFill>
                <a:effectLst/>
                <a:latin typeface="+mn-lt"/>
                <a:cs typeface="Arial" panose="020B0604020202020204" pitchFamily="34" charset="0"/>
              </a:rPr>
            </a:br>
            <a:endParaRPr lang="en-GB"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0F55F1CC-2D5A-4E83-B56E-4FADA0CDE3A4}"/>
              </a:ext>
            </a:extLst>
          </p:cNvPr>
          <p:cNvSpPr>
            <a:spLocks noGrp="1"/>
          </p:cNvSpPr>
          <p:nvPr>
            <p:ph idx="1"/>
          </p:nvPr>
        </p:nvSpPr>
        <p:spPr>
          <a:xfrm>
            <a:off x="636865" y="808950"/>
            <a:ext cx="10515600" cy="5709295"/>
          </a:xfrm>
        </p:spPr>
        <p:txBody>
          <a:bodyPr>
            <a:normAutofit lnSpcReduction="10000"/>
          </a:bodyPr>
          <a:lstStyle/>
          <a:p>
            <a:r>
              <a:rPr lang="en-GB" sz="3200" dirty="0">
                <a:cs typeface="Arial" panose="020B0604020202020204" pitchFamily="34" charset="0"/>
              </a:rPr>
              <a:t>It is appropriate to express your care and concern: “</a:t>
            </a:r>
            <a:r>
              <a:rPr lang="en-GB" sz="3200" i="1" dirty="0">
                <a:cs typeface="Arial" panose="020B0604020202020204" pitchFamily="34" charset="0"/>
              </a:rPr>
              <a:t>I am sorry that this has happened to you.</a:t>
            </a:r>
            <a:r>
              <a:rPr lang="en-GB" sz="3200" dirty="0">
                <a:cs typeface="Arial" panose="020B0604020202020204" pitchFamily="34" charset="0"/>
              </a:rPr>
              <a:t>” </a:t>
            </a:r>
          </a:p>
          <a:p>
            <a:r>
              <a:rPr lang="en-GB" sz="3200" dirty="0">
                <a:cs typeface="Arial" panose="020B0604020202020204" pitchFamily="34" charset="0"/>
              </a:rPr>
              <a:t>You will need to allow the person extra time so you can listen to them</a:t>
            </a:r>
          </a:p>
          <a:p>
            <a:r>
              <a:rPr lang="en-GB" sz="3200" b="1" dirty="0">
                <a:cs typeface="Arial" panose="020B0604020202020204" pitchFamily="34" charset="0"/>
              </a:rPr>
              <a:t>V</a:t>
            </a:r>
            <a:r>
              <a:rPr lang="en-GB" sz="3200" b="1" dirty="0">
                <a:effectLst/>
                <a:cs typeface="Arial" panose="020B0604020202020204" pitchFamily="34" charset="0"/>
              </a:rPr>
              <a:t>alidate</a:t>
            </a:r>
            <a:r>
              <a:rPr lang="en-GB" sz="3200" b="1" i="0" dirty="0">
                <a:effectLst/>
                <a:cs typeface="Arial" panose="020B0604020202020204" pitchFamily="34" charset="0"/>
              </a:rPr>
              <a:t> </a:t>
            </a:r>
            <a:r>
              <a:rPr lang="en-GB" sz="3200" b="0" i="0" dirty="0">
                <a:effectLst/>
                <a:cs typeface="Arial" panose="020B0604020202020204" pitchFamily="34" charset="0"/>
              </a:rPr>
              <a:t>the response: “</a:t>
            </a:r>
            <a:r>
              <a:rPr lang="en-GB" sz="3200" b="0" i="1" dirty="0">
                <a:effectLst/>
                <a:cs typeface="Arial" panose="020B0604020202020204" pitchFamily="34" charset="0"/>
              </a:rPr>
              <a:t>That must have been very frightening”. </a:t>
            </a:r>
          </a:p>
          <a:p>
            <a:r>
              <a:rPr lang="en-GB" sz="3200" b="1" dirty="0">
                <a:effectLst/>
                <a:cs typeface="Arial" panose="020B0604020202020204" pitchFamily="34" charset="0"/>
              </a:rPr>
              <a:t>Normalise </a:t>
            </a:r>
            <a:r>
              <a:rPr lang="en-GB" sz="3200" b="0" dirty="0">
                <a:effectLst/>
                <a:cs typeface="Arial" panose="020B0604020202020204" pitchFamily="34" charset="0"/>
              </a:rPr>
              <a:t>the </a:t>
            </a:r>
            <a:r>
              <a:rPr lang="en-GB" sz="3200" b="0" i="0" dirty="0">
                <a:effectLst/>
                <a:cs typeface="Arial" panose="020B0604020202020204" pitchFamily="34" charset="0"/>
              </a:rPr>
              <a:t>response: “</a:t>
            </a:r>
            <a:r>
              <a:rPr lang="en-GB" sz="3200" i="1" dirty="0">
                <a:cs typeface="Arial" panose="020B0604020202020204" pitchFamily="34" charset="0"/>
              </a:rPr>
              <a:t>You are not alone</a:t>
            </a:r>
            <a:r>
              <a:rPr lang="en-GB" sz="3200" dirty="0">
                <a:cs typeface="Arial" panose="020B0604020202020204" pitchFamily="34" charset="0"/>
              </a:rPr>
              <a:t>”, “</a:t>
            </a:r>
            <a:r>
              <a:rPr lang="en-GB" sz="3200" i="1" dirty="0">
                <a:cs typeface="Arial" panose="020B0604020202020204" pitchFamily="34" charset="0"/>
              </a:rPr>
              <a:t>I know that this has happened to others</a:t>
            </a:r>
            <a:r>
              <a:rPr lang="en-GB" sz="3200" dirty="0">
                <a:cs typeface="Arial" panose="020B0604020202020204" pitchFamily="34" charset="0"/>
              </a:rPr>
              <a:t>” but don’t minimize the trauma </a:t>
            </a:r>
          </a:p>
          <a:p>
            <a:r>
              <a:rPr lang="en-GB" sz="3200" b="0" i="0" dirty="0">
                <a:effectLst/>
                <a:cs typeface="Arial" panose="020B0604020202020204" pitchFamily="34" charset="0"/>
              </a:rPr>
              <a:t>You should </a:t>
            </a:r>
            <a:r>
              <a:rPr lang="en-GB" sz="3200" b="1" i="0" dirty="0">
                <a:effectLst/>
                <a:cs typeface="Arial" panose="020B0604020202020204" pitchFamily="34" charset="0"/>
              </a:rPr>
              <a:t>not</a:t>
            </a:r>
            <a:r>
              <a:rPr lang="en-GB" sz="3200" b="0" i="0" dirty="0">
                <a:effectLst/>
                <a:cs typeface="Arial" panose="020B0604020202020204" pitchFamily="34" charset="0"/>
              </a:rPr>
              <a:t> respond by questioning the person and asking </a:t>
            </a:r>
            <a:r>
              <a:rPr lang="en-GB" sz="3200" b="0" i="1" dirty="0">
                <a:effectLst/>
                <a:cs typeface="Arial" panose="020B0604020202020204" pitchFamily="34" charset="0"/>
              </a:rPr>
              <a:t>“</a:t>
            </a:r>
            <a:r>
              <a:rPr lang="en-GB" sz="3200" i="1" dirty="0">
                <a:cs typeface="Arial" panose="020B0604020202020204" pitchFamily="34" charset="0"/>
              </a:rPr>
              <a:t>did </a:t>
            </a:r>
            <a:r>
              <a:rPr lang="en-GB" sz="3200" b="0" i="1" dirty="0">
                <a:effectLst/>
                <a:cs typeface="Arial" panose="020B0604020202020204" pitchFamily="34" charset="0"/>
              </a:rPr>
              <a:t> that really happen? </a:t>
            </a:r>
            <a:r>
              <a:rPr lang="en-GB" sz="3200" b="0" i="0" dirty="0">
                <a:effectLst/>
                <a:cs typeface="Arial" panose="020B0604020202020204" pitchFamily="34" charset="0"/>
              </a:rPr>
              <a:t>”</a:t>
            </a:r>
          </a:p>
          <a:p>
            <a:r>
              <a:rPr lang="en-GB" sz="3200" b="0" i="0" dirty="0">
                <a:effectLst/>
                <a:cs typeface="Arial" panose="020B0604020202020204" pitchFamily="34" charset="0"/>
              </a:rPr>
              <a:t>It is often inappropriate to probe the </a:t>
            </a:r>
            <a:r>
              <a:rPr lang="en-GB" sz="3200" dirty="0">
                <a:cs typeface="Arial" panose="020B0604020202020204" pitchFamily="34" charset="0"/>
              </a:rPr>
              <a:t>person </a:t>
            </a:r>
            <a:r>
              <a:rPr lang="en-GB" sz="3200" b="0" i="0" dirty="0">
                <a:effectLst/>
                <a:cs typeface="Arial" panose="020B0604020202020204" pitchFamily="34" charset="0"/>
              </a:rPr>
              <a:t>for details at this point</a:t>
            </a: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3835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13A8EFC-53A1-4158-8F3D-D18E190A74EB}"/>
</file>

<file path=customXml/itemProps2.xml><?xml version="1.0" encoding="utf-8"?>
<ds:datastoreItem xmlns:ds="http://schemas.openxmlformats.org/officeDocument/2006/customXml" ds:itemID="{A49F048A-B83A-4E16-924D-AB494D95314F}"/>
</file>

<file path=customXml/itemProps3.xml><?xml version="1.0" encoding="utf-8"?>
<ds:datastoreItem xmlns:ds="http://schemas.openxmlformats.org/officeDocument/2006/customXml" ds:itemID="{32EA40D4-179D-415C-9EE6-986045FBB562}"/>
</file>

<file path=docProps/app.xml><?xml version="1.0" encoding="utf-8"?>
<Properties xmlns="http://schemas.openxmlformats.org/officeDocument/2006/extended-properties" xmlns:vt="http://schemas.openxmlformats.org/officeDocument/2006/docPropsVTypes">
  <Template>Facet</Template>
  <TotalTime>2658</TotalTime>
  <Words>962</Words>
  <Application>Microsoft Office PowerPoint</Application>
  <PresentationFormat>Widescreen</PresentationFormat>
  <Paragraphs>101</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vt:lpstr>
      <vt:lpstr>Calibri</vt:lpstr>
      <vt:lpstr>Calibri Light</vt:lpstr>
      <vt:lpstr>Sofia</vt:lpstr>
      <vt:lpstr>Office Theme</vt:lpstr>
      <vt:lpstr>Trauma in older adults </vt:lpstr>
      <vt:lpstr>What is trauma?</vt:lpstr>
      <vt:lpstr>Trauma in older adults </vt:lpstr>
      <vt:lpstr>Four Rs of a trauma focussed approach</vt:lpstr>
      <vt:lpstr> Realisation that trauma can affect older adults </vt:lpstr>
      <vt:lpstr>Triggers to traumatic memories</vt:lpstr>
      <vt:lpstr>Recognition of past trauma </vt:lpstr>
      <vt:lpstr>Question</vt:lpstr>
      <vt:lpstr> Responding if trauma is mentioned  </vt:lpstr>
      <vt:lpstr>Resisting re-traumatisation</vt:lpstr>
      <vt:lpstr>Guiding principles to prevent re-traumatisation </vt:lpstr>
      <vt:lpstr>  Overview of techniques to intervene and treat trauma in older adults </vt:lpstr>
      <vt:lpstr>Psychological First Aid</vt:lpstr>
      <vt:lpstr> Skills for psychological recovery  </vt:lpstr>
      <vt:lpstr>Trauma-focused Cognitive Behavioural Therapy </vt:lpstr>
      <vt:lpstr> Eye movement desensitization and reprocessing   (EMDR)  </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 Kottasz</cp:lastModifiedBy>
  <cp:revision>25</cp:revision>
  <dcterms:created xsi:type="dcterms:W3CDTF">2021-01-20T14:44:50Z</dcterms:created>
  <dcterms:modified xsi:type="dcterms:W3CDTF">2021-03-22T12:43:23Z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2021-03-22T12:43:22.3472154Z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18e02c09-b2b8-4d5b-bafd-8063d747a1c5</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