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 id="2147483683" r:id="rId6"/>
  </p:sldMasterIdLst>
  <p:notesMasterIdLst>
    <p:notesMasterId r:id="rId78"/>
  </p:notesMasterIdLst>
  <p:sldIdLst>
    <p:sldId id="257" r:id="rId7"/>
    <p:sldId id="259" r:id="rId8"/>
    <p:sldId id="260" r:id="rId9"/>
    <p:sldId id="290" r:id="rId10"/>
    <p:sldId id="297" r:id="rId11"/>
    <p:sldId id="291" r:id="rId12"/>
    <p:sldId id="622" r:id="rId13"/>
    <p:sldId id="612" r:id="rId14"/>
    <p:sldId id="613" r:id="rId15"/>
    <p:sldId id="614" r:id="rId16"/>
    <p:sldId id="615" r:id="rId17"/>
    <p:sldId id="292" r:id="rId18"/>
    <p:sldId id="616" r:id="rId19"/>
    <p:sldId id="617" r:id="rId20"/>
    <p:sldId id="618" r:id="rId21"/>
    <p:sldId id="620" r:id="rId22"/>
    <p:sldId id="619" r:id="rId23"/>
    <p:sldId id="626" r:id="rId24"/>
    <p:sldId id="625" r:id="rId25"/>
    <p:sldId id="261" r:id="rId26"/>
    <p:sldId id="293" r:id="rId27"/>
    <p:sldId id="294" r:id="rId28"/>
    <p:sldId id="295" r:id="rId29"/>
    <p:sldId id="298" r:id="rId30"/>
    <p:sldId id="299" r:id="rId31"/>
    <p:sldId id="300" r:id="rId32"/>
    <p:sldId id="599" r:id="rId33"/>
    <p:sldId id="307" r:id="rId34"/>
    <p:sldId id="481" r:id="rId35"/>
    <p:sldId id="301" r:id="rId36"/>
    <p:sldId id="302" r:id="rId37"/>
    <p:sldId id="303" r:id="rId38"/>
    <p:sldId id="304" r:id="rId39"/>
    <p:sldId id="305" r:id="rId40"/>
    <p:sldId id="483" r:id="rId41"/>
    <p:sldId id="484" r:id="rId42"/>
    <p:sldId id="482" r:id="rId43"/>
    <p:sldId id="441" r:id="rId44"/>
    <p:sldId id="383" r:id="rId45"/>
    <p:sldId id="485" r:id="rId46"/>
    <p:sldId id="439" r:id="rId47"/>
    <p:sldId id="440" r:id="rId48"/>
    <p:sldId id="486" r:id="rId49"/>
    <p:sldId id="487" r:id="rId50"/>
    <p:sldId id="543" r:id="rId51"/>
    <p:sldId id="489" r:id="rId52"/>
    <p:sldId id="545" r:id="rId53"/>
    <p:sldId id="546" r:id="rId54"/>
    <p:sldId id="592" r:id="rId55"/>
    <p:sldId id="551" r:id="rId56"/>
    <p:sldId id="389" r:id="rId57"/>
    <p:sldId id="577" r:id="rId58"/>
    <p:sldId id="387" r:id="rId59"/>
    <p:sldId id="549" r:id="rId60"/>
    <p:sldId id="550" r:id="rId61"/>
    <p:sldId id="596" r:id="rId62"/>
    <p:sldId id="390" r:id="rId63"/>
    <p:sldId id="491" r:id="rId64"/>
    <p:sldId id="492" r:id="rId65"/>
    <p:sldId id="493" r:id="rId66"/>
    <p:sldId id="452" r:id="rId67"/>
    <p:sldId id="395" r:id="rId68"/>
    <p:sldId id="396" r:id="rId69"/>
    <p:sldId id="525" r:id="rId70"/>
    <p:sldId id="524" r:id="rId71"/>
    <p:sldId id="523" r:id="rId72"/>
    <p:sldId id="521" r:id="rId73"/>
    <p:sldId id="478" r:id="rId74"/>
    <p:sldId id="602" r:id="rId75"/>
    <p:sldId id="415" r:id="rId76"/>
    <p:sldId id="597"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Bradnam" initials="KB" lastIdx="2" clrIdx="0">
    <p:extLst>
      <p:ext uri="{19B8F6BF-5375-455C-9EA6-DF929625EA0E}">
        <p15:presenceInfo xmlns:p15="http://schemas.microsoft.com/office/powerpoint/2012/main" userId="S::Keith.Bradnam@rcpsych.ac.uk::5258559d-ccc3-4ce8-819a-b36835bdfd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F"/>
    <a:srgbClr val="939598"/>
    <a:srgbClr val="E5EDF3"/>
    <a:srgbClr val="129DC3"/>
    <a:srgbClr val="762573"/>
    <a:srgbClr val="FBA61C"/>
    <a:srgbClr val="961833"/>
    <a:srgbClr val="494949"/>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5DEF11-BBB6-4B66-BA09-02F9A326FE39}" v="2" dt="2022-03-30T10:45:13.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93503" autoAdjust="0"/>
  </p:normalViewPr>
  <p:slideViewPr>
    <p:cSldViewPr snapToGrid="0">
      <p:cViewPr varScale="1">
        <p:scale>
          <a:sx n="74" d="100"/>
          <a:sy n="74" d="100"/>
        </p:scale>
        <p:origin x="931"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heme" Target="theme/theme1.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nes Raboczki" userId="bbd5a8f0-4ec8-4aca-a774-fec994ddbcef" providerId="ADAL" clId="{D55DEF11-BBB6-4B66-BA09-02F9A326FE39}"/>
    <pc:docChg chg="undo custSel addSld delSld modSld">
      <pc:chgData name="Agnes Raboczki" userId="bbd5a8f0-4ec8-4aca-a774-fec994ddbcef" providerId="ADAL" clId="{D55DEF11-BBB6-4B66-BA09-02F9A326FE39}" dt="2022-03-30T10:45:16.988" v="44" actId="2696"/>
      <pc:docMkLst>
        <pc:docMk/>
      </pc:docMkLst>
      <pc:sldChg chg="modSp mod">
        <pc:chgData name="Agnes Raboczki" userId="bbd5a8f0-4ec8-4aca-a774-fec994ddbcef" providerId="ADAL" clId="{D55DEF11-BBB6-4B66-BA09-02F9A326FE39}" dt="2022-03-30T10:44:40.135" v="26" actId="27636"/>
        <pc:sldMkLst>
          <pc:docMk/>
          <pc:sldMk cId="2286427191" sldId="257"/>
        </pc:sldMkLst>
        <pc:spChg chg="mod">
          <ac:chgData name="Agnes Raboczki" userId="bbd5a8f0-4ec8-4aca-a774-fec994ddbcef" providerId="ADAL" clId="{D55DEF11-BBB6-4B66-BA09-02F9A326FE39}" dt="2022-03-30T10:44:40.135" v="26" actId="27636"/>
          <ac:spMkLst>
            <pc:docMk/>
            <pc:sldMk cId="2286427191" sldId="257"/>
            <ac:spMk id="7" creationId="{DEF68656-30DD-4D11-A734-D133DC3D45CB}"/>
          </ac:spMkLst>
        </pc:spChg>
      </pc:sldChg>
      <pc:sldChg chg="modSp mod">
        <pc:chgData name="Agnes Raboczki" userId="bbd5a8f0-4ec8-4aca-a774-fec994ddbcef" providerId="ADAL" clId="{D55DEF11-BBB6-4B66-BA09-02F9A326FE39}" dt="2022-03-30T10:44:40.146" v="27" actId="27636"/>
        <pc:sldMkLst>
          <pc:docMk/>
          <pc:sldMk cId="3449545448" sldId="260"/>
        </pc:sldMkLst>
        <pc:spChg chg="mod">
          <ac:chgData name="Agnes Raboczki" userId="bbd5a8f0-4ec8-4aca-a774-fec994ddbcef" providerId="ADAL" clId="{D55DEF11-BBB6-4B66-BA09-02F9A326FE39}" dt="2022-03-30T10:44:40.146" v="27" actId="27636"/>
          <ac:spMkLst>
            <pc:docMk/>
            <pc:sldMk cId="3449545448" sldId="260"/>
            <ac:spMk id="2" creationId="{DE216AE2-5F8D-4976-BE88-08A3EEFA938B}"/>
          </ac:spMkLst>
        </pc:spChg>
      </pc:sldChg>
      <pc:sldChg chg="del">
        <pc:chgData name="Agnes Raboczki" userId="bbd5a8f0-4ec8-4aca-a774-fec994ddbcef" providerId="ADAL" clId="{D55DEF11-BBB6-4B66-BA09-02F9A326FE39}" dt="2022-03-30T10:45:16.988" v="44" actId="2696"/>
        <pc:sldMkLst>
          <pc:docMk/>
          <pc:sldMk cId="3639747897" sldId="296"/>
        </pc:sldMkLst>
      </pc:sldChg>
      <pc:sldChg chg="modSp mod">
        <pc:chgData name="Agnes Raboczki" userId="bbd5a8f0-4ec8-4aca-a774-fec994ddbcef" providerId="ADAL" clId="{D55DEF11-BBB6-4B66-BA09-02F9A326FE39}" dt="2022-03-30T10:44:39.851" v="3" actId="27636"/>
        <pc:sldMkLst>
          <pc:docMk/>
          <pc:sldMk cId="858328756" sldId="305"/>
        </pc:sldMkLst>
        <pc:spChg chg="mod">
          <ac:chgData name="Agnes Raboczki" userId="bbd5a8f0-4ec8-4aca-a774-fec994ddbcef" providerId="ADAL" clId="{D55DEF11-BBB6-4B66-BA09-02F9A326FE39}" dt="2022-03-30T10:44:39.851" v="3" actId="27636"/>
          <ac:spMkLst>
            <pc:docMk/>
            <pc:sldMk cId="858328756" sldId="305"/>
            <ac:spMk id="2" creationId="{DE216AE2-5F8D-4976-BE88-08A3EEFA938B}"/>
          </ac:spMkLst>
        </pc:spChg>
      </pc:sldChg>
      <pc:sldChg chg="modSp mod">
        <pc:chgData name="Agnes Raboczki" userId="bbd5a8f0-4ec8-4aca-a774-fec994ddbcef" providerId="ADAL" clId="{D55DEF11-BBB6-4B66-BA09-02F9A326FE39}" dt="2022-03-30T10:44:39.828" v="2" actId="27636"/>
        <pc:sldMkLst>
          <pc:docMk/>
          <pc:sldMk cId="3482029900" sldId="307"/>
        </pc:sldMkLst>
        <pc:spChg chg="mod">
          <ac:chgData name="Agnes Raboczki" userId="bbd5a8f0-4ec8-4aca-a774-fec994ddbcef" providerId="ADAL" clId="{D55DEF11-BBB6-4B66-BA09-02F9A326FE39}" dt="2022-03-30T10:44:39.828" v="2" actId="27636"/>
          <ac:spMkLst>
            <pc:docMk/>
            <pc:sldMk cId="3482029900" sldId="307"/>
            <ac:spMk id="2" creationId="{DE216AE2-5F8D-4976-BE88-08A3EEFA938B}"/>
          </ac:spMkLst>
        </pc:spChg>
      </pc:sldChg>
      <pc:sldChg chg="modSp mod">
        <pc:chgData name="Agnes Raboczki" userId="bbd5a8f0-4ec8-4aca-a774-fec994ddbcef" providerId="ADAL" clId="{D55DEF11-BBB6-4B66-BA09-02F9A326FE39}" dt="2022-03-30T10:44:39.924" v="9" actId="27636"/>
        <pc:sldMkLst>
          <pc:docMk/>
          <pc:sldMk cId="0" sldId="387"/>
        </pc:sldMkLst>
        <pc:spChg chg="mod">
          <ac:chgData name="Agnes Raboczki" userId="bbd5a8f0-4ec8-4aca-a774-fec994ddbcef" providerId="ADAL" clId="{D55DEF11-BBB6-4B66-BA09-02F9A326FE39}" dt="2022-03-30T10:44:39.924" v="9" actId="27636"/>
          <ac:spMkLst>
            <pc:docMk/>
            <pc:sldMk cId="0" sldId="387"/>
            <ac:spMk id="53251" creationId="{8D51EC07-D533-4F1A-9082-53C97543C894}"/>
          </ac:spMkLst>
        </pc:spChg>
      </pc:sldChg>
      <pc:sldChg chg="modSp mod">
        <pc:chgData name="Agnes Raboczki" userId="bbd5a8f0-4ec8-4aca-a774-fec994ddbcef" providerId="ADAL" clId="{D55DEF11-BBB6-4B66-BA09-02F9A326FE39}" dt="2022-03-30T10:44:39.996" v="17" actId="27636"/>
        <pc:sldMkLst>
          <pc:docMk/>
          <pc:sldMk cId="0" sldId="395"/>
        </pc:sldMkLst>
        <pc:spChg chg="mod">
          <ac:chgData name="Agnes Raboczki" userId="bbd5a8f0-4ec8-4aca-a774-fec994ddbcef" providerId="ADAL" clId="{D55DEF11-BBB6-4B66-BA09-02F9A326FE39}" dt="2022-03-30T10:44:39.996" v="17" actId="27636"/>
          <ac:spMkLst>
            <pc:docMk/>
            <pc:sldMk cId="0" sldId="395"/>
            <ac:spMk id="69635" creationId="{94239EA5-5169-41FA-8585-F626447481F5}"/>
          </ac:spMkLst>
        </pc:spChg>
      </pc:sldChg>
      <pc:sldChg chg="modSp mod">
        <pc:chgData name="Agnes Raboczki" userId="bbd5a8f0-4ec8-4aca-a774-fec994ddbcef" providerId="ADAL" clId="{D55DEF11-BBB6-4B66-BA09-02F9A326FE39}" dt="2022-03-30T10:44:40.002" v="18" actId="27636"/>
        <pc:sldMkLst>
          <pc:docMk/>
          <pc:sldMk cId="0" sldId="396"/>
        </pc:sldMkLst>
        <pc:spChg chg="mod">
          <ac:chgData name="Agnes Raboczki" userId="bbd5a8f0-4ec8-4aca-a774-fec994ddbcef" providerId="ADAL" clId="{D55DEF11-BBB6-4B66-BA09-02F9A326FE39}" dt="2022-03-30T10:44:40.002" v="18" actId="27636"/>
          <ac:spMkLst>
            <pc:docMk/>
            <pc:sldMk cId="0" sldId="396"/>
            <ac:spMk id="70659" creationId="{783F62DA-303E-4762-9196-DBE4E86800BB}"/>
          </ac:spMkLst>
        </pc:spChg>
      </pc:sldChg>
      <pc:sldChg chg="modSp mod">
        <pc:chgData name="Agnes Raboczki" userId="bbd5a8f0-4ec8-4aca-a774-fec994ddbcef" providerId="ADAL" clId="{D55DEF11-BBB6-4B66-BA09-02F9A326FE39}" dt="2022-03-30T10:44:40.124" v="25" actId="27636"/>
        <pc:sldMkLst>
          <pc:docMk/>
          <pc:sldMk cId="0" sldId="415"/>
        </pc:sldMkLst>
        <pc:spChg chg="mod">
          <ac:chgData name="Agnes Raboczki" userId="bbd5a8f0-4ec8-4aca-a774-fec994ddbcef" providerId="ADAL" clId="{D55DEF11-BBB6-4B66-BA09-02F9A326FE39}" dt="2022-03-30T10:44:40.124" v="25" actId="27636"/>
          <ac:spMkLst>
            <pc:docMk/>
            <pc:sldMk cId="0" sldId="415"/>
            <ac:spMk id="82947" creationId="{00004A93-0B60-4A10-9411-74D266C1067B}"/>
          </ac:spMkLst>
        </pc:spChg>
      </pc:sldChg>
      <pc:sldChg chg="modSp mod">
        <pc:chgData name="Agnes Raboczki" userId="bbd5a8f0-4ec8-4aca-a774-fec994ddbcef" providerId="ADAL" clId="{D55DEF11-BBB6-4B66-BA09-02F9A326FE39}" dt="2022-03-30T10:44:39.988" v="16" actId="27636"/>
        <pc:sldMkLst>
          <pc:docMk/>
          <pc:sldMk cId="0" sldId="452"/>
        </pc:sldMkLst>
        <pc:spChg chg="mod">
          <ac:chgData name="Agnes Raboczki" userId="bbd5a8f0-4ec8-4aca-a774-fec994ddbcef" providerId="ADAL" clId="{D55DEF11-BBB6-4B66-BA09-02F9A326FE39}" dt="2022-03-30T10:44:39.988" v="16" actId="27636"/>
          <ac:spMkLst>
            <pc:docMk/>
            <pc:sldMk cId="0" sldId="452"/>
            <ac:spMk id="68611" creationId="{09795BB9-39F6-4C34-884A-AF7D6C6F57C3}"/>
          </ac:spMkLst>
        </pc:spChg>
      </pc:sldChg>
      <pc:sldChg chg="modSp mod">
        <pc:chgData name="Agnes Raboczki" userId="bbd5a8f0-4ec8-4aca-a774-fec994ddbcef" providerId="ADAL" clId="{D55DEF11-BBB6-4B66-BA09-02F9A326FE39}" dt="2022-03-30T10:44:40.051" v="24" actId="27636"/>
        <pc:sldMkLst>
          <pc:docMk/>
          <pc:sldMk cId="0" sldId="478"/>
        </pc:sldMkLst>
        <pc:spChg chg="mod">
          <ac:chgData name="Agnes Raboczki" userId="bbd5a8f0-4ec8-4aca-a774-fec994ddbcef" providerId="ADAL" clId="{D55DEF11-BBB6-4B66-BA09-02F9A326FE39}" dt="2022-03-30T10:44:40.051" v="24" actId="27636"/>
          <ac:spMkLst>
            <pc:docMk/>
            <pc:sldMk cId="0" sldId="478"/>
            <ac:spMk id="80900" creationId="{6E04FB4C-1EF1-4063-BA8F-E347A5777F75}"/>
          </ac:spMkLst>
        </pc:spChg>
      </pc:sldChg>
      <pc:sldChg chg="modSp mod">
        <pc:chgData name="Agnes Raboczki" userId="bbd5a8f0-4ec8-4aca-a774-fec994ddbcef" providerId="ADAL" clId="{D55DEF11-BBB6-4B66-BA09-02F9A326FE39}" dt="2022-03-30T10:44:39.880" v="4" actId="27636"/>
        <pc:sldMkLst>
          <pc:docMk/>
          <pc:sldMk cId="1695924765" sldId="486"/>
        </pc:sldMkLst>
        <pc:spChg chg="mod">
          <ac:chgData name="Agnes Raboczki" userId="bbd5a8f0-4ec8-4aca-a774-fec994ddbcef" providerId="ADAL" clId="{D55DEF11-BBB6-4B66-BA09-02F9A326FE39}" dt="2022-03-30T10:44:39.880" v="4" actId="27636"/>
          <ac:spMkLst>
            <pc:docMk/>
            <pc:sldMk cId="1695924765" sldId="486"/>
            <ac:spMk id="2" creationId="{DE216AE2-5F8D-4976-BE88-08A3EEFA938B}"/>
          </ac:spMkLst>
        </pc:spChg>
      </pc:sldChg>
      <pc:sldChg chg="modSp mod">
        <pc:chgData name="Agnes Raboczki" userId="bbd5a8f0-4ec8-4aca-a774-fec994ddbcef" providerId="ADAL" clId="{D55DEF11-BBB6-4B66-BA09-02F9A326FE39}" dt="2022-03-30T10:44:39.980" v="15" actId="27636"/>
        <pc:sldMkLst>
          <pc:docMk/>
          <pc:sldMk cId="0" sldId="492"/>
        </pc:sldMkLst>
        <pc:spChg chg="mod">
          <ac:chgData name="Agnes Raboczki" userId="bbd5a8f0-4ec8-4aca-a774-fec994ddbcef" providerId="ADAL" clId="{D55DEF11-BBB6-4B66-BA09-02F9A326FE39}" dt="2022-03-30T10:44:39.970" v="14" actId="27636"/>
          <ac:spMkLst>
            <pc:docMk/>
            <pc:sldMk cId="0" sldId="492"/>
            <ac:spMk id="65538" creationId="{F8955973-E423-4F40-98EA-7AC5EBB77BB2}"/>
          </ac:spMkLst>
        </pc:spChg>
        <pc:spChg chg="mod">
          <ac:chgData name="Agnes Raboczki" userId="bbd5a8f0-4ec8-4aca-a774-fec994ddbcef" providerId="ADAL" clId="{D55DEF11-BBB6-4B66-BA09-02F9A326FE39}" dt="2022-03-30T10:44:39.980" v="15" actId="27636"/>
          <ac:spMkLst>
            <pc:docMk/>
            <pc:sldMk cId="0" sldId="492"/>
            <ac:spMk id="65539" creationId="{7B098637-A241-4DFB-A081-B45A5B0CD363}"/>
          </ac:spMkLst>
        </pc:spChg>
      </pc:sldChg>
      <pc:sldChg chg="modSp mod">
        <pc:chgData name="Agnes Raboczki" userId="bbd5a8f0-4ec8-4aca-a774-fec994ddbcef" providerId="ADAL" clId="{D55DEF11-BBB6-4B66-BA09-02F9A326FE39}" dt="2022-03-30T10:44:40.044" v="23" actId="27636"/>
        <pc:sldMkLst>
          <pc:docMk/>
          <pc:sldMk cId="0" sldId="521"/>
        </pc:sldMkLst>
        <pc:spChg chg="mod">
          <ac:chgData name="Agnes Raboczki" userId="bbd5a8f0-4ec8-4aca-a774-fec994ddbcef" providerId="ADAL" clId="{D55DEF11-BBB6-4B66-BA09-02F9A326FE39}" dt="2022-03-30T10:44:40.044" v="23" actId="27636"/>
          <ac:spMkLst>
            <pc:docMk/>
            <pc:sldMk cId="0" sldId="521"/>
            <ac:spMk id="79875" creationId="{059E10E7-459D-4D88-805B-F70BD55B75B1}"/>
          </ac:spMkLst>
        </pc:spChg>
      </pc:sldChg>
      <pc:sldChg chg="modSp mod">
        <pc:chgData name="Agnes Raboczki" userId="bbd5a8f0-4ec8-4aca-a774-fec994ddbcef" providerId="ADAL" clId="{D55DEF11-BBB6-4B66-BA09-02F9A326FE39}" dt="2022-03-30T10:44:40.032" v="22" actId="27636"/>
        <pc:sldMkLst>
          <pc:docMk/>
          <pc:sldMk cId="0" sldId="523"/>
        </pc:sldMkLst>
        <pc:spChg chg="mod">
          <ac:chgData name="Agnes Raboczki" userId="bbd5a8f0-4ec8-4aca-a774-fec994ddbcef" providerId="ADAL" clId="{D55DEF11-BBB6-4B66-BA09-02F9A326FE39}" dt="2022-03-30T10:44:40.032" v="22" actId="27636"/>
          <ac:spMkLst>
            <pc:docMk/>
            <pc:sldMk cId="0" sldId="523"/>
            <ac:spMk id="78852" creationId="{CFE01DFB-5650-457C-8DBF-BAAE738745D8}"/>
          </ac:spMkLst>
        </pc:spChg>
      </pc:sldChg>
      <pc:sldChg chg="modSp mod">
        <pc:chgData name="Agnes Raboczki" userId="bbd5a8f0-4ec8-4aca-a774-fec994ddbcef" providerId="ADAL" clId="{D55DEF11-BBB6-4B66-BA09-02F9A326FE39}" dt="2022-03-30T10:44:40.027" v="21" actId="27636"/>
        <pc:sldMkLst>
          <pc:docMk/>
          <pc:sldMk cId="0" sldId="524"/>
        </pc:sldMkLst>
        <pc:spChg chg="mod">
          <ac:chgData name="Agnes Raboczki" userId="bbd5a8f0-4ec8-4aca-a774-fec994ddbcef" providerId="ADAL" clId="{D55DEF11-BBB6-4B66-BA09-02F9A326FE39}" dt="2022-03-30T10:44:40.027" v="21" actId="27636"/>
          <ac:spMkLst>
            <pc:docMk/>
            <pc:sldMk cId="0" sldId="524"/>
            <ac:spMk id="77827" creationId="{EC20D629-848C-42F5-8A83-0A0691BF0AD2}"/>
          </ac:spMkLst>
        </pc:spChg>
      </pc:sldChg>
      <pc:sldChg chg="modSp mod">
        <pc:chgData name="Agnes Raboczki" userId="bbd5a8f0-4ec8-4aca-a774-fec994ddbcef" providerId="ADAL" clId="{D55DEF11-BBB6-4B66-BA09-02F9A326FE39}" dt="2022-03-30T10:44:40.017" v="20" actId="27636"/>
        <pc:sldMkLst>
          <pc:docMk/>
          <pc:sldMk cId="0" sldId="525"/>
        </pc:sldMkLst>
        <pc:spChg chg="mod">
          <ac:chgData name="Agnes Raboczki" userId="bbd5a8f0-4ec8-4aca-a774-fec994ddbcef" providerId="ADAL" clId="{D55DEF11-BBB6-4B66-BA09-02F9A326FE39}" dt="2022-03-30T10:44:40.014" v="19" actId="27636"/>
          <ac:spMkLst>
            <pc:docMk/>
            <pc:sldMk cId="0" sldId="525"/>
            <ac:spMk id="73731" creationId="{FECDE136-C629-4D22-9437-5D5C2C70994F}"/>
          </ac:spMkLst>
        </pc:spChg>
        <pc:spChg chg="mod">
          <ac:chgData name="Agnes Raboczki" userId="bbd5a8f0-4ec8-4aca-a774-fec994ddbcef" providerId="ADAL" clId="{D55DEF11-BBB6-4B66-BA09-02F9A326FE39}" dt="2022-03-30T10:44:40.017" v="20" actId="27636"/>
          <ac:spMkLst>
            <pc:docMk/>
            <pc:sldMk cId="0" sldId="525"/>
            <ac:spMk id="73732" creationId="{61E51A5C-4048-41AE-BE43-69A74B3A31FA}"/>
          </ac:spMkLst>
        </pc:spChg>
      </pc:sldChg>
      <pc:sldChg chg="modSp mod">
        <pc:chgData name="Agnes Raboczki" userId="bbd5a8f0-4ec8-4aca-a774-fec994ddbcef" providerId="ADAL" clId="{D55DEF11-BBB6-4B66-BA09-02F9A326FE39}" dt="2022-03-30T10:44:39.889" v="5" actId="27636"/>
        <pc:sldMkLst>
          <pc:docMk/>
          <pc:sldMk cId="0" sldId="545"/>
        </pc:sldMkLst>
        <pc:spChg chg="mod">
          <ac:chgData name="Agnes Raboczki" userId="bbd5a8f0-4ec8-4aca-a774-fec994ddbcef" providerId="ADAL" clId="{D55DEF11-BBB6-4B66-BA09-02F9A326FE39}" dt="2022-03-30T10:44:39.889" v="5" actId="27636"/>
          <ac:spMkLst>
            <pc:docMk/>
            <pc:sldMk cId="0" sldId="545"/>
            <ac:spMk id="44035" creationId="{8EE400F1-D588-45D7-982E-F250B1FAD106}"/>
          </ac:spMkLst>
        </pc:spChg>
      </pc:sldChg>
      <pc:sldChg chg="modSp mod">
        <pc:chgData name="Agnes Raboczki" userId="bbd5a8f0-4ec8-4aca-a774-fec994ddbcef" providerId="ADAL" clId="{D55DEF11-BBB6-4B66-BA09-02F9A326FE39}" dt="2022-03-30T10:44:39.899" v="7" actId="27636"/>
        <pc:sldMkLst>
          <pc:docMk/>
          <pc:sldMk cId="0" sldId="546"/>
        </pc:sldMkLst>
        <pc:spChg chg="mod">
          <ac:chgData name="Agnes Raboczki" userId="bbd5a8f0-4ec8-4aca-a774-fec994ddbcef" providerId="ADAL" clId="{D55DEF11-BBB6-4B66-BA09-02F9A326FE39}" dt="2022-03-30T10:44:39.895" v="6" actId="27636"/>
          <ac:spMkLst>
            <pc:docMk/>
            <pc:sldMk cId="0" sldId="546"/>
            <ac:spMk id="45058" creationId="{8AB8F651-080C-4C0E-A18B-1D5E96A3AFF9}"/>
          </ac:spMkLst>
        </pc:spChg>
        <pc:spChg chg="mod">
          <ac:chgData name="Agnes Raboczki" userId="bbd5a8f0-4ec8-4aca-a774-fec994ddbcef" providerId="ADAL" clId="{D55DEF11-BBB6-4B66-BA09-02F9A326FE39}" dt="2022-03-30T10:44:39.899" v="7" actId="27636"/>
          <ac:spMkLst>
            <pc:docMk/>
            <pc:sldMk cId="0" sldId="546"/>
            <ac:spMk id="45059" creationId="{C63117AC-8A96-4670-9B4C-73535C5CDD7D}"/>
          </ac:spMkLst>
        </pc:spChg>
      </pc:sldChg>
      <pc:sldChg chg="modSp mod">
        <pc:chgData name="Agnes Raboczki" userId="bbd5a8f0-4ec8-4aca-a774-fec994ddbcef" providerId="ADAL" clId="{D55DEF11-BBB6-4B66-BA09-02F9A326FE39}" dt="2022-03-30T10:44:39.938" v="11" actId="27636"/>
        <pc:sldMkLst>
          <pc:docMk/>
          <pc:sldMk cId="0" sldId="549"/>
        </pc:sldMkLst>
        <pc:spChg chg="mod">
          <ac:chgData name="Agnes Raboczki" userId="bbd5a8f0-4ec8-4aca-a774-fec994ddbcef" providerId="ADAL" clId="{D55DEF11-BBB6-4B66-BA09-02F9A326FE39}" dt="2022-03-30T10:44:39.938" v="11" actId="27636"/>
          <ac:spMkLst>
            <pc:docMk/>
            <pc:sldMk cId="0" sldId="549"/>
            <ac:spMk id="55299" creationId="{FCBEDF19-7191-41D3-B1FB-92B7E591E925}"/>
          </ac:spMkLst>
        </pc:spChg>
        <pc:spChg chg="mod">
          <ac:chgData name="Agnes Raboczki" userId="bbd5a8f0-4ec8-4aca-a774-fec994ddbcef" providerId="ADAL" clId="{D55DEF11-BBB6-4B66-BA09-02F9A326FE39}" dt="2022-03-30T10:44:39.930" v="10" actId="27636"/>
          <ac:spMkLst>
            <pc:docMk/>
            <pc:sldMk cId="0" sldId="549"/>
            <ac:spMk id="55300" creationId="{6B7ECA22-7131-4256-BD68-DE7E7BACBF94}"/>
          </ac:spMkLst>
        </pc:spChg>
      </pc:sldChg>
      <pc:sldChg chg="modSp mod">
        <pc:chgData name="Agnes Raboczki" userId="bbd5a8f0-4ec8-4aca-a774-fec994ddbcef" providerId="ADAL" clId="{D55DEF11-BBB6-4B66-BA09-02F9A326FE39}" dt="2022-03-30T10:44:39.962" v="13" actId="27636"/>
        <pc:sldMkLst>
          <pc:docMk/>
          <pc:sldMk cId="0" sldId="550"/>
        </pc:sldMkLst>
        <pc:spChg chg="mod">
          <ac:chgData name="Agnes Raboczki" userId="bbd5a8f0-4ec8-4aca-a774-fec994ddbcef" providerId="ADAL" clId="{D55DEF11-BBB6-4B66-BA09-02F9A326FE39}" dt="2022-03-30T10:44:39.953" v="12" actId="27636"/>
          <ac:spMkLst>
            <pc:docMk/>
            <pc:sldMk cId="0" sldId="550"/>
            <ac:spMk id="56323" creationId="{790829D9-85E9-46DD-B81A-8353D3C59325}"/>
          </ac:spMkLst>
        </pc:spChg>
        <pc:spChg chg="mod">
          <ac:chgData name="Agnes Raboczki" userId="bbd5a8f0-4ec8-4aca-a774-fec994ddbcef" providerId="ADAL" clId="{D55DEF11-BBB6-4B66-BA09-02F9A326FE39}" dt="2022-03-30T10:44:39.962" v="13" actId="27636"/>
          <ac:spMkLst>
            <pc:docMk/>
            <pc:sldMk cId="0" sldId="550"/>
            <ac:spMk id="56324" creationId="{A264D515-BC16-4897-B0B8-65F824B84FC8}"/>
          </ac:spMkLst>
        </pc:spChg>
      </pc:sldChg>
      <pc:sldChg chg="modSp mod">
        <pc:chgData name="Agnes Raboczki" userId="bbd5a8f0-4ec8-4aca-a774-fec994ddbcef" providerId="ADAL" clId="{D55DEF11-BBB6-4B66-BA09-02F9A326FE39}" dt="2022-03-30T10:44:39.917" v="8" actId="27636"/>
        <pc:sldMkLst>
          <pc:docMk/>
          <pc:sldMk cId="0" sldId="577"/>
        </pc:sldMkLst>
        <pc:spChg chg="mod">
          <ac:chgData name="Agnes Raboczki" userId="bbd5a8f0-4ec8-4aca-a774-fec994ddbcef" providerId="ADAL" clId="{D55DEF11-BBB6-4B66-BA09-02F9A326FE39}" dt="2022-03-30T10:44:39.917" v="8" actId="27636"/>
          <ac:spMkLst>
            <pc:docMk/>
            <pc:sldMk cId="0" sldId="577"/>
            <ac:spMk id="52227" creationId="{924BD8D7-4AB9-4C0F-8A35-5872DD2B6D27}"/>
          </ac:spMkLst>
        </pc:spChg>
      </pc:sldChg>
      <pc:sldChg chg="modSp mod">
        <pc:chgData name="Agnes Raboczki" userId="bbd5a8f0-4ec8-4aca-a774-fec994ddbcef" providerId="ADAL" clId="{D55DEF11-BBB6-4B66-BA09-02F9A326FE39}" dt="2022-03-30T10:44:40.161" v="28" actId="27636"/>
        <pc:sldMkLst>
          <pc:docMk/>
          <pc:sldMk cId="2449427444" sldId="613"/>
        </pc:sldMkLst>
        <pc:spChg chg="mod">
          <ac:chgData name="Agnes Raboczki" userId="bbd5a8f0-4ec8-4aca-a774-fec994ddbcef" providerId="ADAL" clId="{D55DEF11-BBB6-4B66-BA09-02F9A326FE39}" dt="2022-03-30T10:44:40.161" v="28" actId="27636"/>
          <ac:spMkLst>
            <pc:docMk/>
            <pc:sldMk cId="2449427444" sldId="613"/>
            <ac:spMk id="2" creationId="{DE216AE2-5F8D-4976-BE88-08A3EEFA938B}"/>
          </ac:spMkLst>
        </pc:spChg>
      </pc:sldChg>
      <pc:sldChg chg="modSp mod">
        <pc:chgData name="Agnes Raboczki" userId="bbd5a8f0-4ec8-4aca-a774-fec994ddbcef" providerId="ADAL" clId="{D55DEF11-BBB6-4B66-BA09-02F9A326FE39}" dt="2022-03-30T10:44:40.169" v="29" actId="27636"/>
        <pc:sldMkLst>
          <pc:docMk/>
          <pc:sldMk cId="126945354" sldId="616"/>
        </pc:sldMkLst>
        <pc:spChg chg="mod">
          <ac:chgData name="Agnes Raboczki" userId="bbd5a8f0-4ec8-4aca-a774-fec994ddbcef" providerId="ADAL" clId="{D55DEF11-BBB6-4B66-BA09-02F9A326FE39}" dt="2022-03-30T10:44:40.169" v="29" actId="27636"/>
          <ac:spMkLst>
            <pc:docMk/>
            <pc:sldMk cId="126945354" sldId="616"/>
            <ac:spMk id="2" creationId="{DE216AE2-5F8D-4976-BE88-08A3EEFA938B}"/>
          </ac:spMkLst>
        </pc:spChg>
      </pc:sldChg>
      <pc:sldChg chg="addSp delSp modSp new mod">
        <pc:chgData name="Agnes Raboczki" userId="bbd5a8f0-4ec8-4aca-a774-fec994ddbcef" providerId="ADAL" clId="{D55DEF11-BBB6-4B66-BA09-02F9A326FE39}" dt="2022-03-30T10:45:13.029" v="43"/>
        <pc:sldMkLst>
          <pc:docMk/>
          <pc:sldMk cId="1717034936" sldId="626"/>
        </pc:sldMkLst>
        <pc:spChg chg="add mod">
          <ac:chgData name="Agnes Raboczki" userId="bbd5a8f0-4ec8-4aca-a774-fec994ddbcef" providerId="ADAL" clId="{D55DEF11-BBB6-4B66-BA09-02F9A326FE39}" dt="2022-03-30T10:44:39.712" v="1"/>
          <ac:spMkLst>
            <pc:docMk/>
            <pc:sldMk cId="1717034936" sldId="626"/>
            <ac:spMk id="2" creationId="{87E103D1-3A59-4F85-B4BA-64CD3B827829}"/>
          </ac:spMkLst>
        </pc:spChg>
        <pc:spChg chg="add del mod">
          <ac:chgData name="Agnes Raboczki" userId="bbd5a8f0-4ec8-4aca-a774-fec994ddbcef" providerId="ADAL" clId="{D55DEF11-BBB6-4B66-BA09-02F9A326FE39}" dt="2022-03-30T10:44:53.070" v="33" actId="22"/>
          <ac:spMkLst>
            <pc:docMk/>
            <pc:sldMk cId="1717034936" sldId="626"/>
            <ac:spMk id="4" creationId="{07353DDA-BB37-401C-B692-D453FD90D7CC}"/>
          </ac:spMkLst>
        </pc:spChg>
        <pc:spChg chg="add del">
          <ac:chgData name="Agnes Raboczki" userId="bbd5a8f0-4ec8-4aca-a774-fec994ddbcef" providerId="ADAL" clId="{D55DEF11-BBB6-4B66-BA09-02F9A326FE39}" dt="2022-03-30T10:44:57.833" v="35" actId="22"/>
          <ac:spMkLst>
            <pc:docMk/>
            <pc:sldMk cId="1717034936" sldId="626"/>
            <ac:spMk id="6" creationId="{D57B774D-0047-46D9-87E0-59CCC24713EE}"/>
          </ac:spMkLst>
        </pc:spChg>
        <pc:spChg chg="add mod">
          <ac:chgData name="Agnes Raboczki" userId="bbd5a8f0-4ec8-4aca-a774-fec994ddbcef" providerId="ADAL" clId="{D55DEF11-BBB6-4B66-BA09-02F9A326FE39}" dt="2022-03-30T10:45:07.337" v="42" actId="403"/>
          <ac:spMkLst>
            <pc:docMk/>
            <pc:sldMk cId="1717034936" sldId="626"/>
            <ac:spMk id="8" creationId="{94A74156-A326-4E3F-B743-F285B36513B1}"/>
          </ac:spMkLst>
        </pc:spChg>
        <pc:picChg chg="add mod">
          <ac:chgData name="Agnes Raboczki" userId="bbd5a8f0-4ec8-4aca-a774-fec994ddbcef" providerId="ADAL" clId="{D55DEF11-BBB6-4B66-BA09-02F9A326FE39}" dt="2022-03-30T10:45:13.029" v="43"/>
          <ac:picMkLst>
            <pc:docMk/>
            <pc:sldMk cId="1717034936" sldId="626"/>
            <ac:picMk id="9" creationId="{4D072069-C5A3-403D-B25F-C8AF2DABA7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85240-C625-415F-882C-8CCB22209BD0}" type="datetimeFigureOut">
              <a:rPr lang="en-GB" smtClean="0"/>
              <a:t>30/03/2022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0BB7B-88D5-4F23-8082-240C0D885CBD}" type="slidenum">
              <a:rPr lang="en-GB" smtClean="0"/>
              <a:t>‹#›</a:t>
            </a:fld>
            <a:endParaRPr lang="en-GB"/>
          </a:p>
        </p:txBody>
      </p:sp>
    </p:spTree>
    <p:extLst>
      <p:ext uri="{BB962C8B-B14F-4D97-AF65-F5344CB8AC3E}">
        <p14:creationId xmlns:p14="http://schemas.microsoft.com/office/powerpoint/2010/main" val="143729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hepsychologist.bps.org.uk/letters-ukrain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hepsychologist.bps.org.uk/letters-ukrain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uk-m-wikipedia-org.translate.goog/wiki/%D0%86%D0%BD%D1%81%D1%82%D0%B8%D1%82%D1%83%D1%82_%D1%81%D0%BE%D1%86%D1%96%D0%B0%D0%BB%D1%8C%D0%BD%D0%BE%D1%97_%D1%82%D0%B0_%D0%BF%D0%BE%D0%BB%D1%96%D1%82%D0%B8%D1%87%D0%BD%D0%BE%D1%97_%D0%BF%D1%81%D0%B8%D1%85%D0%BE%D0%BB%D0%BE%D0%B3%D1%96%D1%97_%D0%9D%D0%90%D0%9F%D0%9D_%D0%A3%D0%BA%D1%80%D0%B0%D1%97%D0%BD%D0%B8?_x_tr_sl=uk&amp;_x_tr_tl=en&amp;_x_tr_hl=en&amp;_x_tr_pto=sc"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B940BB7B-88D5-4F23-8082-240C0D885CBD}" type="slidenum">
              <a:rPr lang="en-GB" smtClean="0"/>
              <a:t>1</a:t>
            </a:fld>
            <a:endParaRPr lang="en-GB"/>
          </a:p>
        </p:txBody>
      </p:sp>
    </p:spTree>
    <p:extLst>
      <p:ext uri="{BB962C8B-B14F-4D97-AF65-F5344CB8AC3E}">
        <p14:creationId xmlns:p14="http://schemas.microsoft.com/office/powerpoint/2010/main" val="394751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7E812107-69E0-465A-85CB-832D799FAF3A}"/>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3763F5B-10E9-4534-8347-513ADD4B6D83}" type="slidenum">
              <a:rPr lang="en-US" altLang="en-US"/>
              <a:pPr eaLnBrk="1" hangingPunct="1">
                <a:spcBef>
                  <a:spcPct val="0"/>
                </a:spcBef>
              </a:pPr>
              <a:t>42</a:t>
            </a:fld>
            <a:endParaRPr lang="en-US" altLang="en-US"/>
          </a:p>
        </p:txBody>
      </p:sp>
      <p:sp>
        <p:nvSpPr>
          <p:cNvPr id="108547" name="Rectangle 2">
            <a:extLst>
              <a:ext uri="{FF2B5EF4-FFF2-40B4-BE49-F238E27FC236}">
                <a16:creationId xmlns:a16="http://schemas.microsoft.com/office/drawing/2014/main" id="{B2BC04C0-2DDF-4951-A355-1EB10E94CAB4}"/>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84F3083B-F7DD-4C86-A31D-E9207B42D293}"/>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What you need - comes through in preparation and also in the action steps.</a:t>
            </a:r>
          </a:p>
          <a:p>
            <a:pPr eaLnBrk="1" hangingPunct="1"/>
            <a:r>
              <a:rPr lang="en-US" altLang="en-US">
                <a:latin typeface="Arial" panose="020B0604020202020204" pitchFamily="34" charset="0"/>
              </a:rPr>
              <a:t>-as much information as you can gather about the event, who is affected, etc.</a:t>
            </a:r>
          </a:p>
          <a:p>
            <a:pPr eaLnBrk="1" hangingPunct="1"/>
            <a:r>
              <a:rPr lang="en-US" altLang="en-US">
                <a:latin typeface="Arial" panose="020B0604020202020204" pitchFamily="34" charset="0"/>
              </a:rPr>
              <a:t>-to know you are safe</a:t>
            </a:r>
          </a:p>
          <a:p>
            <a:pPr eaLnBrk="1" hangingPunct="1"/>
            <a:r>
              <a:rPr lang="en-US" altLang="en-US">
                <a:latin typeface="Arial" panose="020B0604020202020204" pitchFamily="34" charset="0"/>
              </a:rPr>
              <a:t>-to know what your agency can provide in terms of support, communication, etc.</a:t>
            </a:r>
          </a:p>
          <a:p>
            <a:pPr eaLnBrk="1" hangingPunct="1"/>
            <a:r>
              <a:rPr lang="en-US" altLang="en-US">
                <a:latin typeface="Arial" panose="020B0604020202020204" pitchFamily="34" charset="0"/>
              </a:rPr>
              <a:t>What people may need is also clear when you look at the steps:  helping to feel calm, urgent basic needs, information, social support, etc…</a:t>
            </a:r>
          </a:p>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F6526BA-FB10-4F8B-BC9F-2B00CAC31AB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156A43B-C169-4156-9BB4-C69345683B72}" type="slidenum">
              <a:rPr lang="en-US" altLang="en-US"/>
              <a:pPr eaLnBrk="1" hangingPunct="1">
                <a:spcBef>
                  <a:spcPct val="0"/>
                </a:spcBef>
              </a:pPr>
              <a:t>45</a:t>
            </a:fld>
            <a:endParaRPr lang="en-US" altLang="en-US"/>
          </a:p>
        </p:txBody>
      </p:sp>
      <p:sp>
        <p:nvSpPr>
          <p:cNvPr id="115715" name="Rectangle 2">
            <a:extLst>
              <a:ext uri="{FF2B5EF4-FFF2-40B4-BE49-F238E27FC236}">
                <a16:creationId xmlns:a16="http://schemas.microsoft.com/office/drawing/2014/main" id="{853793E2-0549-4A13-94C3-D34E3629F458}"/>
              </a:ext>
            </a:extLst>
          </p:cNvPr>
          <p:cNvSpPr>
            <a:spLocks noGrp="1" noRot="1" noChangeAspect="1" noChangeArrowheads="1" noTextEdit="1"/>
          </p:cNvSpPr>
          <p:nvPr>
            <p:ph type="sldImg"/>
          </p:nvPr>
        </p:nvSpPr>
        <p:spPr>
          <a:solidFill>
            <a:srgbClr val="FFFFFF"/>
          </a:solidFill>
          <a:ln/>
        </p:spPr>
      </p:sp>
      <p:sp>
        <p:nvSpPr>
          <p:cNvPr id="115716" name="Rectangle 3">
            <a:extLst>
              <a:ext uri="{FF2B5EF4-FFF2-40B4-BE49-F238E27FC236}">
                <a16:creationId xmlns:a16="http://schemas.microsoft.com/office/drawing/2014/main" id="{E6FABF31-5EDF-497B-9972-9643E8D23D2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nl-NL"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B051B0FD-B56E-45C0-AB0C-3C5E9B43F54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14E433F-3305-47DD-BC70-91A1373E61DB}" type="slidenum">
              <a:rPr lang="en-US" altLang="en-US"/>
              <a:pPr eaLnBrk="1" hangingPunct="1">
                <a:spcBef>
                  <a:spcPct val="0"/>
                </a:spcBef>
              </a:pPr>
              <a:t>47</a:t>
            </a:fld>
            <a:endParaRPr lang="en-US" altLang="en-US"/>
          </a:p>
        </p:txBody>
      </p:sp>
      <p:sp>
        <p:nvSpPr>
          <p:cNvPr id="117763" name="Rectangle 2">
            <a:extLst>
              <a:ext uri="{FF2B5EF4-FFF2-40B4-BE49-F238E27FC236}">
                <a16:creationId xmlns:a16="http://schemas.microsoft.com/office/drawing/2014/main" id="{7475821E-EB1A-4311-B505-C8E259CD9CB2}"/>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7A87980F-5D12-402E-89F5-2B5924F2086C}"/>
              </a:ext>
            </a:extLst>
          </p:cNvPr>
          <p:cNvSpPr>
            <a:spLocks noGrp="1" noChangeArrowheads="1"/>
          </p:cNvSpPr>
          <p:nvPr>
            <p:ph type="body" idx="1"/>
          </p:nvPr>
        </p:nvSpPr>
        <p:spPr>
          <a:noFill/>
        </p:spPr>
        <p:txBody>
          <a:bodyPr/>
          <a:lstStyle/>
          <a:p>
            <a:pPr marL="228600" indent="-228600" eaLnBrk="1" hangingPunct="1"/>
            <a:r>
              <a:rPr lang="en-US" altLang="en-US">
                <a:latin typeface="Arial" panose="020B0604020202020204" pitchFamily="34" charset="0"/>
              </a:rPr>
              <a:t>Serious or long-lasting distress:  </a:t>
            </a:r>
          </a:p>
          <a:p>
            <a:pPr marL="228600" indent="-228600" eaLnBrk="1" hangingPunct="1">
              <a:buFontTx/>
              <a:buAutoNum type="arabicParenR"/>
            </a:pPr>
            <a:r>
              <a:rPr lang="en-US" altLang="en-US">
                <a:latin typeface="Arial" panose="020B0604020202020204" pitchFamily="34" charset="0"/>
              </a:rPr>
              <a:t>Try to make sure they are not left alone.</a:t>
            </a:r>
          </a:p>
          <a:p>
            <a:pPr marL="228600" indent="-228600" eaLnBrk="1" hangingPunct="1">
              <a:buFontTx/>
              <a:buAutoNum type="arabicParenR"/>
            </a:pPr>
            <a:r>
              <a:rPr lang="en-US" altLang="en-US">
                <a:latin typeface="Arial" panose="020B0604020202020204" pitchFamily="34" charset="0"/>
              </a:rPr>
              <a:t> Try to keep them safe until the reaction passes or until you can find help from health personnel, local leaders or other community members in the area.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F360F082-832D-4897-A469-218050C37FB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0931846-A120-4116-A89D-EE32CB3552AE}" type="slidenum">
              <a:rPr lang="en-US" altLang="en-US"/>
              <a:pPr eaLnBrk="1" hangingPunct="1">
                <a:spcBef>
                  <a:spcPct val="0"/>
                </a:spcBef>
              </a:pPr>
              <a:t>48</a:t>
            </a:fld>
            <a:endParaRPr lang="en-US" altLang="en-US"/>
          </a:p>
        </p:txBody>
      </p:sp>
      <p:sp>
        <p:nvSpPr>
          <p:cNvPr id="118787" name="Rectangle 2">
            <a:extLst>
              <a:ext uri="{FF2B5EF4-FFF2-40B4-BE49-F238E27FC236}">
                <a16:creationId xmlns:a16="http://schemas.microsoft.com/office/drawing/2014/main" id="{3A985E5F-9F7D-4ACE-941A-53614985C021}"/>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4D1D56EB-597B-4564-A766-732E6A78B1D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257D2EF3-1AF7-4DA0-8FE7-23B1FF4E851B}"/>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2B29332B-43B1-43B8-87BC-1A3DA0851D6C}"/>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621B174D-4B7A-482F-AFD9-4B6C0D128D9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7411D56-2F1B-4B84-B867-8D662769E8A4}" type="slidenum">
              <a:rPr lang="en-US" altLang="en-US"/>
              <a:pPr eaLnBrk="1" hangingPunct="1">
                <a:spcBef>
                  <a:spcPct val="0"/>
                </a:spcBef>
              </a:pPr>
              <a:t>51</a:t>
            </a:fld>
            <a:endParaRPr lang="en-US" altLang="en-US"/>
          </a:p>
        </p:txBody>
      </p:sp>
      <p:sp>
        <p:nvSpPr>
          <p:cNvPr id="121859" name="Rectangle 2">
            <a:extLst>
              <a:ext uri="{FF2B5EF4-FFF2-40B4-BE49-F238E27FC236}">
                <a16:creationId xmlns:a16="http://schemas.microsoft.com/office/drawing/2014/main" id="{A6CA4BFA-4D0C-4677-842E-AA1F9B02FA6D}"/>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B35A1A2D-F0AB-4224-8903-6A9F584C9407}"/>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These techniques are about helping people to get in touch with themselves and their surroundings…to “ground” themselves.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jdelijke aanduiding voor dia-afbeelding 1">
            <a:extLst>
              <a:ext uri="{FF2B5EF4-FFF2-40B4-BE49-F238E27FC236}">
                <a16:creationId xmlns:a16="http://schemas.microsoft.com/office/drawing/2014/main" id="{D0898CC0-5BA1-4B68-BCF6-1645F503404A}"/>
              </a:ext>
            </a:extLst>
          </p:cNvPr>
          <p:cNvSpPr>
            <a:spLocks noGrp="1" noRot="1" noChangeAspect="1" noTextEdit="1"/>
          </p:cNvSpPr>
          <p:nvPr>
            <p:ph type="sldImg"/>
          </p:nvPr>
        </p:nvSpPr>
        <p:spPr>
          <a:ln/>
        </p:spPr>
      </p:sp>
      <p:sp>
        <p:nvSpPr>
          <p:cNvPr id="123907" name="Tijdelijke aanduiding voor notities 2">
            <a:extLst>
              <a:ext uri="{FF2B5EF4-FFF2-40B4-BE49-F238E27FC236}">
                <a16:creationId xmlns:a16="http://schemas.microsoft.com/office/drawing/2014/main" id="{BA755D51-2892-4F26-BDF4-E3013C9FC266}"/>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123908" name="Tijdelijke aanduiding voor dianummer 3">
            <a:extLst>
              <a:ext uri="{FF2B5EF4-FFF2-40B4-BE49-F238E27FC236}">
                <a16:creationId xmlns:a16="http://schemas.microsoft.com/office/drawing/2014/main" id="{F7ED4004-7871-4DA4-A9DC-F675F558682B}"/>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D01ECFF-D2B8-4992-8BFE-B011048BF4D7}" type="slidenum">
              <a:rPr lang="en-US" altLang="en-US"/>
              <a:pPr eaLnBrk="1" hangingPunct="1">
                <a:spcBef>
                  <a:spcPct val="0"/>
                </a:spcBef>
              </a:pPr>
              <a:t>52</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AA740CA-3403-416E-A2FF-E614C617EC3A}"/>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A880F6A-D3B3-4F70-8A7B-3986FC888637}" type="slidenum">
              <a:rPr lang="en-US" altLang="en-US"/>
              <a:pPr eaLnBrk="1" hangingPunct="1">
                <a:spcBef>
                  <a:spcPct val="0"/>
                </a:spcBef>
              </a:pPr>
              <a:t>53</a:t>
            </a:fld>
            <a:endParaRPr lang="en-US" altLang="en-US"/>
          </a:p>
        </p:txBody>
      </p:sp>
      <p:sp>
        <p:nvSpPr>
          <p:cNvPr id="124931" name="Rectangle 2">
            <a:extLst>
              <a:ext uri="{FF2B5EF4-FFF2-40B4-BE49-F238E27FC236}">
                <a16:creationId xmlns:a16="http://schemas.microsoft.com/office/drawing/2014/main" id="{D520D1ED-F8B1-4654-A745-6272906EAF9D}"/>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8C2CD871-61A3-48AB-BC2D-067A8604475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E7DD1DAC-E1D3-4A9B-B592-193D410ABE5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488779A-2478-4481-83D5-C30B67C2C7CE}" type="slidenum">
              <a:rPr lang="en-US" altLang="en-US"/>
              <a:pPr eaLnBrk="1" hangingPunct="1">
                <a:spcBef>
                  <a:spcPct val="0"/>
                </a:spcBef>
              </a:pPr>
              <a:t>54</a:t>
            </a:fld>
            <a:endParaRPr lang="en-US" altLang="en-US"/>
          </a:p>
        </p:txBody>
      </p:sp>
      <p:sp>
        <p:nvSpPr>
          <p:cNvPr id="126979" name="Rectangle 2">
            <a:extLst>
              <a:ext uri="{FF2B5EF4-FFF2-40B4-BE49-F238E27FC236}">
                <a16:creationId xmlns:a16="http://schemas.microsoft.com/office/drawing/2014/main" id="{379A23F0-8C92-445D-9EEE-49D64CA699A1}"/>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5D548EEE-94E6-4A8E-8345-061D0FB20FA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23E06907-88EF-4EE0-B96B-0D69C61C40D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7977278-56DA-4CAC-BF0F-93A9720ABDFD}" type="slidenum">
              <a:rPr lang="en-US" altLang="en-US"/>
              <a:pPr eaLnBrk="1" hangingPunct="1">
                <a:spcBef>
                  <a:spcPct val="0"/>
                </a:spcBef>
              </a:pPr>
              <a:t>55</a:t>
            </a:fld>
            <a:endParaRPr lang="en-US" altLang="en-US"/>
          </a:p>
        </p:txBody>
      </p:sp>
      <p:sp>
        <p:nvSpPr>
          <p:cNvPr id="128003" name="Rectangle 2">
            <a:extLst>
              <a:ext uri="{FF2B5EF4-FFF2-40B4-BE49-F238E27FC236}">
                <a16:creationId xmlns:a16="http://schemas.microsoft.com/office/drawing/2014/main" id="{69A71CD6-1368-49F9-B62C-D376F81B2DD9}"/>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2DFA118A-6815-4D07-96CA-E414EB4971A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https://thepsychologist.bps.org.uk/letters-ukraine</a:t>
            </a:r>
            <a:r>
              <a:rPr lang="en-US" dirty="0"/>
              <a:t> </a:t>
            </a:r>
            <a:endParaRPr lang="en-GB" dirty="0"/>
          </a:p>
          <a:p>
            <a:endParaRPr lang="uk-UA" dirty="0"/>
          </a:p>
        </p:txBody>
      </p:sp>
      <p:sp>
        <p:nvSpPr>
          <p:cNvPr id="4" name="Номер слайда 3"/>
          <p:cNvSpPr>
            <a:spLocks noGrp="1"/>
          </p:cNvSpPr>
          <p:nvPr>
            <p:ph type="sldNum" sz="quarter" idx="5"/>
          </p:nvPr>
        </p:nvSpPr>
        <p:spPr/>
        <p:txBody>
          <a:bodyPr/>
          <a:lstStyle/>
          <a:p>
            <a:fld id="{B940BB7B-88D5-4F23-8082-240C0D885CBD}" type="slidenum">
              <a:rPr lang="en-GB" smtClean="0"/>
              <a:t>10</a:t>
            </a:fld>
            <a:endParaRPr lang="en-GB"/>
          </a:p>
        </p:txBody>
      </p:sp>
    </p:spTree>
    <p:extLst>
      <p:ext uri="{BB962C8B-B14F-4D97-AF65-F5344CB8AC3E}">
        <p14:creationId xmlns:p14="http://schemas.microsoft.com/office/powerpoint/2010/main" val="349413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CAF1F324-989D-4430-A223-8FE4D19C98B9}"/>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D76EEF6-A4D6-4472-8382-90D9CA9D7459}" type="slidenum">
              <a:rPr lang="en-US" altLang="en-US"/>
              <a:pPr eaLnBrk="1" hangingPunct="1">
                <a:spcBef>
                  <a:spcPct val="0"/>
                </a:spcBef>
              </a:pPr>
              <a:t>57</a:t>
            </a:fld>
            <a:endParaRPr lang="en-US" altLang="en-US"/>
          </a:p>
        </p:txBody>
      </p:sp>
      <p:sp>
        <p:nvSpPr>
          <p:cNvPr id="132099" name="Rectangle 2">
            <a:extLst>
              <a:ext uri="{FF2B5EF4-FFF2-40B4-BE49-F238E27FC236}">
                <a16:creationId xmlns:a16="http://schemas.microsoft.com/office/drawing/2014/main" id="{A6BF4B58-5EB2-4C36-A728-5B3DCDE5DE6A}"/>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C7F31423-E396-4734-AE7A-03A2FD6F93E5}"/>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People may feel isolated, powerless in a crisis.  Unable to access usual supports, daily life disrupted, suddenly living in stressful conditions.  </a:t>
            </a:r>
          </a:p>
          <a:p>
            <a:pPr eaLnBrk="1" hangingPunct="1"/>
            <a:r>
              <a:rPr lang="en-US" altLang="en-US">
                <a:latin typeface="Arial" panose="020B0604020202020204" pitchFamily="34" charset="0"/>
              </a:rPr>
              <a:t>Linking is about helping people to begin meeting their needs and gathering their resources to cope.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CE8306FE-E058-4ABF-ABD7-2EA2F84B204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EB70C7E-0134-47FA-996F-A5CEAAA5448C}" type="slidenum">
              <a:rPr lang="en-US" altLang="en-US"/>
              <a:pPr eaLnBrk="1" hangingPunct="1">
                <a:spcBef>
                  <a:spcPct val="0"/>
                </a:spcBef>
              </a:pPr>
              <a:t>58</a:t>
            </a:fld>
            <a:endParaRPr lang="en-US" altLang="en-US"/>
          </a:p>
        </p:txBody>
      </p:sp>
      <p:sp>
        <p:nvSpPr>
          <p:cNvPr id="133123" name="Rectangle 2">
            <a:extLst>
              <a:ext uri="{FF2B5EF4-FFF2-40B4-BE49-F238E27FC236}">
                <a16:creationId xmlns:a16="http://schemas.microsoft.com/office/drawing/2014/main" id="{1D4F1D61-96C4-4833-9BFF-28168E3F5765}"/>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C3587E58-EA33-4DBD-9117-724350C212A2}"/>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Try to help them access the needs THEY request - head scarf?</a:t>
            </a:r>
          </a:p>
          <a:p>
            <a:pPr eaLnBrk="1" hangingPunct="1"/>
            <a:r>
              <a:rPr lang="en-US" altLang="en-US">
                <a:latin typeface="Arial" panose="020B0604020202020204" pitchFamily="34" charset="0"/>
              </a:rPr>
              <a:t>Learn what they feel is important - things for caring for children?</a:t>
            </a:r>
          </a:p>
          <a:p>
            <a:pPr eaLnBrk="1" hangingPunct="1"/>
            <a:r>
              <a:rPr lang="en-US" altLang="en-US">
                <a:latin typeface="Arial" panose="020B0604020202020204" pitchFamily="34" charset="0"/>
              </a:rPr>
              <a:t>Make sure vulnerable &amp; marginalized people are looked after &amp; can access available services.</a:t>
            </a:r>
          </a:p>
          <a:p>
            <a:pPr eaLnBrk="1" hangingPunct="1"/>
            <a:r>
              <a:rPr lang="en-US" altLang="en-US">
                <a:latin typeface="Arial" panose="020B0604020202020204" pitchFamily="34" charset="0"/>
              </a:rPr>
              <a:t>Follow-up if you promise to do so.</a:t>
            </a:r>
          </a:p>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322B21CC-0E44-48CB-95CE-E7024FC30C35}"/>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3FC134E-ECFC-4785-987A-2A31F392DA07}" type="slidenum">
              <a:rPr lang="en-US" altLang="en-US"/>
              <a:pPr eaLnBrk="1" hangingPunct="1">
                <a:spcBef>
                  <a:spcPct val="0"/>
                </a:spcBef>
              </a:pPr>
              <a:t>61</a:t>
            </a:fld>
            <a:endParaRPr lang="en-US" altLang="en-US"/>
          </a:p>
        </p:txBody>
      </p:sp>
      <p:sp>
        <p:nvSpPr>
          <p:cNvPr id="135171" name="Rectangle 2">
            <a:extLst>
              <a:ext uri="{FF2B5EF4-FFF2-40B4-BE49-F238E27FC236}">
                <a16:creationId xmlns:a16="http://schemas.microsoft.com/office/drawing/2014/main" id="{444B6A7B-4EF2-42F8-A3DA-41E4D900721E}"/>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F0E829BA-2612-490E-916F-EAFFFE58805F}"/>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Hard to find accurate information - what are reliable sources?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B1EB645F-8BAD-4587-B8C9-D5B78873E19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E8DB52-B3CE-42F2-A273-0A75E4FE45B9}" type="slidenum">
              <a:rPr lang="en-US" altLang="en-US"/>
              <a:pPr eaLnBrk="1" hangingPunct="1">
                <a:spcBef>
                  <a:spcPct val="0"/>
                </a:spcBef>
              </a:pPr>
              <a:t>62</a:t>
            </a:fld>
            <a:endParaRPr lang="en-US" altLang="en-US"/>
          </a:p>
        </p:txBody>
      </p:sp>
      <p:sp>
        <p:nvSpPr>
          <p:cNvPr id="136195" name="Rectangle 2">
            <a:extLst>
              <a:ext uri="{FF2B5EF4-FFF2-40B4-BE49-F238E27FC236}">
                <a16:creationId xmlns:a16="http://schemas.microsoft.com/office/drawing/2014/main" id="{DA60BB94-7160-4A00-814D-B29867B7E711}"/>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A066BA59-87FE-42AB-8048-CC77470E74EC}"/>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Religious support - people’s faith may be challenged, made stronger or somehow changed.  Allow people to question.  Don’t affirm or reject beliefs or religious interpretations of the crisis.  Don’t impose your beliefs.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B568796D-2981-4F7F-8C9B-01359A86FE2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B15D10E-038D-42AA-8BF0-2DBF787F486C}" type="slidenum">
              <a:rPr lang="en-US" altLang="en-US"/>
              <a:pPr eaLnBrk="1" hangingPunct="1">
                <a:spcBef>
                  <a:spcPct val="0"/>
                </a:spcBef>
              </a:pPr>
              <a:t>63</a:t>
            </a:fld>
            <a:endParaRPr lang="en-US" altLang="en-US"/>
          </a:p>
        </p:txBody>
      </p:sp>
      <p:sp>
        <p:nvSpPr>
          <p:cNvPr id="137219" name="Rectangle 2">
            <a:extLst>
              <a:ext uri="{FF2B5EF4-FFF2-40B4-BE49-F238E27FC236}">
                <a16:creationId xmlns:a16="http://schemas.microsoft.com/office/drawing/2014/main" id="{0FFD2B49-41DD-4225-B5A1-035E8A240775}"/>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E20F324E-3CBC-4DC0-82D3-87AB0BFB0DE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2CEF8638-DDD8-4503-9761-245FD597604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7D0FB84-7AD1-4052-A3AD-DE70B256D3B2}" type="slidenum">
              <a:rPr lang="en-US" altLang="en-US"/>
              <a:pPr eaLnBrk="1" hangingPunct="1">
                <a:spcBef>
                  <a:spcPct val="0"/>
                </a:spcBef>
              </a:pPr>
              <a:t>64</a:t>
            </a:fld>
            <a:endParaRPr lang="en-US" altLang="en-US"/>
          </a:p>
        </p:txBody>
      </p:sp>
      <p:sp>
        <p:nvSpPr>
          <p:cNvPr id="139267" name="Rectangle 2">
            <a:extLst>
              <a:ext uri="{FF2B5EF4-FFF2-40B4-BE49-F238E27FC236}">
                <a16:creationId xmlns:a16="http://schemas.microsoft.com/office/drawing/2014/main" id="{AAE9E9A6-00FC-451A-B8DB-FD9DA57963CF}"/>
              </a:ext>
            </a:extLst>
          </p:cNvPr>
          <p:cNvSpPr>
            <a:spLocks noGrp="1" noRot="1" noChangeAspect="1" noChangeArrowheads="1" noTextEdit="1"/>
          </p:cNvSpPr>
          <p:nvPr>
            <p:ph type="sldImg"/>
          </p:nvPr>
        </p:nvSpPr>
        <p:spPr>
          <a:solidFill>
            <a:srgbClr val="FFFFFF"/>
          </a:solidFill>
          <a:ln/>
        </p:spPr>
      </p:sp>
      <p:sp>
        <p:nvSpPr>
          <p:cNvPr id="139268" name="Rectangle 3">
            <a:extLst>
              <a:ext uri="{FF2B5EF4-FFF2-40B4-BE49-F238E27FC236}">
                <a16:creationId xmlns:a16="http://schemas.microsoft.com/office/drawing/2014/main" id="{711E406A-0B59-4363-99CB-63D33BE094B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2909C183-739A-4D45-A0FD-11B0DB8BF3D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2937B05-A317-4DA6-B7DC-CBA916941C42}" type="slidenum">
              <a:rPr lang="en-US" altLang="en-US"/>
              <a:pPr eaLnBrk="1" hangingPunct="1">
                <a:spcBef>
                  <a:spcPct val="0"/>
                </a:spcBef>
              </a:pPr>
              <a:t>65</a:t>
            </a:fld>
            <a:endParaRPr lang="en-US" altLang="en-US"/>
          </a:p>
        </p:txBody>
      </p:sp>
      <p:sp>
        <p:nvSpPr>
          <p:cNvPr id="143363" name="Rectangle 2">
            <a:extLst>
              <a:ext uri="{FF2B5EF4-FFF2-40B4-BE49-F238E27FC236}">
                <a16:creationId xmlns:a16="http://schemas.microsoft.com/office/drawing/2014/main" id="{9472DD70-5A37-4A3B-80DB-E5FCCB35FD8E}"/>
              </a:ext>
            </a:extLst>
          </p:cNvPr>
          <p:cNvSpPr>
            <a:spLocks noGrp="1" noRot="1" noChangeAspect="1" noChangeArrowheads="1" noTextEdit="1"/>
          </p:cNvSpPr>
          <p:nvPr>
            <p:ph type="sldImg"/>
          </p:nvPr>
        </p:nvSpPr>
        <p:spPr>
          <a:solidFill>
            <a:srgbClr val="FFFFFF"/>
          </a:solidFill>
          <a:ln/>
        </p:spPr>
      </p:sp>
      <p:sp>
        <p:nvSpPr>
          <p:cNvPr id="143364" name="Rectangle 3">
            <a:extLst>
              <a:ext uri="{FF2B5EF4-FFF2-40B4-BE49-F238E27FC236}">
                <a16:creationId xmlns:a16="http://schemas.microsoft.com/office/drawing/2014/main" id="{4D52A1EB-7F4A-4969-97B2-D8E024FC127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D4422DDB-F0DE-4F3D-A502-1745BF0A0F0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DE8858C-AD96-4417-8F41-73CF395573BA}" type="slidenum">
              <a:rPr lang="en-US" altLang="en-US"/>
              <a:pPr eaLnBrk="1" hangingPunct="1">
                <a:spcBef>
                  <a:spcPct val="0"/>
                </a:spcBef>
              </a:pPr>
              <a:t>66</a:t>
            </a:fld>
            <a:endParaRPr lang="en-US" altLang="en-US"/>
          </a:p>
        </p:txBody>
      </p:sp>
      <p:sp>
        <p:nvSpPr>
          <p:cNvPr id="144387" name="Rectangle 2">
            <a:extLst>
              <a:ext uri="{FF2B5EF4-FFF2-40B4-BE49-F238E27FC236}">
                <a16:creationId xmlns:a16="http://schemas.microsoft.com/office/drawing/2014/main" id="{6830BF8B-0280-47F2-941F-383552FDF458}"/>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EE56913E-660E-4B1C-9466-505EF685CEFD}"/>
              </a:ext>
            </a:extLst>
          </p:cNvPr>
          <p:cNvSpPr>
            <a:spLocks noGrp="1" noChangeArrowheads="1"/>
          </p:cNvSpPr>
          <p:nvPr>
            <p:ph type="body" idx="1"/>
          </p:nvPr>
        </p:nvSpPr>
        <p:spPr>
          <a:noFill/>
        </p:spPr>
        <p:txBody>
          <a:bodyPr/>
          <a:lstStyle/>
          <a:p>
            <a:pPr marL="228600" indent="-228600" eaLnBrk="1" hangingPunct="1"/>
            <a:r>
              <a:rPr lang="en-US" altLang="en-US">
                <a:latin typeface="Arial" panose="020B0604020202020204" pitchFamily="34" charset="0"/>
              </a:rPr>
              <a:t>Readiness - make honest assessment - look at your personal needs and condition (life stresses, family demands…)</a:t>
            </a:r>
          </a:p>
          <a:p>
            <a:pPr marL="228600" indent="-228600" eaLnBrk="1" hangingPunct="1"/>
            <a:r>
              <a:rPr lang="en-US" altLang="en-US">
                <a:latin typeface="Arial" panose="020B0604020202020204" pitchFamily="34" charset="0"/>
              </a:rPr>
              <a:t>Pitfall:  feeling you have to solve everyone’s needs for them.  </a:t>
            </a:r>
          </a:p>
          <a:p>
            <a:pPr marL="228600" indent="-228600" eaLnBrk="1" hangingPunct="1">
              <a:buFontTx/>
              <a:buAutoNum type="arabicPeriod"/>
            </a:pPr>
            <a:r>
              <a:rPr lang="en-US" altLang="en-US">
                <a:latin typeface="Arial" panose="020B0604020202020204" pitchFamily="34" charset="0"/>
              </a:rPr>
              <a:t>Needs are overwhelming and resources may be scarce - not possible.</a:t>
            </a:r>
          </a:p>
          <a:p>
            <a:pPr marL="228600" indent="-228600" eaLnBrk="1" hangingPunct="1">
              <a:buFontTx/>
              <a:buAutoNum type="arabicPeriod"/>
            </a:pPr>
            <a:r>
              <a:rPr lang="en-US" altLang="en-US">
                <a:latin typeface="Arial" panose="020B0604020202020204" pitchFamily="34" charset="0"/>
              </a:rPr>
              <a:t>You are there temporarily, so your actions should be about helping people to begin helping themselves.  Help them to regain control.  </a:t>
            </a:r>
          </a:p>
          <a:p>
            <a:pPr marL="228600" indent="-228600" eaLnBrk="1" hangingPunct="1">
              <a:buFontTx/>
              <a:buAutoNum type="arabicPeriod"/>
            </a:pPr>
            <a:r>
              <a:rPr lang="en-US" altLang="en-US">
                <a:latin typeface="Arial" panose="020B0604020202020204" pitchFamily="34" charset="0"/>
              </a:rPr>
              <a:t>Don’t assume just b/c they have been through a distressing event, that they are helpless.</a:t>
            </a:r>
          </a:p>
          <a:p>
            <a:pPr marL="228600" indent="-228600"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3680A5F3-4E7C-43C1-BC95-1CE8788355F5}"/>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7063628-F29C-4AC0-A071-6BCB782F04D2}" type="slidenum">
              <a:rPr lang="en-US" altLang="en-US"/>
              <a:pPr eaLnBrk="1" hangingPunct="1">
                <a:spcBef>
                  <a:spcPct val="0"/>
                </a:spcBef>
              </a:pPr>
              <a:t>68</a:t>
            </a:fld>
            <a:endParaRPr lang="en-US" altLang="en-US"/>
          </a:p>
        </p:txBody>
      </p:sp>
      <p:sp>
        <p:nvSpPr>
          <p:cNvPr id="145411" name="Rectangle 2">
            <a:extLst>
              <a:ext uri="{FF2B5EF4-FFF2-40B4-BE49-F238E27FC236}">
                <a16:creationId xmlns:a16="http://schemas.microsoft.com/office/drawing/2014/main" id="{C6848F0C-4DD3-441F-B713-EC35194F33B1}"/>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FF0D1C43-FB39-413A-A76F-6DC07A4FB7D7}"/>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Team support very important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Supporting colleagues:  buddy system, working in pairs/teams whenever possible.  Can be very helpful for many reasons - safety, your own support, coordination and being better able to manage contexts where several people need help.</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5F13844F-6986-481B-B2F9-A49E7FB04F07}"/>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6153E99-1DE0-4F20-9471-5B7140CB70E6}" type="slidenum">
              <a:rPr lang="en-US" altLang="en-US"/>
              <a:pPr eaLnBrk="1" hangingPunct="1">
                <a:spcBef>
                  <a:spcPct val="0"/>
                </a:spcBef>
              </a:pPr>
              <a:t>70</a:t>
            </a:fld>
            <a:endParaRPr lang="en-US" altLang="en-US"/>
          </a:p>
        </p:txBody>
      </p:sp>
      <p:sp>
        <p:nvSpPr>
          <p:cNvPr id="147459" name="Rectangle 2">
            <a:extLst>
              <a:ext uri="{FF2B5EF4-FFF2-40B4-BE49-F238E27FC236}">
                <a16:creationId xmlns:a16="http://schemas.microsoft.com/office/drawing/2014/main" id="{B60FABC2-1E20-4EAD-8EBF-5EB24B648BB7}"/>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EA330B3B-8438-46FF-83F4-E9EA6753B992}"/>
              </a:ext>
            </a:extLst>
          </p:cNvPr>
          <p:cNvSpPr>
            <a:spLocks noGrp="1" noChangeArrowheads="1"/>
          </p:cNvSpPr>
          <p:nvPr>
            <p:ph type="body" idx="1"/>
          </p:nvPr>
        </p:nvSpPr>
        <p:spPr>
          <a:noFill/>
        </p:spPr>
        <p:txBody>
          <a:bodyPr/>
          <a:lstStyle/>
          <a:p>
            <a:pPr lvl="2" eaLnBrk="1" hangingPunct="1"/>
            <a:endParaRPr lang="en-US" altLang="en-US">
              <a:solidFill>
                <a:srgbClr val="1D1D1B"/>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https://thepsychologist.bps.org.uk/letters-ukraine</a:t>
            </a:r>
            <a:r>
              <a:rPr lang="en-US" dirty="0"/>
              <a:t> </a:t>
            </a:r>
            <a:endParaRPr lang="en-GB" dirty="0"/>
          </a:p>
          <a:p>
            <a:endParaRPr lang="en-US" dirty="0"/>
          </a:p>
          <a:p>
            <a:r>
              <a:rPr lang="en" sz="1200" b="1" i="0" kern="1200" dirty="0">
                <a:solidFill>
                  <a:schemeClr val="tx1"/>
                </a:solidFill>
                <a:effectLst/>
                <a:latin typeface="+mn-lt"/>
                <a:ea typeface="+mn-ea"/>
                <a:cs typeface="+mn-cs"/>
              </a:rPr>
              <a:t>Nothing but reality</a:t>
            </a:r>
            <a:endParaRPr lang="en" sz="1200" b="0" i="0" kern="1200" dirty="0">
              <a:solidFill>
                <a:schemeClr val="tx1"/>
              </a:solidFill>
              <a:effectLst/>
              <a:latin typeface="+mn-lt"/>
              <a:ea typeface="+mn-ea"/>
              <a:cs typeface="+mn-cs"/>
            </a:endParaRPr>
          </a:p>
          <a:p>
            <a:r>
              <a:rPr lang="en" sz="1200" b="0" i="0" kern="1200" dirty="0">
                <a:solidFill>
                  <a:schemeClr val="tx1"/>
                </a:solidFill>
                <a:effectLst/>
                <a:latin typeface="+mn-lt"/>
                <a:ea typeface="+mn-ea"/>
                <a:cs typeface="+mn-cs"/>
              </a:rPr>
              <a:t>I’m from suburban Kyiv, one of the ‘hot spots’. Not the hottest one, but Russian helicopters which were flying above my yard on the first day of the war was good enough reason to leave. </a:t>
            </a:r>
          </a:p>
          <a:p>
            <a:r>
              <a:rPr lang="en" sz="1200" b="0" i="0" kern="1200" dirty="0">
                <a:solidFill>
                  <a:schemeClr val="tx1"/>
                </a:solidFill>
                <a:effectLst/>
                <a:latin typeface="+mn-lt"/>
                <a:ea typeface="+mn-ea"/>
                <a:cs typeface="+mn-cs"/>
              </a:rPr>
              <a:t>Now me, my three kids (4, 11, and 16 years old), my husband, my two cats, and my dog are safe in </a:t>
            </a:r>
            <a:r>
              <a:rPr lang="en" sz="1200" b="0" i="0" kern="1200" dirty="0" err="1">
                <a:solidFill>
                  <a:schemeClr val="tx1"/>
                </a:solidFill>
                <a:effectLst/>
                <a:latin typeface="+mn-lt"/>
                <a:ea typeface="+mn-ea"/>
                <a:cs typeface="+mn-cs"/>
              </a:rPr>
              <a:t>Lviv</a:t>
            </a:r>
            <a:r>
              <a:rPr lang="en" sz="1200" b="0" i="0" kern="1200" dirty="0">
                <a:solidFill>
                  <a:schemeClr val="tx1"/>
                </a:solidFill>
                <a:effectLst/>
                <a:latin typeface="+mn-lt"/>
                <a:ea typeface="+mn-ea"/>
                <a:cs typeface="+mn-cs"/>
              </a:rPr>
              <a:t>. We’re volunteering here now and my husband is going back to Kyiv to help there. My parents stayed in Kyiv, they refused to leave their home. Every time I call them, they say, “Everything is ok, don’t worry, explosions are not that loud, and take care of the kids and yourself”.</a:t>
            </a:r>
          </a:p>
          <a:p>
            <a:endParaRPr lang="en" sz="1200" b="0" i="0" kern="1200" dirty="0">
              <a:solidFill>
                <a:schemeClr val="tx1"/>
              </a:solidFill>
              <a:effectLst/>
              <a:latin typeface="+mn-lt"/>
              <a:ea typeface="+mn-ea"/>
              <a:cs typeface="+mn-cs"/>
            </a:endParaRPr>
          </a:p>
          <a:p>
            <a:r>
              <a:rPr lang="en-US" dirty="0"/>
              <a:t>…</a:t>
            </a:r>
          </a:p>
          <a:p>
            <a:endParaRPr lang="en-US" dirty="0"/>
          </a:p>
          <a:p>
            <a:r>
              <a:rPr lang="en" sz="1200" b="0" i="0" kern="1200" dirty="0">
                <a:solidFill>
                  <a:schemeClr val="tx1"/>
                </a:solidFill>
                <a:effectLst/>
                <a:latin typeface="+mn-lt"/>
                <a:ea typeface="+mn-ea"/>
                <a:cs typeface="+mn-cs"/>
              </a:rPr>
              <a:t>It’s hard to write something beyond the facts. What I can write about feelings? As a CBT therapist, I used to teach people to name their feelings. But it doesn’t work now. We’re feeling something more, something that can’t be named and can’t be classified. You knew everything from the news – our shock, our grief, our helplessness, our courage, our braveness, our fear, our kindness, our guilt, our compassion, our hate, our humor, and our rage.  Could you imagine that you feel all the feelings, literally all, at the same time and in the strongest way? Could you imagine that everyone near you feels the same? Could you imagine that all this happens in the dangerous, unknown, and extremely unstable world? </a:t>
            </a:r>
          </a:p>
          <a:p>
            <a:endParaRPr lang="en" sz="1200" b="0" i="0" kern="1200" dirty="0">
              <a:solidFill>
                <a:schemeClr val="tx1"/>
              </a:solidFill>
              <a:effectLst/>
              <a:latin typeface="+mn-lt"/>
              <a:ea typeface="+mn-ea"/>
              <a:cs typeface="+mn-cs"/>
            </a:endParaRPr>
          </a:p>
          <a:p>
            <a:r>
              <a:rPr lang="en" sz="1200" b="0" i="1" kern="1200" dirty="0">
                <a:solidFill>
                  <a:schemeClr val="tx1"/>
                </a:solidFill>
                <a:effectLst/>
                <a:latin typeface="+mn-lt"/>
                <a:ea typeface="+mn-ea"/>
                <a:cs typeface="+mn-cs"/>
              </a:rPr>
              <a:t>Olga </a:t>
            </a:r>
            <a:r>
              <a:rPr lang="en" sz="1200" b="0" i="1" kern="1200" dirty="0" err="1">
                <a:solidFill>
                  <a:schemeClr val="tx1"/>
                </a:solidFill>
                <a:effectLst/>
                <a:latin typeface="+mn-lt"/>
                <a:ea typeface="+mn-ea"/>
                <a:cs typeface="+mn-cs"/>
              </a:rPr>
              <a:t>Kukharuk</a:t>
            </a:r>
            <a:endParaRPr lang="en" sz="1200" b="0" i="0" kern="1200" dirty="0">
              <a:solidFill>
                <a:schemeClr val="tx1"/>
              </a:solidFill>
              <a:effectLst/>
              <a:latin typeface="+mn-lt"/>
              <a:ea typeface="+mn-ea"/>
              <a:cs typeface="+mn-cs"/>
            </a:endParaRPr>
          </a:p>
          <a:p>
            <a:r>
              <a:rPr lang="en" sz="1200" b="0" i="0" kern="1200" dirty="0">
                <a:solidFill>
                  <a:schemeClr val="tx1"/>
                </a:solidFill>
                <a:effectLst/>
                <a:latin typeface="+mn-lt"/>
                <a:ea typeface="+mn-ea"/>
                <a:cs typeface="+mn-cs"/>
              </a:rPr>
              <a:t>PhD in Psychology, Researcher at the </a:t>
            </a:r>
            <a:r>
              <a:rPr lang="en" sz="1200" b="0" i="1" u="none" strike="noStrike" kern="1200" dirty="0">
                <a:solidFill>
                  <a:schemeClr val="tx1"/>
                </a:solidFill>
                <a:effectLst/>
                <a:latin typeface="+mn-lt"/>
                <a:ea typeface="+mn-ea"/>
                <a:cs typeface="+mn-cs"/>
                <a:hlinkClick r:id="rId4" tooltip="Institute of Social and Political Psychology of the National Academy of Pedagogical Sciences of Ukraine"/>
              </a:rPr>
              <a:t>Institute of Social and Political Psychology of the National Academy of Pedagogical Sciences of Ukraine</a:t>
            </a:r>
            <a:r>
              <a:rPr lang="en" sz="1200" b="0" i="1" kern="1200" dirty="0">
                <a:solidFill>
                  <a:schemeClr val="tx1"/>
                </a:solidFill>
                <a:effectLst/>
                <a:latin typeface="+mn-lt"/>
                <a:ea typeface="+mn-ea"/>
                <a:cs typeface="+mn-cs"/>
              </a:rPr>
              <a:t>, CBT therapist</a:t>
            </a:r>
            <a:endParaRPr lang="en" sz="1200" b="0" i="0" kern="1200" dirty="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5"/>
          </p:nvPr>
        </p:nvSpPr>
        <p:spPr/>
        <p:txBody>
          <a:bodyPr/>
          <a:lstStyle/>
          <a:p>
            <a:fld id="{B940BB7B-88D5-4F23-8082-240C0D885CBD}" type="slidenum">
              <a:rPr lang="en-GB" smtClean="0"/>
              <a:t>11</a:t>
            </a:fld>
            <a:endParaRPr lang="en-GB"/>
          </a:p>
        </p:txBody>
      </p:sp>
    </p:spTree>
    <p:extLst>
      <p:ext uri="{BB962C8B-B14F-4D97-AF65-F5344CB8AC3E}">
        <p14:creationId xmlns:p14="http://schemas.microsoft.com/office/powerpoint/2010/main" val="177879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B940BB7B-88D5-4F23-8082-240C0D885CBD}" type="slidenum">
              <a:rPr lang="en-GB" smtClean="0"/>
              <a:t>14</a:t>
            </a:fld>
            <a:endParaRPr lang="en-GB"/>
          </a:p>
        </p:txBody>
      </p:sp>
    </p:spTree>
    <p:extLst>
      <p:ext uri="{BB962C8B-B14F-4D97-AF65-F5344CB8AC3E}">
        <p14:creationId xmlns:p14="http://schemas.microsoft.com/office/powerpoint/2010/main" val="150409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B940BB7B-88D5-4F23-8082-240C0D885CBD}" type="slidenum">
              <a:rPr lang="en-GB" smtClean="0"/>
              <a:t>16</a:t>
            </a:fld>
            <a:endParaRPr lang="en-GB"/>
          </a:p>
        </p:txBody>
      </p:sp>
    </p:spTree>
    <p:extLst>
      <p:ext uri="{BB962C8B-B14F-4D97-AF65-F5344CB8AC3E}">
        <p14:creationId xmlns:p14="http://schemas.microsoft.com/office/powerpoint/2010/main" val="403819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898EECC-6BBF-44E9-ACC1-21E83088657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983A5CF-3E7B-432C-B3E8-BB6B24DE5B31}" type="slidenum">
              <a:rPr lang="en-US" altLang="en-US"/>
              <a:pPr eaLnBrk="1" hangingPunct="1">
                <a:spcBef>
                  <a:spcPct val="0"/>
                </a:spcBef>
              </a:pPr>
              <a:t>29</a:t>
            </a:fld>
            <a:endParaRPr lang="en-US" altLang="en-US"/>
          </a:p>
        </p:txBody>
      </p:sp>
      <p:sp>
        <p:nvSpPr>
          <p:cNvPr id="96259" name="Rectangle 7">
            <a:extLst>
              <a:ext uri="{FF2B5EF4-FFF2-40B4-BE49-F238E27FC236}">
                <a16:creationId xmlns:a16="http://schemas.microsoft.com/office/drawing/2014/main" id="{5D79FDE3-2E60-4D20-8394-1583E9E0078C}"/>
              </a:ext>
            </a:extLst>
          </p:cNvPr>
          <p:cNvSpPr txBox="1">
            <a:spLocks noGrp="1" noChangeArrowheads="1"/>
          </p:cNvSpPr>
          <p:nvPr/>
        </p:nvSpPr>
        <p:spPr bwMode="auto">
          <a:xfrm>
            <a:off x="3849688"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nchor="b"/>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44AE3D3-FF15-4C8C-9697-1A7CA33BFBC6}" type="slidenum">
              <a:rPr lang="en-US" altLang="en-US">
                <a:cs typeface="Arial" panose="020B0604020202020204" pitchFamily="34" charset="0"/>
              </a:rPr>
              <a:pPr algn="r" eaLnBrk="1" hangingPunct="1">
                <a:spcBef>
                  <a:spcPct val="0"/>
                </a:spcBef>
              </a:pPr>
              <a:t>29</a:t>
            </a:fld>
            <a:endParaRPr lang="en-US" altLang="en-US">
              <a:cs typeface="Arial" panose="020B0604020202020204" pitchFamily="34" charset="0"/>
            </a:endParaRPr>
          </a:p>
        </p:txBody>
      </p:sp>
      <p:sp>
        <p:nvSpPr>
          <p:cNvPr id="96260" name="Rectangle 2">
            <a:extLst>
              <a:ext uri="{FF2B5EF4-FFF2-40B4-BE49-F238E27FC236}">
                <a16:creationId xmlns:a16="http://schemas.microsoft.com/office/drawing/2014/main" id="{3BAF34AE-5E8B-4F94-80D6-5D1859BB8933}"/>
              </a:ext>
            </a:extLst>
          </p:cNvPr>
          <p:cNvSpPr>
            <a:spLocks noGrp="1" noRot="1" noChangeAspect="1" noChangeArrowheads="1" noTextEdit="1"/>
          </p:cNvSpPr>
          <p:nvPr>
            <p:ph type="sldImg"/>
          </p:nvPr>
        </p:nvSpPr>
        <p:spPr>
          <a:xfrm>
            <a:off x="919163" y="744538"/>
            <a:ext cx="4959350" cy="3721100"/>
          </a:xfrm>
          <a:solidFill>
            <a:srgbClr val="FFFFFF"/>
          </a:solidFill>
          <a:ln/>
        </p:spPr>
      </p:sp>
      <p:sp>
        <p:nvSpPr>
          <p:cNvPr id="96261" name="Rectangle 3">
            <a:extLst>
              <a:ext uri="{FF2B5EF4-FFF2-40B4-BE49-F238E27FC236}">
                <a16:creationId xmlns:a16="http://schemas.microsoft.com/office/drawing/2014/main" id="{9A57B16D-6DE3-475D-9C58-7A8AC5C5D528}"/>
              </a:ext>
            </a:extLst>
          </p:cNvPr>
          <p:cNvSpPr>
            <a:spLocks noGrp="1" noChangeArrowheads="1"/>
          </p:cNvSpPr>
          <p:nvPr>
            <p:ph type="body" idx="1"/>
          </p:nvPr>
        </p:nvSpPr>
        <p:spPr>
          <a:xfrm>
            <a:off x="906463" y="4718050"/>
            <a:ext cx="4984750" cy="4465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568" tIns="45784" rIns="91568" bIns="45784"/>
          <a:lstStyle/>
          <a:p>
            <a:pPr eaLnBrk="1" hangingPunct="1">
              <a:lnSpc>
                <a:spcPct val="90000"/>
              </a:lnSpc>
            </a:pPr>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9B7A889B-21F5-4AE3-A285-7160621313EA}"/>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D1EE9D6-3BC6-422B-87A8-B93F117489BF}" type="slidenum">
              <a:rPr lang="en-US" altLang="en-US"/>
              <a:pPr eaLnBrk="1" hangingPunct="1">
                <a:spcBef>
                  <a:spcPct val="0"/>
                </a:spcBef>
              </a:pPr>
              <a:t>38</a:t>
            </a:fld>
            <a:endParaRPr lang="en-US" altLang="en-US"/>
          </a:p>
        </p:txBody>
      </p:sp>
      <p:sp>
        <p:nvSpPr>
          <p:cNvPr id="105475" name="Rectangle 2">
            <a:extLst>
              <a:ext uri="{FF2B5EF4-FFF2-40B4-BE49-F238E27FC236}">
                <a16:creationId xmlns:a16="http://schemas.microsoft.com/office/drawing/2014/main" id="{574768A2-1799-4D0A-A93E-8AEA71A0A061}"/>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ADD1BB8-C977-4532-BB9F-404AA1F3E47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5B6A0BD8-E995-4512-9D40-ADEA148EB4F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600726A-ADBF-44FE-9516-C5E27A757130}" type="slidenum">
              <a:rPr lang="en-US" altLang="en-US"/>
              <a:pPr eaLnBrk="1" hangingPunct="1">
                <a:spcBef>
                  <a:spcPct val="0"/>
                </a:spcBef>
              </a:pPr>
              <a:t>39</a:t>
            </a:fld>
            <a:endParaRPr lang="en-US" altLang="en-US"/>
          </a:p>
        </p:txBody>
      </p:sp>
      <p:sp>
        <p:nvSpPr>
          <p:cNvPr id="106499" name="Rectangle 2">
            <a:extLst>
              <a:ext uri="{FF2B5EF4-FFF2-40B4-BE49-F238E27FC236}">
                <a16:creationId xmlns:a16="http://schemas.microsoft.com/office/drawing/2014/main" id="{B1448842-330D-49DE-BF9C-47F8398D43FF}"/>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D4FD7F8E-9B91-439C-90E2-57AE91E6666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F2B1877-7A89-436D-B5EB-A8290C5333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85963EA-1DCD-48CE-B181-534CFF7AEFBA}" type="slidenum">
              <a:rPr lang="en-US" altLang="en-US"/>
              <a:pPr eaLnBrk="1" hangingPunct="1">
                <a:spcBef>
                  <a:spcPct val="0"/>
                </a:spcBef>
              </a:pPr>
              <a:t>41</a:t>
            </a:fld>
            <a:endParaRPr lang="en-US" altLang="en-US"/>
          </a:p>
        </p:txBody>
      </p:sp>
      <p:sp>
        <p:nvSpPr>
          <p:cNvPr id="107523" name="Rectangle 2">
            <a:extLst>
              <a:ext uri="{FF2B5EF4-FFF2-40B4-BE49-F238E27FC236}">
                <a16:creationId xmlns:a16="http://schemas.microsoft.com/office/drawing/2014/main" id="{7512689D-E58E-48ED-B940-9670B0132571}"/>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2A180778-B60A-46DB-A6D8-005F8189EE7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CPSych: Mai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0953-FF17-4C1F-B91B-7261D7B43227}"/>
              </a:ext>
            </a:extLst>
          </p:cNvPr>
          <p:cNvSpPr>
            <a:spLocks noGrp="1"/>
          </p:cNvSpPr>
          <p:nvPr>
            <p:ph type="ctrTitle" hasCustomPrompt="1"/>
          </p:nvPr>
        </p:nvSpPr>
        <p:spPr>
          <a:xfrm>
            <a:off x="1524000" y="2385605"/>
            <a:ext cx="9144000" cy="2222907"/>
          </a:xfrm>
          <a:prstGeom prst="rect">
            <a:avLst/>
          </a:prstGeom>
        </p:spPr>
        <p:txBody>
          <a:bodyPr anchor="ctr">
            <a:normAutofit/>
          </a:bodyPr>
          <a:lstStyle>
            <a:lvl1pPr algn="ctr">
              <a:defRPr sz="4300" b="1">
                <a:solidFill>
                  <a:srgbClr val="00558F"/>
                </a:solidFill>
                <a:latin typeface="Montserrat" panose="00000500000000000000" pitchFamily="2" charset="0"/>
              </a:defRPr>
            </a:lvl1pPr>
          </a:lstStyle>
          <a:p>
            <a:r>
              <a:rPr lang="en-US" dirty="0"/>
              <a:t>Presentation title</a:t>
            </a:r>
            <a:endParaRPr lang="en-GB" dirty="0"/>
          </a:p>
        </p:txBody>
      </p:sp>
      <p:sp>
        <p:nvSpPr>
          <p:cNvPr id="3" name="Subtitle 2">
            <a:extLst>
              <a:ext uri="{FF2B5EF4-FFF2-40B4-BE49-F238E27FC236}">
                <a16:creationId xmlns:a16="http://schemas.microsoft.com/office/drawing/2014/main" id="{45C52260-B54A-4E24-B34F-75F6583EB820}"/>
              </a:ext>
            </a:extLst>
          </p:cNvPr>
          <p:cNvSpPr>
            <a:spLocks noGrp="1"/>
          </p:cNvSpPr>
          <p:nvPr>
            <p:ph type="subTitle" idx="1" hasCustomPrompt="1"/>
          </p:nvPr>
        </p:nvSpPr>
        <p:spPr>
          <a:xfrm>
            <a:off x="1524000" y="4814800"/>
            <a:ext cx="9144000" cy="1541550"/>
          </a:xfrm>
          <a:prstGeom prst="rect">
            <a:avLst/>
          </a:prstGeom>
        </p:spPr>
        <p:txBody>
          <a:bodyPr>
            <a:normAutofit/>
          </a:bodyPr>
          <a:lstStyle>
            <a:lvl1pPr marL="0" indent="0" algn="ctr">
              <a:buNone/>
              <a:defRPr sz="2800">
                <a:solidFill>
                  <a:srgbClr val="939598"/>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Names of presenter(s)</a:t>
            </a:r>
            <a:endParaRPr lang="en-GB" dirty="0"/>
          </a:p>
        </p:txBody>
      </p:sp>
      <p:sp>
        <p:nvSpPr>
          <p:cNvPr id="4" name="Date Placeholder 3">
            <a:extLst>
              <a:ext uri="{FF2B5EF4-FFF2-40B4-BE49-F238E27FC236}">
                <a16:creationId xmlns:a16="http://schemas.microsoft.com/office/drawing/2014/main" id="{835C21A5-6803-4B41-83B0-11F1CED2760E}"/>
              </a:ext>
            </a:extLst>
          </p:cNvPr>
          <p:cNvSpPr>
            <a:spLocks noGrp="1"/>
          </p:cNvSpPr>
          <p:nvPr>
            <p:ph type="dt" sz="half" idx="10"/>
          </p:nvPr>
        </p:nvSpPr>
        <p:spPr>
          <a:xfrm>
            <a:off x="838200" y="6356350"/>
            <a:ext cx="2743200" cy="365125"/>
          </a:xfrm>
          <a:prstGeom prst="rect">
            <a:avLst/>
          </a:prstGeom>
        </p:spPr>
        <p:txBody>
          <a:bodyPr/>
          <a:lstStyle/>
          <a:p>
            <a:fld id="{AF92F4B8-643A-4B85-8B7F-440A90669A28}" type="datetimeFigureOut">
              <a:rPr lang="en-GB" smtClean="0"/>
              <a:t>30/03/2022</a:t>
            </a:fld>
            <a:endParaRPr lang="en-GB"/>
          </a:p>
        </p:txBody>
      </p:sp>
      <p:sp>
        <p:nvSpPr>
          <p:cNvPr id="5" name="Footer Placeholder 4">
            <a:extLst>
              <a:ext uri="{FF2B5EF4-FFF2-40B4-BE49-F238E27FC236}">
                <a16:creationId xmlns:a16="http://schemas.microsoft.com/office/drawing/2014/main" id="{A9EA4C68-24CD-4345-AB10-240AE6B4828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71B3EAD-CC87-4A0C-BE29-D8F974177351}"/>
              </a:ext>
            </a:extLst>
          </p:cNvPr>
          <p:cNvSpPr>
            <a:spLocks noGrp="1"/>
          </p:cNvSpPr>
          <p:nvPr>
            <p:ph type="sldNum" sz="quarter" idx="12"/>
          </p:nvPr>
        </p:nvSpPr>
        <p:spPr>
          <a:xfrm>
            <a:off x="8610600" y="6356350"/>
            <a:ext cx="2743200" cy="365125"/>
          </a:xfrm>
          <a:prstGeom prst="rect">
            <a:avLst/>
          </a:prstGeom>
        </p:spPr>
        <p:txBody>
          <a:bodyPr/>
          <a:lstStyle/>
          <a:p>
            <a:fld id="{1F80BE16-D3C2-4BF3-BF86-1AE13479DEC1}" type="slidenum">
              <a:rPr lang="en-GB" smtClean="0"/>
              <a:t>‹#›</a:t>
            </a:fld>
            <a:endParaRPr lang="en-GB"/>
          </a:p>
        </p:txBody>
      </p:sp>
      <p:pic>
        <p:nvPicPr>
          <p:cNvPr id="7" name="Picture 6" descr="A picture containing table, drawing&#10;&#10;Description automatically generated">
            <a:extLst>
              <a:ext uri="{FF2B5EF4-FFF2-40B4-BE49-F238E27FC236}">
                <a16:creationId xmlns:a16="http://schemas.microsoft.com/office/drawing/2014/main" id="{C4B92B34-08FD-407D-8555-94409E0127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24" b="-10128"/>
          <a:stretch/>
        </p:blipFill>
        <p:spPr>
          <a:xfrm>
            <a:off x="836133" y="-1995"/>
            <a:ext cx="2005525" cy="2387601"/>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151003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endParaRPr lang="en-US"/>
          </a:p>
        </p:txBody>
      </p:sp>
      <p:sp>
        <p:nvSpPr>
          <p:cNvPr id="3" name="Tijdelijke aanduiding voor inhoud 2"/>
          <p:cNvSpPr>
            <a:spLocks noGrp="1"/>
          </p:cNvSpPr>
          <p:nvPr>
            <p:ph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a:extLst>
              <a:ext uri="{FF2B5EF4-FFF2-40B4-BE49-F238E27FC236}">
                <a16:creationId xmlns:a16="http://schemas.microsoft.com/office/drawing/2014/main" id="{682EA38A-9DBE-44DB-BA02-CFB5700574F3}"/>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Tijdelijke aanduiding voor voettekst 5">
            <a:extLst>
              <a:ext uri="{FF2B5EF4-FFF2-40B4-BE49-F238E27FC236}">
                <a16:creationId xmlns:a16="http://schemas.microsoft.com/office/drawing/2014/main" id="{6AE422C4-F920-44BE-B374-A844B1BD9007}"/>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Tijdelijke aanduiding voor dianummer 6">
            <a:extLst>
              <a:ext uri="{FF2B5EF4-FFF2-40B4-BE49-F238E27FC236}">
                <a16:creationId xmlns:a16="http://schemas.microsoft.com/office/drawing/2014/main" id="{F664423C-ECC8-479B-BF12-C431B9809565}"/>
              </a:ext>
            </a:extLst>
          </p:cNvPr>
          <p:cNvSpPr>
            <a:spLocks noGrp="1"/>
          </p:cNvSpPr>
          <p:nvPr>
            <p:ph type="sldNum" sz="quarter" idx="12"/>
          </p:nvPr>
        </p:nvSpPr>
        <p:spPr>
          <a:xfrm>
            <a:off x="8737600" y="6245225"/>
            <a:ext cx="2844800" cy="476250"/>
          </a:xfrm>
        </p:spPr>
        <p:txBody>
          <a:bodyPr/>
          <a:lstStyle>
            <a:lvl1pPr>
              <a:defRPr/>
            </a:lvl1pPr>
          </a:lstStyle>
          <a:p>
            <a:fld id="{36E98E4C-43FA-4932-9AC1-A48453027E7F}" type="slidenum">
              <a:rPr lang="en-US" altLang="en-US"/>
              <a:pPr/>
              <a:t>‹#›</a:t>
            </a:fld>
            <a:endParaRPr lang="en-US" altLang="en-US"/>
          </a:p>
        </p:txBody>
      </p:sp>
    </p:spTree>
    <p:extLst>
      <p:ext uri="{BB962C8B-B14F-4D97-AF65-F5344CB8AC3E}">
        <p14:creationId xmlns:p14="http://schemas.microsoft.com/office/powerpoint/2010/main" val="340672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endParaRPr lang="en-US"/>
          </a:p>
        </p:txBody>
      </p:sp>
      <p:sp>
        <p:nvSpPr>
          <p:cNvPr id="3" name="Tijdelijke aanduiding voor tekst 2"/>
          <p:cNvSpPr>
            <a:spLocks noGrp="1"/>
          </p:cNvSpPr>
          <p:nvPr>
            <p:ph type="body"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llustratie 3"/>
          <p:cNvSpPr>
            <a:spLocks noGrp="1"/>
          </p:cNvSpPr>
          <p:nvPr>
            <p:ph type="clipArt" sz="half" idx="2"/>
          </p:nvPr>
        </p:nvSpPr>
        <p:spPr>
          <a:xfrm>
            <a:off x="6197600" y="1600201"/>
            <a:ext cx="5384800" cy="4525963"/>
          </a:xfrm>
        </p:spPr>
        <p:txBody>
          <a:bodyPr rtlCol="0">
            <a:normAutofit/>
          </a:bodyPr>
          <a:lstStyle/>
          <a:p>
            <a:pPr lvl="0"/>
            <a:endParaRPr lang="en-US" noProof="0"/>
          </a:p>
        </p:txBody>
      </p:sp>
      <p:sp>
        <p:nvSpPr>
          <p:cNvPr id="5" name="Tijdelijke aanduiding voor datum 4">
            <a:extLst>
              <a:ext uri="{FF2B5EF4-FFF2-40B4-BE49-F238E27FC236}">
                <a16:creationId xmlns:a16="http://schemas.microsoft.com/office/drawing/2014/main" id="{D2A92784-8FB1-4EC1-93E1-D8975D288CCB}"/>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Tijdelijke aanduiding voor voettekst 5">
            <a:extLst>
              <a:ext uri="{FF2B5EF4-FFF2-40B4-BE49-F238E27FC236}">
                <a16:creationId xmlns:a16="http://schemas.microsoft.com/office/drawing/2014/main" id="{1EAE0647-2170-4D23-825C-F0B121CEFF95}"/>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Tijdelijke aanduiding voor dianummer 6">
            <a:extLst>
              <a:ext uri="{FF2B5EF4-FFF2-40B4-BE49-F238E27FC236}">
                <a16:creationId xmlns:a16="http://schemas.microsoft.com/office/drawing/2014/main" id="{D6ECF478-AB10-4931-A6C1-737528C2478F}"/>
              </a:ext>
            </a:extLst>
          </p:cNvPr>
          <p:cNvSpPr>
            <a:spLocks noGrp="1"/>
          </p:cNvSpPr>
          <p:nvPr>
            <p:ph type="sldNum" sz="quarter" idx="12"/>
          </p:nvPr>
        </p:nvSpPr>
        <p:spPr>
          <a:xfrm>
            <a:off x="8737600" y="6245225"/>
            <a:ext cx="2844800" cy="476250"/>
          </a:xfrm>
        </p:spPr>
        <p:txBody>
          <a:bodyPr/>
          <a:lstStyle>
            <a:lvl1pPr>
              <a:defRPr/>
            </a:lvl1pPr>
          </a:lstStyle>
          <a:p>
            <a:fld id="{00064885-7299-4BDF-80BB-D01C2C1D4BDE}" type="slidenum">
              <a:rPr lang="en-US" altLang="en-US"/>
              <a:pPr/>
              <a:t>‹#›</a:t>
            </a:fld>
            <a:endParaRPr lang="en-US" altLang="en-US"/>
          </a:p>
        </p:txBody>
      </p:sp>
    </p:spTree>
    <p:extLst>
      <p:ext uri="{BB962C8B-B14F-4D97-AF65-F5344CB8AC3E}">
        <p14:creationId xmlns:p14="http://schemas.microsoft.com/office/powerpoint/2010/main" val="2265564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endParaRPr lang="en-US"/>
          </a:p>
        </p:txBody>
      </p:sp>
      <p:sp>
        <p:nvSpPr>
          <p:cNvPr id="3" name="Tijdelijke aanduiding voor tekst 2"/>
          <p:cNvSpPr>
            <a:spLocks noGrp="1"/>
          </p:cNvSpPr>
          <p:nvPr>
            <p:ph type="body"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a:extLst>
              <a:ext uri="{FF2B5EF4-FFF2-40B4-BE49-F238E27FC236}">
                <a16:creationId xmlns:a16="http://schemas.microsoft.com/office/drawing/2014/main" id="{B00609E8-57F2-448B-8AEB-3447D647A5A1}"/>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Tijdelijke aanduiding voor voettekst 5">
            <a:extLst>
              <a:ext uri="{FF2B5EF4-FFF2-40B4-BE49-F238E27FC236}">
                <a16:creationId xmlns:a16="http://schemas.microsoft.com/office/drawing/2014/main" id="{DAD00E94-55C3-4F1B-BD8D-18AC27D1F25B}"/>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Tijdelijke aanduiding voor dianummer 6">
            <a:extLst>
              <a:ext uri="{FF2B5EF4-FFF2-40B4-BE49-F238E27FC236}">
                <a16:creationId xmlns:a16="http://schemas.microsoft.com/office/drawing/2014/main" id="{F0EE9042-E1BD-40F7-89CE-EED49D6D3C78}"/>
              </a:ext>
            </a:extLst>
          </p:cNvPr>
          <p:cNvSpPr>
            <a:spLocks noGrp="1"/>
          </p:cNvSpPr>
          <p:nvPr>
            <p:ph type="sldNum" sz="quarter" idx="12"/>
          </p:nvPr>
        </p:nvSpPr>
        <p:spPr>
          <a:xfrm>
            <a:off x="8737600" y="6245225"/>
            <a:ext cx="2844800" cy="476250"/>
          </a:xfrm>
        </p:spPr>
        <p:txBody>
          <a:bodyPr/>
          <a:lstStyle>
            <a:lvl1pPr>
              <a:defRPr/>
            </a:lvl1pPr>
          </a:lstStyle>
          <a:p>
            <a:fld id="{026A4BD1-F04A-4CD7-A7FF-DD648BDD24B1}" type="slidenum">
              <a:rPr lang="en-US" altLang="en-US"/>
              <a:pPr/>
              <a:t>‹#›</a:t>
            </a:fld>
            <a:endParaRPr lang="en-US" altLang="en-US"/>
          </a:p>
        </p:txBody>
      </p:sp>
    </p:spTree>
    <p:extLst>
      <p:ext uri="{BB962C8B-B14F-4D97-AF65-F5344CB8AC3E}">
        <p14:creationId xmlns:p14="http://schemas.microsoft.com/office/powerpoint/2010/main" val="137538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BDCAD3-F5A0-4E77-B5A2-73EDD7DB88AC}"/>
              </a:ext>
            </a:extLst>
          </p:cNvPr>
          <p:cNvSpPr>
            <a:spLocks noGrp="1"/>
          </p:cNvSpPr>
          <p:nvPr>
            <p:ph type="dt" sz="half" idx="10"/>
          </p:nvPr>
        </p:nvSpPr>
        <p:spPr/>
        <p:txBody>
          <a:bodyPr/>
          <a:lstStyle/>
          <a:p>
            <a:fld id="{35340399-E159-499C-BC20-D75D9BA5048E}" type="datetimeFigureOut">
              <a:rPr lang="en-GB" smtClean="0"/>
              <a:t>30/03/2022</a:t>
            </a:fld>
            <a:endParaRPr lang="en-GB"/>
          </a:p>
        </p:txBody>
      </p:sp>
      <p:sp>
        <p:nvSpPr>
          <p:cNvPr id="3" name="Footer Placeholder 2">
            <a:extLst>
              <a:ext uri="{FF2B5EF4-FFF2-40B4-BE49-F238E27FC236}">
                <a16:creationId xmlns:a16="http://schemas.microsoft.com/office/drawing/2014/main" id="{CCB88C3C-3496-4B8B-ACE8-08032716AD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BBFEFD-6506-4D60-9A86-DACC6E2A6B78}"/>
              </a:ext>
            </a:extLst>
          </p:cNvPr>
          <p:cNvSpPr>
            <a:spLocks noGrp="1"/>
          </p:cNvSpPr>
          <p:nvPr>
            <p:ph type="sldNum" sz="quarter" idx="12"/>
          </p:nvPr>
        </p:nvSpPr>
        <p:spPr/>
        <p:txBody>
          <a:bodyPr/>
          <a:lstStyle/>
          <a:p>
            <a:fld id="{3531C0BF-E914-4A9D-A046-CDE0E0AF3CF1}" type="slidenum">
              <a:rPr lang="en-GB" smtClean="0"/>
              <a:t>‹#›</a:t>
            </a:fld>
            <a:endParaRPr lang="en-GB"/>
          </a:p>
        </p:txBody>
      </p:sp>
    </p:spTree>
    <p:extLst>
      <p:ext uri="{BB962C8B-B14F-4D97-AF65-F5344CB8AC3E}">
        <p14:creationId xmlns:p14="http://schemas.microsoft.com/office/powerpoint/2010/main" val="155643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p:txBody>
          <a:bodyPr/>
          <a:lstStyle>
            <a:lvl1pPr indent="-270000">
              <a:defRPr>
                <a:solidFill>
                  <a:schemeClr val="tx1"/>
                </a:solidFill>
              </a:defRPr>
            </a:lvl1pPr>
            <a:lvl2pPr indent="-270000">
              <a:defRPr>
                <a:solidFill>
                  <a:schemeClr val="tx1"/>
                </a:solidFill>
              </a:defRPr>
            </a:lvl2pPr>
            <a:lvl3pPr indent="-270000">
              <a:defRPr>
                <a:solidFill>
                  <a:schemeClr val="tx1"/>
                </a:solidFill>
              </a:defRPr>
            </a:lvl3pPr>
            <a:lvl4pPr indent="-270000">
              <a:defRPr>
                <a:solidFill>
                  <a:schemeClr val="tx1"/>
                </a:solidFill>
              </a:defRPr>
            </a:lvl4pPr>
            <a:lvl5pPr indent="-27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p:txBody>
          <a:bodyPr/>
          <a:lstStyle/>
          <a:p>
            <a:fld id="{AB3564DE-D51B-4C81-BAFD-91ADD0968C91}" type="datetimeFigureOut">
              <a:rPr lang="en-GB" smtClean="0"/>
              <a:t>30/03/2022</a:t>
            </a:fld>
            <a:endParaRPr lang="en-GB"/>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915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CPsych: transition slide">
    <p:bg>
      <p:bgPr>
        <a:solidFill>
          <a:srgbClr val="00558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p:txBody>
          <a:bodyPr/>
          <a:lstStyle/>
          <a:p>
            <a:fld id="{AB3564DE-D51B-4C81-BAFD-91ADD0968C91}" type="datetimeFigureOut">
              <a:rPr lang="en-GB" smtClean="0"/>
              <a:t>30/03/2022</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2" name="Rectangle 1">
            <a:extLst>
              <a:ext uri="{FF2B5EF4-FFF2-40B4-BE49-F238E27FC236}">
                <a16:creationId xmlns:a16="http://schemas.microsoft.com/office/drawing/2014/main" id="{14348CAB-8BAD-46A1-9919-9D3458E844DD}"/>
              </a:ext>
            </a:extLst>
          </p:cNvPr>
          <p:cNvSpPr/>
          <p:nvPr userDrawn="1"/>
        </p:nvSpPr>
        <p:spPr>
          <a:xfrm>
            <a:off x="0" y="0"/>
            <a:ext cx="12192000" cy="6858000"/>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1810193" y="2599660"/>
            <a:ext cx="8571614" cy="1658679"/>
          </a:xfrm>
        </p:spPr>
        <p:txBody>
          <a:bodyPr anchor="ctr">
            <a:noAutofit/>
          </a:bodyPr>
          <a:lstStyle>
            <a:lvl1pPr marL="0" indent="0" algn="ctr">
              <a:buNone/>
              <a:defRPr sz="4400" b="1">
                <a:solidFill>
                  <a:schemeClr val="bg1"/>
                </a:solidFill>
              </a:defRPr>
            </a:lvl1pPr>
          </a:lstStyle>
          <a:p>
            <a:pPr marL="0" marR="0" lvl="0" indent="0" algn="ctr" defTabSz="914400" rtl="0" eaLnBrk="1" fontAlgn="auto" latinLnBrk="0" hangingPunct="1">
              <a:lnSpc>
                <a:spcPct val="100000"/>
              </a:lnSpc>
              <a:spcBef>
                <a:spcPts val="1000"/>
              </a:spcBef>
              <a:spcAft>
                <a:spcPts val="0"/>
              </a:spcAft>
              <a:buClr>
                <a:srgbClr val="00558F"/>
              </a:buClr>
              <a:buSzPct val="100000"/>
              <a:buFont typeface="Wingdings 2" panose="05020102010507070707" pitchFamily="18" charset="2"/>
              <a:buNone/>
              <a:tabLst/>
              <a:defRPr/>
            </a:pPr>
            <a:r>
              <a:rPr lang="en-US" dirty="0"/>
              <a:t>Transition slide</a:t>
            </a:r>
            <a:endParaRPr lang="en-GB" dirty="0"/>
          </a:p>
        </p:txBody>
      </p:sp>
    </p:spTree>
    <p:extLst>
      <p:ext uri="{BB962C8B-B14F-4D97-AF65-F5344CB8AC3E}">
        <p14:creationId xmlns:p14="http://schemas.microsoft.com/office/powerpoint/2010/main" val="10386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024B093D-6A8F-4B6B-8361-4C4C1EAA201F}"/>
              </a:ext>
            </a:extLst>
          </p:cNvPr>
          <p:cNvSpPr>
            <a:spLocks noGrp="1"/>
          </p:cNvSpPr>
          <p:nvPr>
            <p:ph type="dt" sz="half" idx="10"/>
          </p:nvPr>
        </p:nvSpPr>
        <p:spPr/>
        <p:txBody>
          <a:bodyPr/>
          <a:lstStyle>
            <a:lvl1pPr>
              <a:defRPr/>
            </a:lvl1pPr>
          </a:lstStyle>
          <a:p>
            <a:pPr>
              <a:defRPr/>
            </a:pPr>
            <a:endParaRPr lang="en-US"/>
          </a:p>
        </p:txBody>
      </p:sp>
      <p:sp>
        <p:nvSpPr>
          <p:cNvPr id="3" name="Tijdelijke aanduiding voor voettekst 4">
            <a:extLst>
              <a:ext uri="{FF2B5EF4-FFF2-40B4-BE49-F238E27FC236}">
                <a16:creationId xmlns:a16="http://schemas.microsoft.com/office/drawing/2014/main" id="{1DE6444A-F275-4E60-A113-4ED6A18F3F11}"/>
              </a:ext>
            </a:extLst>
          </p:cNvPr>
          <p:cNvSpPr>
            <a:spLocks noGrp="1"/>
          </p:cNvSpPr>
          <p:nvPr>
            <p:ph type="ftr" sz="quarter" idx="11"/>
          </p:nvPr>
        </p:nvSpPr>
        <p:spPr/>
        <p:txBody>
          <a:bodyPr/>
          <a:lstStyle>
            <a:lvl1pPr>
              <a:defRPr/>
            </a:lvl1pPr>
          </a:lstStyle>
          <a:p>
            <a:pPr>
              <a:defRPr/>
            </a:pPr>
            <a:endParaRPr lang="en-US"/>
          </a:p>
        </p:txBody>
      </p:sp>
      <p:sp>
        <p:nvSpPr>
          <p:cNvPr id="4" name="Tijdelijke aanduiding voor dianummer 5">
            <a:extLst>
              <a:ext uri="{FF2B5EF4-FFF2-40B4-BE49-F238E27FC236}">
                <a16:creationId xmlns:a16="http://schemas.microsoft.com/office/drawing/2014/main" id="{3283A697-9C87-4C25-B6CC-F8F2F9A7F5F4}"/>
              </a:ext>
            </a:extLst>
          </p:cNvPr>
          <p:cNvSpPr>
            <a:spLocks noGrp="1"/>
          </p:cNvSpPr>
          <p:nvPr>
            <p:ph type="sldNum" sz="quarter" idx="12"/>
          </p:nvPr>
        </p:nvSpPr>
        <p:spPr/>
        <p:txBody>
          <a:bodyPr/>
          <a:lstStyle>
            <a:lvl1pPr>
              <a:defRPr/>
            </a:lvl1pPr>
          </a:lstStyle>
          <a:p>
            <a:fld id="{626FC547-7B43-4B0A-8B44-4C29DEBF801A}" type="slidenum">
              <a:rPr lang="en-US" altLang="en-US"/>
              <a:pPr/>
              <a:t>‹#›</a:t>
            </a:fld>
            <a:endParaRPr lang="en-US" altLang="en-US"/>
          </a:p>
        </p:txBody>
      </p:sp>
    </p:spTree>
    <p:extLst>
      <p:ext uri="{BB962C8B-B14F-4D97-AF65-F5344CB8AC3E}">
        <p14:creationId xmlns:p14="http://schemas.microsoft.com/office/powerpoint/2010/main" val="394415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C1160C83-F462-473E-9BC5-121CDA411874}"/>
              </a:ext>
            </a:extLst>
          </p:cNvPr>
          <p:cNvSpPr>
            <a:spLocks noGrp="1"/>
          </p:cNvSpPr>
          <p:nvPr>
            <p:ph type="dt" sz="half" idx="10"/>
          </p:nvPr>
        </p:nvSpPr>
        <p:spPr/>
        <p:txBody>
          <a:bodyPr/>
          <a:lstStyle>
            <a:lvl1pPr>
              <a:defRPr/>
            </a:lvl1pPr>
          </a:lstStyle>
          <a:p>
            <a:pPr>
              <a:defRPr/>
            </a:pPr>
            <a:endParaRPr lang="en-US"/>
          </a:p>
        </p:txBody>
      </p:sp>
      <p:sp>
        <p:nvSpPr>
          <p:cNvPr id="5" name="Tijdelijke aanduiding voor voettekst 4">
            <a:extLst>
              <a:ext uri="{FF2B5EF4-FFF2-40B4-BE49-F238E27FC236}">
                <a16:creationId xmlns:a16="http://schemas.microsoft.com/office/drawing/2014/main" id="{74E3E364-C7B5-413C-8F08-A52A0402A4A1}"/>
              </a:ext>
            </a:extLst>
          </p:cNvPr>
          <p:cNvSpPr>
            <a:spLocks noGrp="1"/>
          </p:cNvSpPr>
          <p:nvPr>
            <p:ph type="ftr" sz="quarter" idx="11"/>
          </p:nvPr>
        </p:nvSpPr>
        <p:spPr/>
        <p:txBody>
          <a:bodyPr/>
          <a:lstStyle>
            <a:lvl1pPr>
              <a:defRPr/>
            </a:lvl1pPr>
          </a:lstStyle>
          <a:p>
            <a:pPr>
              <a:defRPr/>
            </a:pPr>
            <a:endParaRPr lang="en-US"/>
          </a:p>
        </p:txBody>
      </p:sp>
      <p:sp>
        <p:nvSpPr>
          <p:cNvPr id="6" name="Tijdelijke aanduiding voor dianummer 5">
            <a:extLst>
              <a:ext uri="{FF2B5EF4-FFF2-40B4-BE49-F238E27FC236}">
                <a16:creationId xmlns:a16="http://schemas.microsoft.com/office/drawing/2014/main" id="{5C29E1B6-C986-4A36-9A21-3403A07B06E7}"/>
              </a:ext>
            </a:extLst>
          </p:cNvPr>
          <p:cNvSpPr>
            <a:spLocks noGrp="1"/>
          </p:cNvSpPr>
          <p:nvPr>
            <p:ph type="sldNum" sz="quarter" idx="12"/>
          </p:nvPr>
        </p:nvSpPr>
        <p:spPr/>
        <p:txBody>
          <a:bodyPr/>
          <a:lstStyle>
            <a:lvl1pPr>
              <a:defRPr/>
            </a:lvl1pPr>
          </a:lstStyle>
          <a:p>
            <a:fld id="{14AAF693-1C15-4A15-B808-6FA94A54081C}" type="slidenum">
              <a:rPr lang="en-US" altLang="en-US"/>
              <a:pPr/>
              <a:t>‹#›</a:t>
            </a:fld>
            <a:endParaRPr lang="en-US" altLang="en-US"/>
          </a:p>
        </p:txBody>
      </p:sp>
    </p:spTree>
    <p:extLst>
      <p:ext uri="{BB962C8B-B14F-4D97-AF65-F5344CB8AC3E}">
        <p14:creationId xmlns:p14="http://schemas.microsoft.com/office/powerpoint/2010/main" val="151991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3">
            <a:extLst>
              <a:ext uri="{FF2B5EF4-FFF2-40B4-BE49-F238E27FC236}">
                <a16:creationId xmlns:a16="http://schemas.microsoft.com/office/drawing/2014/main" id="{D1132D32-26D1-4673-A18D-19AF169A97B5}"/>
              </a:ext>
            </a:extLst>
          </p:cNvPr>
          <p:cNvSpPr>
            <a:spLocks noGrp="1"/>
          </p:cNvSpPr>
          <p:nvPr>
            <p:ph type="dt" sz="half" idx="10"/>
          </p:nvPr>
        </p:nvSpPr>
        <p:spPr/>
        <p:txBody>
          <a:bodyPr/>
          <a:lstStyle>
            <a:lvl1pPr>
              <a:defRPr/>
            </a:lvl1pPr>
          </a:lstStyle>
          <a:p>
            <a:pPr>
              <a:defRPr/>
            </a:pPr>
            <a:endParaRPr lang="en-US"/>
          </a:p>
        </p:txBody>
      </p:sp>
      <p:sp>
        <p:nvSpPr>
          <p:cNvPr id="4" name="Tijdelijke aanduiding voor voettekst 4">
            <a:extLst>
              <a:ext uri="{FF2B5EF4-FFF2-40B4-BE49-F238E27FC236}">
                <a16:creationId xmlns:a16="http://schemas.microsoft.com/office/drawing/2014/main" id="{0F0672B9-ADD7-4F2D-AB70-FED47E604A5B}"/>
              </a:ext>
            </a:extLst>
          </p:cNvPr>
          <p:cNvSpPr>
            <a:spLocks noGrp="1"/>
          </p:cNvSpPr>
          <p:nvPr>
            <p:ph type="ftr" sz="quarter" idx="11"/>
          </p:nvPr>
        </p:nvSpPr>
        <p:spPr/>
        <p:txBody>
          <a:bodyPr/>
          <a:lstStyle>
            <a:lvl1pPr>
              <a:defRPr/>
            </a:lvl1pPr>
          </a:lstStyle>
          <a:p>
            <a:pPr>
              <a:defRPr/>
            </a:pPr>
            <a:endParaRPr lang="en-US"/>
          </a:p>
        </p:txBody>
      </p:sp>
      <p:sp>
        <p:nvSpPr>
          <p:cNvPr id="5" name="Tijdelijke aanduiding voor dianummer 5">
            <a:extLst>
              <a:ext uri="{FF2B5EF4-FFF2-40B4-BE49-F238E27FC236}">
                <a16:creationId xmlns:a16="http://schemas.microsoft.com/office/drawing/2014/main" id="{3E9F950A-BD46-4733-9302-D7D5E8882C63}"/>
              </a:ext>
            </a:extLst>
          </p:cNvPr>
          <p:cNvSpPr>
            <a:spLocks noGrp="1"/>
          </p:cNvSpPr>
          <p:nvPr>
            <p:ph type="sldNum" sz="quarter" idx="12"/>
          </p:nvPr>
        </p:nvSpPr>
        <p:spPr/>
        <p:txBody>
          <a:bodyPr/>
          <a:lstStyle>
            <a:lvl1pPr>
              <a:defRPr/>
            </a:lvl1pPr>
          </a:lstStyle>
          <a:p>
            <a:fld id="{21D450B3-968F-42B0-94D8-E2D972BCA246}" type="slidenum">
              <a:rPr lang="en-US" altLang="en-US"/>
              <a:pPr/>
              <a:t>‹#›</a:t>
            </a:fld>
            <a:endParaRPr lang="en-US" altLang="en-US"/>
          </a:p>
        </p:txBody>
      </p:sp>
    </p:spTree>
    <p:extLst>
      <p:ext uri="{BB962C8B-B14F-4D97-AF65-F5344CB8AC3E}">
        <p14:creationId xmlns:p14="http://schemas.microsoft.com/office/powerpoint/2010/main" val="286381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endParaRPr lang="en-US"/>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Tijdelijke aanduiding voor datum 3">
            <a:extLst>
              <a:ext uri="{FF2B5EF4-FFF2-40B4-BE49-F238E27FC236}">
                <a16:creationId xmlns:a16="http://schemas.microsoft.com/office/drawing/2014/main" id="{1AE9338A-02B7-404C-8854-D92BB9B1F94A}"/>
              </a:ext>
            </a:extLst>
          </p:cNvPr>
          <p:cNvSpPr>
            <a:spLocks noGrp="1"/>
          </p:cNvSpPr>
          <p:nvPr>
            <p:ph type="dt" sz="half" idx="10"/>
          </p:nvPr>
        </p:nvSpPr>
        <p:spPr/>
        <p:txBody>
          <a:bodyPr/>
          <a:lstStyle>
            <a:lvl1pPr>
              <a:defRPr/>
            </a:lvl1pPr>
          </a:lstStyle>
          <a:p>
            <a:pPr>
              <a:defRPr/>
            </a:pPr>
            <a:endParaRPr lang="en-US"/>
          </a:p>
        </p:txBody>
      </p:sp>
      <p:sp>
        <p:nvSpPr>
          <p:cNvPr id="5" name="Tijdelijke aanduiding voor voettekst 4">
            <a:extLst>
              <a:ext uri="{FF2B5EF4-FFF2-40B4-BE49-F238E27FC236}">
                <a16:creationId xmlns:a16="http://schemas.microsoft.com/office/drawing/2014/main" id="{EFEEB061-E214-429C-A794-E75FB9A0A0CE}"/>
              </a:ext>
            </a:extLst>
          </p:cNvPr>
          <p:cNvSpPr>
            <a:spLocks noGrp="1"/>
          </p:cNvSpPr>
          <p:nvPr>
            <p:ph type="ftr" sz="quarter" idx="11"/>
          </p:nvPr>
        </p:nvSpPr>
        <p:spPr/>
        <p:txBody>
          <a:bodyPr/>
          <a:lstStyle>
            <a:lvl1pPr>
              <a:defRPr/>
            </a:lvl1pPr>
          </a:lstStyle>
          <a:p>
            <a:pPr>
              <a:defRPr/>
            </a:pPr>
            <a:endParaRPr lang="en-US"/>
          </a:p>
        </p:txBody>
      </p:sp>
      <p:sp>
        <p:nvSpPr>
          <p:cNvPr id="6" name="Tijdelijke aanduiding voor dianummer 5">
            <a:extLst>
              <a:ext uri="{FF2B5EF4-FFF2-40B4-BE49-F238E27FC236}">
                <a16:creationId xmlns:a16="http://schemas.microsoft.com/office/drawing/2014/main" id="{D374DD8E-1D53-4E6F-983F-868F4AD7A440}"/>
              </a:ext>
            </a:extLst>
          </p:cNvPr>
          <p:cNvSpPr>
            <a:spLocks noGrp="1"/>
          </p:cNvSpPr>
          <p:nvPr>
            <p:ph type="sldNum" sz="quarter" idx="12"/>
          </p:nvPr>
        </p:nvSpPr>
        <p:spPr/>
        <p:txBody>
          <a:bodyPr/>
          <a:lstStyle>
            <a:lvl1pPr>
              <a:defRPr/>
            </a:lvl1pPr>
          </a:lstStyle>
          <a:p>
            <a:fld id="{64DB30C0-FE3E-44AA-8745-F4F5E332FF76}" type="slidenum">
              <a:rPr lang="en-US" altLang="en-US"/>
              <a:pPr/>
              <a:t>‹#›</a:t>
            </a:fld>
            <a:endParaRPr lang="en-US" altLang="en-US"/>
          </a:p>
        </p:txBody>
      </p:sp>
    </p:spTree>
    <p:extLst>
      <p:ext uri="{BB962C8B-B14F-4D97-AF65-F5344CB8AC3E}">
        <p14:creationId xmlns:p14="http://schemas.microsoft.com/office/powerpoint/2010/main" val="45883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endParaRPr lang="en-US"/>
          </a:p>
        </p:txBody>
      </p:sp>
      <p:sp>
        <p:nvSpPr>
          <p:cNvPr id="3" name="Tijdelijke aanduiding voor tabel 2"/>
          <p:cNvSpPr>
            <a:spLocks noGrp="1"/>
          </p:cNvSpPr>
          <p:nvPr>
            <p:ph type="tbl" idx="1"/>
          </p:nvPr>
        </p:nvSpPr>
        <p:spPr>
          <a:xfrm>
            <a:off x="609600" y="1600201"/>
            <a:ext cx="10972800" cy="4525963"/>
          </a:xfrm>
        </p:spPr>
        <p:txBody>
          <a:bodyPr rtlCol="0">
            <a:normAutofit/>
          </a:bodyPr>
          <a:lstStyle/>
          <a:p>
            <a:pPr lvl="0"/>
            <a:endParaRPr lang="en-US" noProof="0"/>
          </a:p>
        </p:txBody>
      </p:sp>
      <p:sp>
        <p:nvSpPr>
          <p:cNvPr id="4" name="Tijdelijke aanduiding voor datum 3">
            <a:extLst>
              <a:ext uri="{FF2B5EF4-FFF2-40B4-BE49-F238E27FC236}">
                <a16:creationId xmlns:a16="http://schemas.microsoft.com/office/drawing/2014/main" id="{3355946D-78AD-4639-884B-E2BCA928BC3D}"/>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5" name="Tijdelijke aanduiding voor voettekst 4">
            <a:extLst>
              <a:ext uri="{FF2B5EF4-FFF2-40B4-BE49-F238E27FC236}">
                <a16:creationId xmlns:a16="http://schemas.microsoft.com/office/drawing/2014/main" id="{5A4CFA5A-BD4E-421D-90DE-3ECCD9DBFC00}"/>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6" name="Tijdelijke aanduiding voor dianummer 5">
            <a:extLst>
              <a:ext uri="{FF2B5EF4-FFF2-40B4-BE49-F238E27FC236}">
                <a16:creationId xmlns:a16="http://schemas.microsoft.com/office/drawing/2014/main" id="{D82D96DA-F313-4F05-8C2C-E7A776F8EE07}"/>
              </a:ext>
            </a:extLst>
          </p:cNvPr>
          <p:cNvSpPr>
            <a:spLocks noGrp="1"/>
          </p:cNvSpPr>
          <p:nvPr>
            <p:ph type="sldNum" sz="quarter" idx="12"/>
          </p:nvPr>
        </p:nvSpPr>
        <p:spPr>
          <a:xfrm>
            <a:off x="8737600" y="6245225"/>
            <a:ext cx="2844800" cy="476250"/>
          </a:xfrm>
        </p:spPr>
        <p:txBody>
          <a:bodyPr/>
          <a:lstStyle>
            <a:lvl1pPr>
              <a:defRPr/>
            </a:lvl1pPr>
          </a:lstStyle>
          <a:p>
            <a:fld id="{3B1F5FC7-0988-4573-BF2A-AA755E7B16CC}" type="slidenum">
              <a:rPr lang="en-US" altLang="en-US"/>
              <a:pPr/>
              <a:t>‹#›</a:t>
            </a:fld>
            <a:endParaRPr lang="en-US" altLang="en-US"/>
          </a:p>
        </p:txBody>
      </p:sp>
    </p:spTree>
    <p:extLst>
      <p:ext uri="{BB962C8B-B14F-4D97-AF65-F5344CB8AC3E}">
        <p14:creationId xmlns:p14="http://schemas.microsoft.com/office/powerpoint/2010/main" val="265519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a:extLst>
              <a:ext uri="{FF2B5EF4-FFF2-40B4-BE49-F238E27FC236}">
                <a16:creationId xmlns:a16="http://schemas.microsoft.com/office/drawing/2014/main" id="{5AE3EBA4-7934-4919-AB4A-5197EBF95389}"/>
              </a:ext>
            </a:extLst>
          </p:cNvPr>
          <p:cNvSpPr>
            <a:spLocks noGrp="1"/>
          </p:cNvSpPr>
          <p:nvPr>
            <p:ph type="dt" sz="half" idx="10"/>
          </p:nvPr>
        </p:nvSpPr>
        <p:spPr/>
        <p:txBody>
          <a:bodyPr/>
          <a:lstStyle>
            <a:lvl1pPr>
              <a:defRPr/>
            </a:lvl1pPr>
          </a:lstStyle>
          <a:p>
            <a:pPr>
              <a:defRPr/>
            </a:pPr>
            <a:endParaRPr lang="en-US"/>
          </a:p>
        </p:txBody>
      </p:sp>
      <p:sp>
        <p:nvSpPr>
          <p:cNvPr id="6" name="Tijdelijke aanduiding voor voettekst 4">
            <a:extLst>
              <a:ext uri="{FF2B5EF4-FFF2-40B4-BE49-F238E27FC236}">
                <a16:creationId xmlns:a16="http://schemas.microsoft.com/office/drawing/2014/main" id="{C40448F0-D83A-48B9-A331-DF8559B6016A}"/>
              </a:ext>
            </a:extLst>
          </p:cNvPr>
          <p:cNvSpPr>
            <a:spLocks noGrp="1"/>
          </p:cNvSpPr>
          <p:nvPr>
            <p:ph type="ftr" sz="quarter" idx="11"/>
          </p:nvPr>
        </p:nvSpPr>
        <p:spPr/>
        <p:txBody>
          <a:bodyPr/>
          <a:lstStyle>
            <a:lvl1pPr>
              <a:defRPr/>
            </a:lvl1pPr>
          </a:lstStyle>
          <a:p>
            <a:pPr>
              <a:defRPr/>
            </a:pPr>
            <a:endParaRPr lang="en-US"/>
          </a:p>
        </p:txBody>
      </p:sp>
      <p:sp>
        <p:nvSpPr>
          <p:cNvPr id="7" name="Tijdelijke aanduiding voor dianummer 5">
            <a:extLst>
              <a:ext uri="{FF2B5EF4-FFF2-40B4-BE49-F238E27FC236}">
                <a16:creationId xmlns:a16="http://schemas.microsoft.com/office/drawing/2014/main" id="{DD2C3696-9521-4C38-999C-586F307774A8}"/>
              </a:ext>
            </a:extLst>
          </p:cNvPr>
          <p:cNvSpPr>
            <a:spLocks noGrp="1"/>
          </p:cNvSpPr>
          <p:nvPr>
            <p:ph type="sldNum" sz="quarter" idx="12"/>
          </p:nvPr>
        </p:nvSpPr>
        <p:spPr/>
        <p:txBody>
          <a:bodyPr/>
          <a:lstStyle>
            <a:lvl1pPr>
              <a:defRPr/>
            </a:lvl1pPr>
          </a:lstStyle>
          <a:p>
            <a:fld id="{FDC24D5D-1968-4A95-98C0-4A2168083C63}" type="slidenum">
              <a:rPr lang="en-US" altLang="en-US"/>
              <a:pPr/>
              <a:t>‹#›</a:t>
            </a:fld>
            <a:endParaRPr lang="en-US" altLang="en-US"/>
          </a:p>
        </p:txBody>
      </p:sp>
    </p:spTree>
    <p:extLst>
      <p:ext uri="{BB962C8B-B14F-4D97-AF65-F5344CB8AC3E}">
        <p14:creationId xmlns:p14="http://schemas.microsoft.com/office/powerpoint/2010/main" val="1098532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dark, night, lit, holding&#10;&#10;Description automatically generated">
            <a:extLst>
              <a:ext uri="{FF2B5EF4-FFF2-40B4-BE49-F238E27FC236}">
                <a16:creationId xmlns:a16="http://schemas.microsoft.com/office/drawing/2014/main" id="{061AE175-92FF-410A-A64F-DCCC04D95FBF}"/>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t="2559" r="53242" b="2586"/>
          <a:stretch/>
        </p:blipFill>
        <p:spPr>
          <a:xfrm>
            <a:off x="3954637" y="-1995"/>
            <a:ext cx="8237364" cy="6859995"/>
          </a:xfrm>
          <a:prstGeom prst="rect">
            <a:avLst/>
          </a:prstGeom>
        </p:spPr>
      </p:pic>
      <p:pic>
        <p:nvPicPr>
          <p:cNvPr id="14" name="Picture 13" descr="A picture containing table, drawing&#10;&#10;Description automatically generated">
            <a:extLst>
              <a:ext uri="{FF2B5EF4-FFF2-40B4-BE49-F238E27FC236}">
                <a16:creationId xmlns:a16="http://schemas.microsoft.com/office/drawing/2014/main" id="{A5C8ABCA-0A64-4878-876F-D9B52503D4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924" b="-10128"/>
          <a:stretch/>
        </p:blipFill>
        <p:spPr>
          <a:xfrm>
            <a:off x="836133" y="-1995"/>
            <a:ext cx="2005525" cy="2387601"/>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199978757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5108F-1813-4F0D-92E5-BBF29B316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a:extLst>
              <a:ext uri="{FF2B5EF4-FFF2-40B4-BE49-F238E27FC236}">
                <a16:creationId xmlns:a16="http://schemas.microsoft.com/office/drawing/2014/main" id="{9FCDF578-7922-4055-8498-7305BE5D7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8907A20-0FD7-4620-BC82-98B58CC73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564DE-D51B-4C81-BAFD-91ADD0968C91}" type="datetimeFigureOut">
              <a:rPr lang="en-GB" smtClean="0"/>
              <a:t>30/03/2022</a:t>
            </a:fld>
            <a:endParaRPr lang="en-GB"/>
          </a:p>
        </p:txBody>
      </p:sp>
      <p:sp>
        <p:nvSpPr>
          <p:cNvPr id="5" name="Footer Placeholder 4">
            <a:extLst>
              <a:ext uri="{FF2B5EF4-FFF2-40B4-BE49-F238E27FC236}">
                <a16:creationId xmlns:a16="http://schemas.microsoft.com/office/drawing/2014/main" id="{BC9BF381-0B29-41CD-A9DA-2037A9CAC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18151E-AFFA-4D75-B967-6BCA1774B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B46DC-BC03-4763-897B-6310B967D9E4}" type="slidenum">
              <a:rPr lang="en-GB" smtClean="0"/>
              <a:t>‹#›</a:t>
            </a:fld>
            <a:endParaRPr lang="en-GB"/>
          </a:p>
        </p:txBody>
      </p:sp>
      <p:pic>
        <p:nvPicPr>
          <p:cNvPr id="7" name="Picture 6" descr="A picture containing dark, night, lit, holding&#10;&#10;Description automatically generated">
            <a:extLst>
              <a:ext uri="{FF2B5EF4-FFF2-40B4-BE49-F238E27FC236}">
                <a16:creationId xmlns:a16="http://schemas.microsoft.com/office/drawing/2014/main" id="{F51C865F-4E89-47D2-A198-D686A7A35DB6}"/>
              </a:ext>
            </a:extLst>
          </p:cNvPr>
          <p:cNvPicPr>
            <a:picLocks noChangeAspect="1"/>
          </p:cNvPicPr>
          <p:nvPr userDrawn="1"/>
        </p:nvPicPr>
        <p:blipFill rotWithShape="1">
          <a:blip r:embed="rId13">
            <a:alphaModFix amt="70000"/>
            <a:extLst>
              <a:ext uri="{28A0092B-C50C-407E-A947-70E740481C1C}">
                <a14:useLocalDpi xmlns:a14="http://schemas.microsoft.com/office/drawing/2010/main" val="0"/>
              </a:ext>
            </a:extLst>
          </a:blip>
          <a:srcRect t="2588" r="53242" b="2586"/>
          <a:stretch/>
        </p:blipFill>
        <p:spPr>
          <a:xfrm>
            <a:off x="3954637" y="0"/>
            <a:ext cx="8237364" cy="6858000"/>
          </a:xfrm>
          <a:prstGeom prst="rect">
            <a:avLst/>
          </a:prstGeom>
        </p:spPr>
      </p:pic>
      <p:pic>
        <p:nvPicPr>
          <p:cNvPr id="8" name="Picture 7" descr="A picture containing table, drawing&#10;&#10;Description automatically generated">
            <a:extLst>
              <a:ext uri="{FF2B5EF4-FFF2-40B4-BE49-F238E27FC236}">
                <a16:creationId xmlns:a16="http://schemas.microsoft.com/office/drawing/2014/main" id="{AD1BC434-DE60-45D3-943F-A2C4A42C1F7F}"/>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24" b="-10128"/>
          <a:stretch/>
        </p:blipFill>
        <p:spPr>
          <a:xfrm>
            <a:off x="10627249" y="0"/>
            <a:ext cx="1105209" cy="1315764"/>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2497633628"/>
      </p:ext>
    </p:extLst>
  </p:cSld>
  <p:clrMap bg1="lt1" tx1="dk1" bg2="lt2" tx2="dk2" accent1="accent1" accent2="accent2" accent3="accent3" accent4="accent4" accent5="accent5" accent6="accent6" hlink="hlink" folHlink="folHlink"/>
  <p:sldLayoutIdLst>
    <p:sldLayoutId id="2147483676" r:id="rId1"/>
    <p:sldLayoutId id="2147483682"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p:titleStyle>
    <p:bodyStyle>
      <a:lvl1pPr marL="228600" indent="-270000" algn="l" defTabSz="914400" rtl="0" eaLnBrk="1" latinLnBrk="0" hangingPunct="1">
        <a:lnSpc>
          <a:spcPct val="100000"/>
        </a:lnSpc>
        <a:spcBef>
          <a:spcPts val="1000"/>
        </a:spcBef>
        <a:buClr>
          <a:srgbClr val="00558F"/>
        </a:buClr>
        <a:buSzPct val="100000"/>
        <a:buFont typeface="Wingdings 2" panose="05020102010507070707" pitchFamily="18" charset="2"/>
        <a:buChar char=""/>
        <a:defRPr sz="2800" kern="1200">
          <a:solidFill>
            <a:schemeClr val="tx1"/>
          </a:solidFill>
          <a:latin typeface="Montserrat" panose="00000500000000000000" pitchFamily="2" charset="0"/>
          <a:ea typeface="+mn-ea"/>
          <a:cs typeface="+mn-cs"/>
        </a:defRPr>
      </a:lvl1pPr>
      <a:lvl2pPr marL="6858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400" kern="1200">
          <a:solidFill>
            <a:schemeClr val="tx1"/>
          </a:solidFill>
          <a:latin typeface="Montserrat" panose="00000500000000000000" pitchFamily="2" charset="0"/>
          <a:ea typeface="+mn-ea"/>
          <a:cs typeface="+mn-cs"/>
        </a:defRPr>
      </a:lvl2pPr>
      <a:lvl3pPr marL="11430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000" kern="1200">
          <a:solidFill>
            <a:schemeClr val="tx1"/>
          </a:solidFill>
          <a:latin typeface="Montserrat" panose="00000500000000000000" pitchFamily="2" charset="0"/>
          <a:ea typeface="+mn-ea"/>
          <a:cs typeface="+mn-cs"/>
        </a:defRPr>
      </a:lvl3pPr>
      <a:lvl4pPr marL="16002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4pPr>
      <a:lvl5pPr marL="20574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176DE14-C2AC-4853-B36A-7DB20F58F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40399-E159-499C-BC20-D75D9BA5048E}" type="datetimeFigureOut">
              <a:rPr lang="en-GB" smtClean="0"/>
              <a:t>30/03/2022</a:t>
            </a:fld>
            <a:endParaRPr lang="en-GB"/>
          </a:p>
        </p:txBody>
      </p:sp>
      <p:sp>
        <p:nvSpPr>
          <p:cNvPr id="5" name="Footer Placeholder 4">
            <a:extLst>
              <a:ext uri="{FF2B5EF4-FFF2-40B4-BE49-F238E27FC236}">
                <a16:creationId xmlns:a16="http://schemas.microsoft.com/office/drawing/2014/main" id="{2759F19E-9E86-43A7-A679-4C8C967D4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2324B2-BA39-48D6-83E5-E394FCE561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1C0BF-E914-4A9D-A046-CDE0E0AF3CF1}" type="slidenum">
              <a:rPr lang="en-GB" smtClean="0"/>
              <a:t>‹#›</a:t>
            </a:fld>
            <a:endParaRPr lang="en-GB"/>
          </a:p>
        </p:txBody>
      </p:sp>
    </p:spTree>
    <p:extLst>
      <p:ext uri="{BB962C8B-B14F-4D97-AF65-F5344CB8AC3E}">
        <p14:creationId xmlns:p14="http://schemas.microsoft.com/office/powerpoint/2010/main" val="925484786"/>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epsychologist.bps.org.uk/letters-ukrai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hotos.euro.who.int/galleries/285/ukraine-assistance-to-ukrainians-in-lviv-march-202"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hyperlink" Target="https://reliefweb.int/report/ukraine/ukraine-humanitarian-impact-situation-report-1200-pm-eet-28-march-202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reliefweb.int/sites/reliefweb.int/files/resources/2022-03-28_Ukraine%20SitRep%20Humanitarian%20Impact.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proliska.org/en/donate-for-mission/"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image" Target="../media/image17.wmf"/></Relationships>
</file>

<file path=ppt/slides/_rels/slide4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6.wmf"/><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1.wmf"/><Relationship Id="rId5" Type="http://schemas.openxmlformats.org/officeDocument/2006/relationships/image" Target="../media/image18.wmf"/><Relationship Id="rId4" Type="http://schemas.openxmlformats.org/officeDocument/2006/relationships/image" Target="../media/image17.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hyperlink" Target="https://www.futurelearn.com/courses/psychological-first-aid-for-children-and-young-peopl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hyperlink" Target="mailto:dppmh@Hotmail.co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andfonline.com/doi/full/10.1080/20016689.2020.184328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7108DD-C55D-4DA9-923D-9E98726E9D30}"/>
              </a:ext>
            </a:extLst>
          </p:cNvPr>
          <p:cNvSpPr>
            <a:spLocks noGrp="1"/>
          </p:cNvSpPr>
          <p:nvPr>
            <p:ph type="ctrTitle"/>
          </p:nvPr>
        </p:nvSpPr>
        <p:spPr>
          <a:xfrm>
            <a:off x="1524000" y="328773"/>
            <a:ext cx="9144000" cy="3719245"/>
          </a:xfrm>
        </p:spPr>
        <p:txBody>
          <a:bodyPr>
            <a:normAutofit/>
          </a:bodyPr>
          <a:lstStyle/>
          <a:p>
            <a:r>
              <a:rPr lang="en-GB" sz="4400" b="1" dirty="0">
                <a:solidFill>
                  <a:srgbClr val="00558F"/>
                </a:solidFill>
                <a:latin typeface="Montserrat" panose="00000500000000000000" pitchFamily="2" charset="0"/>
              </a:rPr>
              <a:t>Psychological First Aid </a:t>
            </a:r>
            <a:br>
              <a:rPr lang="en-GB" sz="4400" b="1" dirty="0">
                <a:solidFill>
                  <a:srgbClr val="00558F"/>
                </a:solidFill>
                <a:latin typeface="Montserrat" panose="00000500000000000000" pitchFamily="2" charset="0"/>
              </a:rPr>
            </a:br>
            <a:r>
              <a:rPr lang="en-GB" sz="4400" b="1" dirty="0">
                <a:solidFill>
                  <a:srgbClr val="00558F"/>
                </a:solidFill>
                <a:latin typeface="Montserrat" panose="00000500000000000000" pitchFamily="2" charset="0"/>
              </a:rPr>
              <a:t>30.3.2022 </a:t>
            </a:r>
            <a:br>
              <a:rPr lang="en-GB" sz="4400" b="1" dirty="0">
                <a:solidFill>
                  <a:srgbClr val="00558F"/>
                </a:solidFill>
                <a:latin typeface="Montserrat" panose="00000500000000000000" pitchFamily="2" charset="0"/>
              </a:rPr>
            </a:br>
            <a:r>
              <a:rPr lang="en-GB" sz="4400" b="1" dirty="0">
                <a:solidFill>
                  <a:srgbClr val="00558F"/>
                </a:solidFill>
                <a:latin typeface="Montserrat" panose="00000500000000000000" pitchFamily="2" charset="0"/>
              </a:rPr>
              <a:t>Ukraine Psychosocial response </a:t>
            </a:r>
          </a:p>
        </p:txBody>
      </p:sp>
      <p:sp>
        <p:nvSpPr>
          <p:cNvPr id="7" name="Subtitle 6">
            <a:extLst>
              <a:ext uri="{FF2B5EF4-FFF2-40B4-BE49-F238E27FC236}">
                <a16:creationId xmlns:a16="http://schemas.microsoft.com/office/drawing/2014/main" id="{DEF68656-30DD-4D11-A734-D133DC3D45CB}"/>
              </a:ext>
            </a:extLst>
          </p:cNvPr>
          <p:cNvSpPr>
            <a:spLocks noGrp="1"/>
          </p:cNvSpPr>
          <p:nvPr>
            <p:ph type="subTitle" idx="1"/>
          </p:nvPr>
        </p:nvSpPr>
        <p:spPr>
          <a:xfrm>
            <a:off x="1524000" y="3863084"/>
            <a:ext cx="9144000" cy="2198670"/>
          </a:xfrm>
        </p:spPr>
        <p:txBody>
          <a:bodyPr>
            <a:normAutofit fontScale="92500" lnSpcReduction="20000"/>
          </a:bodyPr>
          <a:lstStyle/>
          <a:p>
            <a:pPr algn="l"/>
            <a:r>
              <a:rPr lang="en-GB" b="1" dirty="0">
                <a:solidFill>
                  <a:srgbClr val="939598"/>
                </a:solidFill>
                <a:latin typeface="Montserrat" panose="00000500000000000000" pitchFamily="2" charset="0"/>
              </a:rPr>
              <a:t>Dr Peter Hughes - </a:t>
            </a:r>
            <a:r>
              <a:rPr lang="en-GB" dirty="0">
                <a:solidFill>
                  <a:srgbClr val="939598"/>
                </a:solidFill>
                <a:latin typeface="Montserrat" panose="00000500000000000000" pitchFamily="2" charset="0"/>
              </a:rPr>
              <a:t>Psychiatrist  -Royal College of Psychiatrists</a:t>
            </a:r>
          </a:p>
          <a:p>
            <a:pPr algn="l"/>
            <a:endParaRPr lang="en-GB" b="1" dirty="0"/>
          </a:p>
          <a:p>
            <a:pPr algn="l"/>
            <a:r>
              <a:rPr lang="en-GB" b="1" dirty="0" err="1"/>
              <a:t>Vitalii</a:t>
            </a:r>
            <a:r>
              <a:rPr lang="en-GB" b="1" dirty="0"/>
              <a:t> </a:t>
            </a:r>
            <a:r>
              <a:rPr lang="en-GB" b="1" dirty="0" err="1"/>
              <a:t>Klymchuk</a:t>
            </a:r>
            <a:r>
              <a:rPr lang="en-GB" b="1" dirty="0"/>
              <a:t> </a:t>
            </a:r>
            <a:r>
              <a:rPr lang="en-GB" dirty="0"/>
              <a:t>–Coordinator Community Mental Health Services Development (“Mental Health for Ukraine Project” by GFA Consulting Group)</a:t>
            </a:r>
            <a:endParaRPr lang="en-GB" dirty="0">
              <a:solidFill>
                <a:srgbClr val="939598"/>
              </a:solidFill>
              <a:latin typeface="Montserrat" panose="00000500000000000000" pitchFamily="2" charset="0"/>
            </a:endParaRPr>
          </a:p>
        </p:txBody>
      </p:sp>
    </p:spTree>
    <p:extLst>
      <p:ext uri="{BB962C8B-B14F-4D97-AF65-F5344CB8AC3E}">
        <p14:creationId xmlns:p14="http://schemas.microsoft.com/office/powerpoint/2010/main" val="2286427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0" y="6175948"/>
            <a:ext cx="10515600" cy="764276"/>
          </a:xfrm>
        </p:spPr>
        <p:txBody>
          <a:bodyPr/>
          <a:lstStyle/>
          <a:p>
            <a:pPr marL="0" indent="0">
              <a:buNone/>
            </a:pPr>
            <a:r>
              <a:rPr lang="en-US" dirty="0">
                <a:hlinkClick r:id="rId3"/>
              </a:rPr>
              <a:t>https://thepsychologist.bps.org.uk/letters-ukraine</a:t>
            </a:r>
            <a:r>
              <a:rPr lang="en-US" dirty="0"/>
              <a:t> </a:t>
            </a:r>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163643" y="263629"/>
            <a:ext cx="10515600" cy="764277"/>
          </a:xfrm>
        </p:spPr>
        <p:txBody>
          <a:bodyPr/>
          <a:lstStyle/>
          <a:p>
            <a:r>
              <a:rPr lang="en-GB" dirty="0"/>
              <a:t>CONTEXT – </a:t>
            </a:r>
            <a:r>
              <a:rPr lang="en-GB" b="0" dirty="0"/>
              <a:t>people`s stories</a:t>
            </a:r>
            <a:r>
              <a:rPr lang="en-GB" dirty="0"/>
              <a:t> </a:t>
            </a:r>
          </a:p>
        </p:txBody>
      </p:sp>
      <p:pic>
        <p:nvPicPr>
          <p:cNvPr id="7" name="Рисунок 6">
            <a:extLst>
              <a:ext uri="{FF2B5EF4-FFF2-40B4-BE49-F238E27FC236}">
                <a16:creationId xmlns:a16="http://schemas.microsoft.com/office/drawing/2014/main" id="{52A8824F-2532-CD47-8297-8108E5829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127" y="1281354"/>
            <a:ext cx="9639371" cy="4668582"/>
          </a:xfrm>
          <a:prstGeom prst="rect">
            <a:avLst/>
          </a:prstGeom>
        </p:spPr>
      </p:pic>
    </p:spTree>
    <p:extLst>
      <p:ext uri="{BB962C8B-B14F-4D97-AF65-F5344CB8AC3E}">
        <p14:creationId xmlns:p14="http://schemas.microsoft.com/office/powerpoint/2010/main" val="169613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krainian families depart from a coach at a shopping centre at Hala Kijowska, Poland.">
            <a:extLst>
              <a:ext uri="{FF2B5EF4-FFF2-40B4-BE49-F238E27FC236}">
                <a16:creationId xmlns:a16="http://schemas.microsoft.com/office/drawing/2014/main" id="{35CC49C2-CF75-2E4B-B849-4A82AF3D8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42" y="304800"/>
            <a:ext cx="4681237"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father covers his child with a blanket offered by volunteers at the train station of Przemyśl in Poland.">
            <a:extLst>
              <a:ext uri="{FF2B5EF4-FFF2-40B4-BE49-F238E27FC236}">
                <a16:creationId xmlns:a16="http://schemas.microsoft.com/office/drawing/2014/main" id="{2EC5131C-4B97-A54E-8DD0-624B51AF7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7641" y="513489"/>
            <a:ext cx="4089226" cy="27261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l news about Mariupol | Euronews">
            <a:extLst>
              <a:ext uri="{FF2B5EF4-FFF2-40B4-BE49-F238E27FC236}">
                <a16:creationId xmlns:a16="http://schemas.microsoft.com/office/drawing/2014/main" id="{2255FBBD-BC3E-504C-8BC0-5053E00656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0360" y="3618360"/>
            <a:ext cx="4064000" cy="2692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kraine rejects Russian proposal to lay down arms in Mariupol | News -  Today90">
            <a:extLst>
              <a:ext uri="{FF2B5EF4-FFF2-40B4-BE49-F238E27FC236}">
                <a16:creationId xmlns:a16="http://schemas.microsoft.com/office/drawing/2014/main" id="{0AC4252F-C0C0-7848-9F05-60CE4EE16D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6741" y="3618360"/>
            <a:ext cx="4390897" cy="29740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E828C1F-3AD0-8542-92F2-DC9B22257D64}"/>
              </a:ext>
            </a:extLst>
          </p:cNvPr>
          <p:cNvSpPr txBox="1"/>
          <p:nvPr/>
        </p:nvSpPr>
        <p:spPr>
          <a:xfrm>
            <a:off x="0" y="6269287"/>
            <a:ext cx="6108700" cy="461665"/>
          </a:xfrm>
          <a:prstGeom prst="rect">
            <a:avLst/>
          </a:prstGeom>
          <a:noFill/>
        </p:spPr>
        <p:txBody>
          <a:bodyPr wrap="square">
            <a:spAutoFit/>
          </a:bodyPr>
          <a:lstStyle/>
          <a:p>
            <a:r>
              <a:rPr lang="uk-UA" sz="1200" dirty="0" err="1">
                <a:solidFill>
                  <a:schemeClr val="bg1"/>
                </a:solidFill>
              </a:rPr>
              <a:t>https</a:t>
            </a:r>
            <a:r>
              <a:rPr lang="uk-UA" sz="1200" dirty="0">
                <a:solidFill>
                  <a:schemeClr val="bg1"/>
                </a:solidFill>
              </a:rPr>
              <a:t>://</a:t>
            </a:r>
            <a:r>
              <a:rPr lang="uk-UA" sz="1200" dirty="0" err="1">
                <a:solidFill>
                  <a:schemeClr val="bg1"/>
                </a:solidFill>
              </a:rPr>
              <a:t>www.theguardian.com</a:t>
            </a:r>
            <a:r>
              <a:rPr lang="uk-UA" sz="1200" dirty="0">
                <a:solidFill>
                  <a:schemeClr val="bg1"/>
                </a:solidFill>
              </a:rPr>
              <a:t>/</a:t>
            </a:r>
            <a:r>
              <a:rPr lang="uk-UA" sz="1200" dirty="0" err="1">
                <a:solidFill>
                  <a:schemeClr val="bg1"/>
                </a:solidFill>
              </a:rPr>
              <a:t>global-development</a:t>
            </a:r>
            <a:r>
              <a:rPr lang="uk-UA" sz="1200" dirty="0">
                <a:solidFill>
                  <a:schemeClr val="bg1"/>
                </a:solidFill>
              </a:rPr>
              <a:t>/2022/</a:t>
            </a:r>
            <a:r>
              <a:rPr lang="uk-UA" sz="1200" dirty="0" err="1">
                <a:solidFill>
                  <a:schemeClr val="bg1"/>
                </a:solidFill>
              </a:rPr>
              <a:t>mar</a:t>
            </a:r>
            <a:r>
              <a:rPr lang="uk-UA" sz="1200" dirty="0">
                <a:solidFill>
                  <a:schemeClr val="bg1"/>
                </a:solidFill>
              </a:rPr>
              <a:t>/15/</a:t>
            </a:r>
            <a:r>
              <a:rPr lang="uk-UA" sz="1200" dirty="0" err="1">
                <a:solidFill>
                  <a:schemeClr val="bg1"/>
                </a:solidFill>
              </a:rPr>
              <a:t>ukraine-child-mental-health-crisis</a:t>
            </a:r>
            <a:endParaRPr lang="uk-UA" sz="1200" dirty="0">
              <a:solidFill>
                <a:schemeClr val="bg1"/>
              </a:solidFill>
            </a:endParaRPr>
          </a:p>
        </p:txBody>
      </p:sp>
    </p:spTree>
    <p:extLst>
      <p:ext uri="{BB962C8B-B14F-4D97-AF65-F5344CB8AC3E}">
        <p14:creationId xmlns:p14="http://schemas.microsoft.com/office/powerpoint/2010/main" val="157440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330414-F0F2-BF4D-A850-E24ACF385624}"/>
              </a:ext>
            </a:extLst>
          </p:cNvPr>
          <p:cNvSpPr txBox="1"/>
          <p:nvPr/>
        </p:nvSpPr>
        <p:spPr>
          <a:xfrm>
            <a:off x="95250" y="6103035"/>
            <a:ext cx="6108700" cy="646331"/>
          </a:xfrm>
          <a:prstGeom prst="rect">
            <a:avLst/>
          </a:prstGeom>
          <a:noFill/>
        </p:spPr>
        <p:txBody>
          <a:bodyPr wrap="square">
            <a:spAutoFit/>
          </a:bodyPr>
          <a:lstStyle/>
          <a:p>
            <a:r>
              <a:rPr lang="uk-UA" dirty="0">
                <a:solidFill>
                  <a:schemeClr val="bg1"/>
                </a:solidFill>
                <a:hlinkClick r:id="rId2">
                  <a:extLst>
                    <a:ext uri="{A12FA001-AC4F-418D-AE19-62706E023703}">
                      <ahyp:hlinkClr xmlns:ahyp="http://schemas.microsoft.com/office/drawing/2018/hyperlinkcolor" val="tx"/>
                    </a:ext>
                  </a:extLst>
                </a:hlinkClick>
              </a:rPr>
              <a:t>https://photos.euro.who.int/galleries/285/ukraine-assistance-to-ukrainians-in-lviv-march-202</a:t>
            </a:r>
            <a:r>
              <a:rPr lang="en-US" dirty="0">
                <a:solidFill>
                  <a:schemeClr val="bg1"/>
                </a:solidFill>
              </a:rPr>
              <a:t> </a:t>
            </a:r>
            <a:endParaRPr lang="uk-UA" dirty="0">
              <a:solidFill>
                <a:schemeClr val="bg1"/>
              </a:solidFill>
            </a:endParaRPr>
          </a:p>
        </p:txBody>
      </p:sp>
      <p:pic>
        <p:nvPicPr>
          <p:cNvPr id="8" name="Рисунок 7" descr="Изображение выглядит как небо, внешний, человек, люди&#10;&#10;Автоматически созданное описание">
            <a:extLst>
              <a:ext uri="{FF2B5EF4-FFF2-40B4-BE49-F238E27FC236}">
                <a16:creationId xmlns:a16="http://schemas.microsoft.com/office/drawing/2014/main" id="{459FA7D4-30C8-AF47-ACF7-A60846600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50" y="2711450"/>
            <a:ext cx="4716884" cy="3155950"/>
          </a:xfrm>
          <a:prstGeom prst="rect">
            <a:avLst/>
          </a:prstGeom>
        </p:spPr>
      </p:pic>
      <p:pic>
        <p:nvPicPr>
          <p:cNvPr id="10" name="Рисунок 9" descr="Изображение выглядит как человек, внутренний&#10;&#10;Автоматически созданное описание">
            <a:extLst>
              <a:ext uri="{FF2B5EF4-FFF2-40B4-BE49-F238E27FC236}">
                <a16:creationId xmlns:a16="http://schemas.microsoft.com/office/drawing/2014/main" id="{9AFB6125-75E7-6F45-8362-0BEFDBEBD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200" y="273050"/>
            <a:ext cx="6665100" cy="4276452"/>
          </a:xfrm>
          <a:prstGeom prst="rect">
            <a:avLst/>
          </a:prstGeom>
        </p:spPr>
      </p:pic>
      <p:sp>
        <p:nvSpPr>
          <p:cNvPr id="11" name="TextBox 10">
            <a:extLst>
              <a:ext uri="{FF2B5EF4-FFF2-40B4-BE49-F238E27FC236}">
                <a16:creationId xmlns:a16="http://schemas.microsoft.com/office/drawing/2014/main" id="{8EA786F5-3E80-E940-82EC-B6D3DC27AB77}"/>
              </a:ext>
            </a:extLst>
          </p:cNvPr>
          <p:cNvSpPr txBox="1"/>
          <p:nvPr/>
        </p:nvSpPr>
        <p:spPr>
          <a:xfrm>
            <a:off x="5486400" y="4600223"/>
            <a:ext cx="6334900" cy="923330"/>
          </a:xfrm>
          <a:prstGeom prst="rect">
            <a:avLst/>
          </a:prstGeom>
          <a:noFill/>
        </p:spPr>
        <p:txBody>
          <a:bodyPr wrap="square" rtlCol="0">
            <a:spAutoFit/>
          </a:bodyPr>
          <a:lstStyle/>
          <a:p>
            <a:pPr algn="r"/>
            <a:r>
              <a:rPr lang="en-US" b="1" dirty="0" err="1">
                <a:solidFill>
                  <a:schemeClr val="bg1"/>
                </a:solidFill>
              </a:rPr>
              <a:t>Orest</a:t>
            </a:r>
            <a:r>
              <a:rPr lang="en-US" b="1" dirty="0">
                <a:solidFill>
                  <a:schemeClr val="bg1"/>
                </a:solidFill>
              </a:rPr>
              <a:t> </a:t>
            </a:r>
            <a:r>
              <a:rPr lang="en-US" b="1" dirty="0" err="1">
                <a:solidFill>
                  <a:schemeClr val="bg1"/>
                </a:solidFill>
              </a:rPr>
              <a:t>Suvalo</a:t>
            </a:r>
            <a:r>
              <a:rPr lang="en-US" dirty="0">
                <a:solidFill>
                  <a:schemeClr val="bg1"/>
                </a:solidFill>
              </a:rPr>
              <a:t>, coordinates MHPSS support in the transition points </a:t>
            </a:r>
            <a:r>
              <a:rPr lang="en-US" dirty="0" err="1">
                <a:solidFill>
                  <a:schemeClr val="bg1"/>
                </a:solidFill>
              </a:rPr>
              <a:t>Lviv</a:t>
            </a:r>
            <a:r>
              <a:rPr lang="en-US" dirty="0">
                <a:solidFill>
                  <a:schemeClr val="bg1"/>
                </a:solidFill>
              </a:rPr>
              <a:t> Oblast and provides PFA and psychiatric assistance as the </a:t>
            </a:r>
            <a:r>
              <a:rPr lang="en-US" dirty="0" err="1">
                <a:solidFill>
                  <a:schemeClr val="bg1"/>
                </a:solidFill>
              </a:rPr>
              <a:t>Lviv</a:t>
            </a:r>
            <a:r>
              <a:rPr lang="en-US" dirty="0">
                <a:solidFill>
                  <a:schemeClr val="bg1"/>
                </a:solidFill>
              </a:rPr>
              <a:t> railway station</a:t>
            </a:r>
            <a:endParaRPr lang="uk-UA" dirty="0">
              <a:solidFill>
                <a:schemeClr val="bg1"/>
              </a:solidFill>
            </a:endParaRPr>
          </a:p>
        </p:txBody>
      </p:sp>
    </p:spTree>
    <p:extLst>
      <p:ext uri="{BB962C8B-B14F-4D97-AF65-F5344CB8AC3E}">
        <p14:creationId xmlns:p14="http://schemas.microsoft.com/office/powerpoint/2010/main" val="1614527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fontScale="77500" lnSpcReduction="20000"/>
          </a:bodyPr>
          <a:lstStyle/>
          <a:p>
            <a:r>
              <a:rPr lang="en" dirty="0"/>
              <a:t>nearly 10.3 million people and counting have been forcibly displaced within Ukraine and </a:t>
            </a:r>
            <a:r>
              <a:rPr lang="en" dirty="0" err="1"/>
              <a:t>neighbouring</a:t>
            </a:r>
            <a:r>
              <a:rPr lang="en" dirty="0"/>
              <a:t> countries</a:t>
            </a:r>
          </a:p>
          <a:p>
            <a:r>
              <a:rPr lang="en" dirty="0"/>
              <a:t>around 45 % of people are worried about getting enough food</a:t>
            </a:r>
          </a:p>
          <a:p>
            <a:r>
              <a:rPr lang="en" dirty="0"/>
              <a:t>more than 918,700 users across some 1,435 settlements in Ukraine remain without electricity</a:t>
            </a:r>
          </a:p>
          <a:p>
            <a:r>
              <a:rPr lang="en" dirty="0"/>
              <a:t>6 million people either have limited or no access to safe water</a:t>
            </a:r>
          </a:p>
          <a:p>
            <a:r>
              <a:rPr lang="en" dirty="0"/>
              <a:t>the civilian toll of the ongoing military offensive stands at 2,975 – including 1,151 killed</a:t>
            </a:r>
          </a:p>
          <a:p>
            <a:r>
              <a:rPr lang="en" dirty="0"/>
              <a:t>73 confirmed attacks on health care facilities, 659 educational institutions have been damaged and another 74 completely destroyed to date</a:t>
            </a:r>
          </a:p>
          <a:p>
            <a:r>
              <a:rPr lang="en" dirty="0"/>
              <a:t>US$565 billion in damages and losses</a:t>
            </a:r>
          </a:p>
          <a:p>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CONTEXT – </a:t>
            </a:r>
            <a:r>
              <a:rPr lang="en-GB" b="0" dirty="0"/>
              <a:t>numbers, 28.03.2022 </a:t>
            </a:r>
          </a:p>
        </p:txBody>
      </p:sp>
      <p:sp>
        <p:nvSpPr>
          <p:cNvPr id="5" name="TextBox 4">
            <a:extLst>
              <a:ext uri="{FF2B5EF4-FFF2-40B4-BE49-F238E27FC236}">
                <a16:creationId xmlns:a16="http://schemas.microsoft.com/office/drawing/2014/main" id="{8E85AB5B-6E4F-7648-9E91-D7CA553BCDC3}"/>
              </a:ext>
            </a:extLst>
          </p:cNvPr>
          <p:cNvSpPr txBox="1"/>
          <p:nvPr/>
        </p:nvSpPr>
        <p:spPr>
          <a:xfrm>
            <a:off x="0" y="6351534"/>
            <a:ext cx="11658600" cy="338554"/>
          </a:xfrm>
          <a:prstGeom prst="rect">
            <a:avLst/>
          </a:prstGeom>
          <a:noFill/>
        </p:spPr>
        <p:txBody>
          <a:bodyPr wrap="square">
            <a:spAutoFit/>
          </a:bodyPr>
          <a:lstStyle/>
          <a:p>
            <a:r>
              <a:rPr lang="uk-UA" sz="1600" dirty="0">
                <a:hlinkClick r:id="rId2"/>
              </a:rPr>
              <a:t>https://reliefweb.int/report/ukraine/ukraine-humanitarian-impact-situation-report-1200-pm-eet-28-march-2022</a:t>
            </a:r>
            <a:r>
              <a:rPr lang="en-US" sz="1600" dirty="0"/>
              <a:t> </a:t>
            </a:r>
            <a:endParaRPr lang="uk-UA" sz="1600" dirty="0"/>
          </a:p>
        </p:txBody>
      </p:sp>
    </p:spTree>
    <p:extLst>
      <p:ext uri="{BB962C8B-B14F-4D97-AF65-F5344CB8AC3E}">
        <p14:creationId xmlns:p14="http://schemas.microsoft.com/office/powerpoint/2010/main" val="12694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карта&#10;&#10;Автоматически созданное описание">
            <a:extLst>
              <a:ext uri="{FF2B5EF4-FFF2-40B4-BE49-F238E27FC236}">
                <a16:creationId xmlns:a16="http://schemas.microsoft.com/office/drawing/2014/main" id="{F8F47B72-FB82-1543-9DBC-6B76D011C28C}"/>
              </a:ext>
            </a:extLst>
          </p:cNvPr>
          <p:cNvPicPr>
            <a:picLocks noChangeAspect="1"/>
          </p:cNvPicPr>
          <p:nvPr/>
        </p:nvPicPr>
        <p:blipFill rotWithShape="1">
          <a:blip r:embed="rId3">
            <a:extLst>
              <a:ext uri="{28A0092B-C50C-407E-A947-70E740481C1C}">
                <a14:useLocalDpi xmlns:a14="http://schemas.microsoft.com/office/drawing/2010/main" val="0"/>
              </a:ext>
            </a:extLst>
          </a:blip>
          <a:srcRect t="1687"/>
          <a:stretch/>
        </p:blipFill>
        <p:spPr>
          <a:xfrm>
            <a:off x="0" y="0"/>
            <a:ext cx="9794929" cy="6878181"/>
          </a:xfrm>
          <a:prstGeom prst="rect">
            <a:avLst/>
          </a:prstGeom>
        </p:spPr>
      </p:pic>
      <p:sp>
        <p:nvSpPr>
          <p:cNvPr id="7" name="TextBox 6">
            <a:extLst>
              <a:ext uri="{FF2B5EF4-FFF2-40B4-BE49-F238E27FC236}">
                <a16:creationId xmlns:a16="http://schemas.microsoft.com/office/drawing/2014/main" id="{1770412D-9914-9049-B1E1-1148D1D0738A}"/>
              </a:ext>
            </a:extLst>
          </p:cNvPr>
          <p:cNvSpPr txBox="1"/>
          <p:nvPr/>
        </p:nvSpPr>
        <p:spPr>
          <a:xfrm>
            <a:off x="9934412" y="5281442"/>
            <a:ext cx="2107771" cy="1384995"/>
          </a:xfrm>
          <a:prstGeom prst="rect">
            <a:avLst/>
          </a:prstGeom>
          <a:noFill/>
        </p:spPr>
        <p:txBody>
          <a:bodyPr wrap="square">
            <a:spAutoFit/>
          </a:bodyPr>
          <a:lstStyle/>
          <a:p>
            <a:r>
              <a:rPr lang="uk-UA" sz="1400" dirty="0">
                <a:solidFill>
                  <a:schemeClr val="bg1"/>
                </a:solidFill>
                <a:hlinkClick r:id="rId4">
                  <a:extLst>
                    <a:ext uri="{A12FA001-AC4F-418D-AE19-62706E023703}">
                      <ahyp:hlinkClr xmlns:ahyp="http://schemas.microsoft.com/office/drawing/2018/hyperlinkcolor" val="tx"/>
                    </a:ext>
                  </a:extLst>
                </a:hlinkClick>
              </a:rPr>
              <a:t>https://reliefweb.int/sites/reliefweb.int/files/resources/2022-03-28_Ukraine%20SitRep%20Humanitarian%20Impact.pdf</a:t>
            </a:r>
            <a:r>
              <a:rPr lang="en-US" sz="1400" dirty="0">
                <a:solidFill>
                  <a:schemeClr val="bg1"/>
                </a:solidFill>
              </a:rPr>
              <a:t> </a:t>
            </a:r>
            <a:endParaRPr lang="uk-UA" sz="1400" dirty="0">
              <a:solidFill>
                <a:schemeClr val="bg1"/>
              </a:solidFill>
            </a:endParaRPr>
          </a:p>
        </p:txBody>
      </p:sp>
    </p:spTree>
    <p:extLst>
      <p:ext uri="{BB962C8B-B14F-4D97-AF65-F5344CB8AC3E}">
        <p14:creationId xmlns:p14="http://schemas.microsoft.com/office/powerpoint/2010/main" val="4109490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r>
              <a:rPr lang="en-US" dirty="0"/>
              <a:t>NGO </a:t>
            </a:r>
            <a:r>
              <a:rPr lang="en-US" dirty="0" err="1"/>
              <a:t>Proliska</a:t>
            </a:r>
            <a:r>
              <a:rPr lang="en-US" dirty="0"/>
              <a:t> + MH4U Project = fast and targeted PFA orientation for the first-contact workers and volunteers</a:t>
            </a:r>
            <a:endParaRPr lang="en-GB" dirty="0"/>
          </a:p>
          <a:p>
            <a:r>
              <a:rPr lang="en-GB" dirty="0"/>
              <a:t>2 hours intro + 2 hours advanced training, online</a:t>
            </a:r>
            <a:endParaRPr lang="en-US"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PFA in Ukraine </a:t>
            </a:r>
          </a:p>
        </p:txBody>
      </p:sp>
      <p:pic>
        <p:nvPicPr>
          <p:cNvPr id="4" name="Picture 4" descr="Proliska">
            <a:extLst>
              <a:ext uri="{FF2B5EF4-FFF2-40B4-BE49-F238E27FC236}">
                <a16:creationId xmlns:a16="http://schemas.microsoft.com/office/drawing/2014/main" id="{05CF9C42-0686-DE48-B4FB-4C7A7EEB2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01294"/>
            <a:ext cx="2007031" cy="2007031"/>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E4EBAE2B-D8A2-654C-9667-256C68AEC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280" y="4001293"/>
            <a:ext cx="4087235" cy="2007031"/>
          </a:xfrm>
          <a:prstGeom prst="rect">
            <a:avLst/>
          </a:prstGeom>
        </p:spPr>
      </p:pic>
    </p:spTree>
    <p:extLst>
      <p:ext uri="{BB962C8B-B14F-4D97-AF65-F5344CB8AC3E}">
        <p14:creationId xmlns:p14="http://schemas.microsoft.com/office/powerpoint/2010/main" val="2121916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02A5DE10-7635-2A42-A488-24B1DC2B80E5}"/>
              </a:ext>
            </a:extLst>
          </p:cNvPr>
          <p:cNvGraphicFramePr>
            <a:graphicFrameLocks noGrp="1"/>
          </p:cNvGraphicFramePr>
          <p:nvPr/>
        </p:nvGraphicFramePr>
        <p:xfrm>
          <a:off x="635431" y="516489"/>
          <a:ext cx="2429141" cy="5295609"/>
        </p:xfrm>
        <a:graphic>
          <a:graphicData uri="http://schemas.openxmlformats.org/drawingml/2006/table">
            <a:tbl>
              <a:tblPr>
                <a:tableStyleId>{69C7853C-536D-4A76-A0AE-DD22124D55A5}</a:tableStyleId>
              </a:tblPr>
              <a:tblGrid>
                <a:gridCol w="2429141">
                  <a:extLst>
                    <a:ext uri="{9D8B030D-6E8A-4147-A177-3AD203B41FA5}">
                      <a16:colId xmlns:a16="http://schemas.microsoft.com/office/drawing/2014/main" val="830044283"/>
                    </a:ext>
                  </a:extLst>
                </a:gridCol>
              </a:tblGrid>
              <a:tr h="413194">
                <a:tc>
                  <a:txBody>
                    <a:bodyPr/>
                    <a:lstStyle/>
                    <a:p>
                      <a:pPr algn="ctr" rtl="0" fontAlgn="b"/>
                      <a:r>
                        <a:rPr lang="en-US" sz="1400" b="1" dirty="0">
                          <a:effectLst/>
                        </a:rPr>
                        <a:t>Date</a:t>
                      </a:r>
                      <a:endParaRPr lang="ru-RU" sz="1400" b="1" dirty="0">
                        <a:effectLst/>
                      </a:endParaRPr>
                    </a:p>
                  </a:txBody>
                  <a:tcPr marL="13712" marR="13712" marT="9141" marB="9141" anchor="ctr"/>
                </a:tc>
                <a:extLst>
                  <a:ext uri="{0D108BD9-81ED-4DB2-BD59-A6C34878D82A}">
                    <a16:rowId xmlns:a16="http://schemas.microsoft.com/office/drawing/2014/main" val="3372722442"/>
                  </a:ext>
                </a:extLst>
              </a:tr>
              <a:tr h="149920">
                <a:tc>
                  <a:txBody>
                    <a:bodyPr/>
                    <a:lstStyle/>
                    <a:p>
                      <a:pPr algn="ctr" rtl="0" fontAlgn="b"/>
                      <a:r>
                        <a:rPr lang="ru-UA" sz="1400" dirty="0">
                          <a:effectLst/>
                        </a:rPr>
                        <a:t>9</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1824032148"/>
                  </a:ext>
                </a:extLst>
              </a:tr>
              <a:tr h="149920">
                <a:tc>
                  <a:txBody>
                    <a:bodyPr/>
                    <a:lstStyle/>
                    <a:p>
                      <a:pPr algn="ctr" rtl="0" fontAlgn="b"/>
                      <a:r>
                        <a:rPr lang="ru-UA" sz="1400" dirty="0">
                          <a:effectLst/>
                        </a:rPr>
                        <a:t>10</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1096510678"/>
                  </a:ext>
                </a:extLst>
              </a:tr>
              <a:tr h="149920">
                <a:tc>
                  <a:txBody>
                    <a:bodyPr/>
                    <a:lstStyle/>
                    <a:p>
                      <a:pPr algn="ctr" rtl="0" fontAlgn="b"/>
                      <a:r>
                        <a:rPr lang="ru-UA" sz="1400" dirty="0">
                          <a:effectLst/>
                        </a:rPr>
                        <a:t>11</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3950374787"/>
                  </a:ext>
                </a:extLst>
              </a:tr>
              <a:tr h="149920">
                <a:tc>
                  <a:txBody>
                    <a:bodyPr/>
                    <a:lstStyle/>
                    <a:p>
                      <a:pPr algn="ctr" rtl="0" fontAlgn="b"/>
                      <a:r>
                        <a:rPr lang="ru-UA" sz="1400" dirty="0">
                          <a:effectLst/>
                        </a:rPr>
                        <a:t>12</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992619236"/>
                  </a:ext>
                </a:extLst>
              </a:tr>
              <a:tr h="281557">
                <a:tc>
                  <a:txBody>
                    <a:bodyPr/>
                    <a:lstStyle/>
                    <a:p>
                      <a:pPr algn="ctr" rtl="0" fontAlgn="b"/>
                      <a:r>
                        <a:rPr lang="ru-UA" sz="1400" dirty="0">
                          <a:effectLst/>
                        </a:rPr>
                        <a:t>14</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3364195997"/>
                  </a:ext>
                </a:extLst>
              </a:tr>
              <a:tr h="149920">
                <a:tc>
                  <a:txBody>
                    <a:bodyPr/>
                    <a:lstStyle/>
                    <a:p>
                      <a:pPr algn="ctr" rtl="0" fontAlgn="b"/>
                      <a:r>
                        <a:rPr lang="ru-UA" sz="1400" dirty="0">
                          <a:effectLst/>
                        </a:rPr>
                        <a:t>15</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2357176568"/>
                  </a:ext>
                </a:extLst>
              </a:tr>
              <a:tr h="149920">
                <a:tc>
                  <a:txBody>
                    <a:bodyPr/>
                    <a:lstStyle/>
                    <a:p>
                      <a:pPr algn="ctr" rtl="0" fontAlgn="b"/>
                      <a:r>
                        <a:rPr lang="ru-UA" sz="1400" dirty="0">
                          <a:solidFill>
                            <a:srgbClr val="38761D"/>
                          </a:solidFill>
                          <a:effectLst/>
                        </a:rPr>
                        <a:t>16</a:t>
                      </a:r>
                      <a:r>
                        <a:rPr lang="en-US" sz="1400" dirty="0">
                          <a:solidFill>
                            <a:srgbClr val="38761D"/>
                          </a:solidFill>
                          <a:effectLst/>
                        </a:rPr>
                        <a:t> </a:t>
                      </a:r>
                      <a:r>
                        <a:rPr lang="en-US" sz="1400" dirty="0">
                          <a:effectLst/>
                        </a:rPr>
                        <a:t>March</a:t>
                      </a:r>
                      <a:endParaRPr lang="ru-UA" sz="1400" dirty="0">
                        <a:solidFill>
                          <a:srgbClr val="38761D"/>
                        </a:solidFill>
                        <a:effectLst/>
                      </a:endParaRPr>
                    </a:p>
                  </a:txBody>
                  <a:tcPr marL="13712" marR="13712" marT="9141" marB="9141" anchor="b"/>
                </a:tc>
                <a:extLst>
                  <a:ext uri="{0D108BD9-81ED-4DB2-BD59-A6C34878D82A}">
                    <a16:rowId xmlns:a16="http://schemas.microsoft.com/office/drawing/2014/main" val="3197485392"/>
                  </a:ext>
                </a:extLst>
              </a:tr>
              <a:tr h="281557">
                <a:tc>
                  <a:txBody>
                    <a:bodyPr/>
                    <a:lstStyle/>
                    <a:p>
                      <a:pPr algn="ctr" rtl="0" fontAlgn="b"/>
                      <a:r>
                        <a:rPr lang="ru-UA" sz="1400" dirty="0">
                          <a:effectLst/>
                        </a:rPr>
                        <a:t>17</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995279710"/>
                  </a:ext>
                </a:extLst>
              </a:tr>
              <a:tr h="149920">
                <a:tc>
                  <a:txBody>
                    <a:bodyPr/>
                    <a:lstStyle/>
                    <a:p>
                      <a:pPr algn="ctr" rtl="0" fontAlgn="b"/>
                      <a:r>
                        <a:rPr lang="ru-UA" sz="1400" dirty="0">
                          <a:effectLst/>
                        </a:rPr>
                        <a:t>18</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34572073"/>
                  </a:ext>
                </a:extLst>
              </a:tr>
              <a:tr h="281557">
                <a:tc>
                  <a:txBody>
                    <a:bodyPr/>
                    <a:lstStyle/>
                    <a:p>
                      <a:pPr algn="ctr" rtl="0" fontAlgn="b"/>
                      <a:r>
                        <a:rPr lang="ru-UA" sz="1400" dirty="0">
                          <a:effectLst/>
                        </a:rPr>
                        <a:t>21</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666825365"/>
                  </a:ext>
                </a:extLst>
              </a:tr>
              <a:tr h="149920">
                <a:tc>
                  <a:txBody>
                    <a:bodyPr/>
                    <a:lstStyle/>
                    <a:p>
                      <a:pPr algn="ctr" rtl="0" fontAlgn="b"/>
                      <a:r>
                        <a:rPr lang="ru-UA" sz="1400" dirty="0">
                          <a:effectLst/>
                        </a:rPr>
                        <a:t>22</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2707187119"/>
                  </a:ext>
                </a:extLst>
              </a:tr>
              <a:tr h="149920">
                <a:tc>
                  <a:txBody>
                    <a:bodyPr/>
                    <a:lstStyle/>
                    <a:p>
                      <a:pPr algn="ctr" rtl="0" fontAlgn="b"/>
                      <a:r>
                        <a:rPr lang="ru-UA" sz="1400" dirty="0">
                          <a:effectLst/>
                        </a:rPr>
                        <a:t>23</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3774426400"/>
                  </a:ext>
                </a:extLst>
              </a:tr>
              <a:tr h="149920">
                <a:tc>
                  <a:txBody>
                    <a:bodyPr/>
                    <a:lstStyle/>
                    <a:p>
                      <a:pPr algn="ctr" rtl="0" fontAlgn="b"/>
                      <a:r>
                        <a:rPr lang="ru-UA" sz="1400" dirty="0">
                          <a:effectLst/>
                        </a:rPr>
                        <a:t>24</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1763183832"/>
                  </a:ext>
                </a:extLst>
              </a:tr>
              <a:tr h="149920">
                <a:tc>
                  <a:txBody>
                    <a:bodyPr/>
                    <a:lstStyle/>
                    <a:p>
                      <a:pPr algn="ctr" rtl="0" fontAlgn="b"/>
                      <a:r>
                        <a:rPr lang="ru-UA" sz="1400" dirty="0">
                          <a:effectLst/>
                        </a:rPr>
                        <a:t>25</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1503217925"/>
                  </a:ext>
                </a:extLst>
              </a:tr>
              <a:tr h="281557">
                <a:tc>
                  <a:txBody>
                    <a:bodyPr/>
                    <a:lstStyle/>
                    <a:p>
                      <a:pPr algn="ctr" rtl="0" fontAlgn="b"/>
                      <a:r>
                        <a:rPr lang="ru-UA" sz="1400" dirty="0">
                          <a:effectLst/>
                        </a:rPr>
                        <a:t>28</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152815378"/>
                  </a:ext>
                </a:extLst>
              </a:tr>
              <a:tr h="149920">
                <a:tc>
                  <a:txBody>
                    <a:bodyPr/>
                    <a:lstStyle/>
                    <a:p>
                      <a:pPr algn="ctr" rtl="0" fontAlgn="b"/>
                      <a:r>
                        <a:rPr lang="ru-UA" sz="1400" dirty="0">
                          <a:effectLst/>
                        </a:rPr>
                        <a:t>29</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2138736101"/>
                  </a:ext>
                </a:extLst>
              </a:tr>
              <a:tr h="149920">
                <a:tc>
                  <a:txBody>
                    <a:bodyPr/>
                    <a:lstStyle/>
                    <a:p>
                      <a:pPr algn="ctr" rtl="0" fontAlgn="b"/>
                      <a:r>
                        <a:rPr lang="ru-UA" sz="1400" dirty="0">
                          <a:effectLst/>
                        </a:rPr>
                        <a:t>31</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2469782293"/>
                  </a:ext>
                </a:extLst>
              </a:tr>
              <a:tr h="281557">
                <a:tc>
                  <a:txBody>
                    <a:bodyPr/>
                    <a:lstStyle/>
                    <a:p>
                      <a:pPr algn="ctr" rtl="0" fontAlgn="b"/>
                      <a:r>
                        <a:rPr lang="ru-UA" sz="1400" dirty="0">
                          <a:effectLst/>
                        </a:rPr>
                        <a:t>4</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53347257"/>
                  </a:ext>
                </a:extLst>
              </a:tr>
              <a:tr h="149920">
                <a:tc>
                  <a:txBody>
                    <a:bodyPr/>
                    <a:lstStyle/>
                    <a:p>
                      <a:pPr algn="ctr" rtl="0" fontAlgn="b"/>
                      <a:r>
                        <a:rPr lang="ru-UA" sz="1400" dirty="0">
                          <a:effectLst/>
                        </a:rPr>
                        <a:t>6</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2761132369"/>
                  </a:ext>
                </a:extLst>
              </a:tr>
              <a:tr h="149920">
                <a:tc>
                  <a:txBody>
                    <a:bodyPr/>
                    <a:lstStyle/>
                    <a:p>
                      <a:pPr algn="ctr" rtl="0" fontAlgn="b"/>
                      <a:r>
                        <a:rPr lang="ru-UA" sz="1400" dirty="0">
                          <a:effectLst/>
                        </a:rPr>
                        <a:t>8</a:t>
                      </a:r>
                      <a:r>
                        <a:rPr lang="en-US" sz="1400" dirty="0">
                          <a:effectLst/>
                        </a:rPr>
                        <a:t> March</a:t>
                      </a:r>
                      <a:endParaRPr lang="ru-UA" sz="1400" dirty="0">
                        <a:effectLst/>
                      </a:endParaRPr>
                    </a:p>
                  </a:txBody>
                  <a:tcPr marL="13712" marR="13712" marT="9141" marB="9141" anchor="b"/>
                </a:tc>
                <a:extLst>
                  <a:ext uri="{0D108BD9-81ED-4DB2-BD59-A6C34878D82A}">
                    <a16:rowId xmlns:a16="http://schemas.microsoft.com/office/drawing/2014/main" val="2265572551"/>
                  </a:ext>
                </a:extLst>
              </a:tr>
            </a:tbl>
          </a:graphicData>
        </a:graphic>
      </p:graphicFrame>
      <p:sp>
        <p:nvSpPr>
          <p:cNvPr id="9" name="Title 2">
            <a:extLst>
              <a:ext uri="{FF2B5EF4-FFF2-40B4-BE49-F238E27FC236}">
                <a16:creationId xmlns:a16="http://schemas.microsoft.com/office/drawing/2014/main" id="{DAF2D4C9-5425-5149-8485-054FED8EE719}"/>
              </a:ext>
            </a:extLst>
          </p:cNvPr>
          <p:cNvSpPr>
            <a:spLocks noGrp="1"/>
          </p:cNvSpPr>
          <p:nvPr>
            <p:ph type="title"/>
          </p:nvPr>
        </p:nvSpPr>
        <p:spPr>
          <a:xfrm>
            <a:off x="3766087" y="516489"/>
            <a:ext cx="6571282" cy="5295609"/>
          </a:xfrm>
        </p:spPr>
        <p:txBody>
          <a:bodyPr>
            <a:normAutofit fontScale="90000"/>
          </a:bodyPr>
          <a:lstStyle/>
          <a:p>
            <a:r>
              <a:rPr lang="en-GB" dirty="0">
                <a:solidFill>
                  <a:schemeClr val="bg1"/>
                </a:solidFill>
                <a:highlight>
                  <a:srgbClr val="00558F"/>
                </a:highlight>
              </a:rPr>
              <a:t>20 PFA </a:t>
            </a:r>
            <a:r>
              <a:rPr lang="en-GB" b="0" dirty="0"/>
              <a:t>courses in one month</a:t>
            </a:r>
            <a:br>
              <a:rPr lang="en-GB" sz="2000" b="0" dirty="0"/>
            </a:br>
            <a:br>
              <a:rPr lang="en-GB" sz="2000" b="0" dirty="0"/>
            </a:br>
            <a:r>
              <a:rPr lang="en-GB" dirty="0">
                <a:solidFill>
                  <a:schemeClr val="bg1"/>
                </a:solidFill>
                <a:highlight>
                  <a:srgbClr val="00558F"/>
                </a:highlight>
              </a:rPr>
              <a:t>345  </a:t>
            </a:r>
            <a:r>
              <a:rPr lang="en-GB" b="0" dirty="0"/>
              <a:t>volunteers and first-line professionals trained</a:t>
            </a:r>
            <a:br>
              <a:rPr lang="en-GB" sz="2000" b="0" dirty="0"/>
            </a:br>
            <a:br>
              <a:rPr lang="en-GB" sz="2000" b="0" dirty="0"/>
            </a:br>
            <a:r>
              <a:rPr lang="en-GB" dirty="0">
                <a:solidFill>
                  <a:schemeClr val="bg1"/>
                </a:solidFill>
                <a:highlight>
                  <a:srgbClr val="00558F"/>
                </a:highlight>
              </a:rPr>
              <a:t>~4000 </a:t>
            </a:r>
            <a:r>
              <a:rPr lang="en-GB" b="0" dirty="0"/>
              <a:t>people during 1 day can receive PFA</a:t>
            </a:r>
            <a:br>
              <a:rPr lang="en-GB" sz="2200" b="0" dirty="0"/>
            </a:br>
            <a:br>
              <a:rPr lang="en-GB" sz="2200" b="0" dirty="0"/>
            </a:br>
            <a:r>
              <a:rPr lang="en-GB" dirty="0">
                <a:solidFill>
                  <a:schemeClr val="bg1"/>
                </a:solidFill>
                <a:highlight>
                  <a:srgbClr val="00558F"/>
                </a:highlight>
              </a:rPr>
              <a:t>~80 000 </a:t>
            </a:r>
            <a:r>
              <a:rPr lang="en-GB" b="0" dirty="0"/>
              <a:t>people in 1 month can receive PFA </a:t>
            </a:r>
          </a:p>
        </p:txBody>
      </p:sp>
      <p:sp>
        <p:nvSpPr>
          <p:cNvPr id="10" name="Двойная скобка 9">
            <a:extLst>
              <a:ext uri="{FF2B5EF4-FFF2-40B4-BE49-F238E27FC236}">
                <a16:creationId xmlns:a16="http://schemas.microsoft.com/office/drawing/2014/main" id="{79EB2A47-E083-E247-A746-1D64154A1406}"/>
              </a:ext>
            </a:extLst>
          </p:cNvPr>
          <p:cNvSpPr/>
          <p:nvPr/>
        </p:nvSpPr>
        <p:spPr>
          <a:xfrm>
            <a:off x="3611103" y="3053166"/>
            <a:ext cx="6726266" cy="2758932"/>
          </a:xfrm>
          <a:prstGeom prst="bracketPair">
            <a:avLst/>
          </a:prstGeom>
          <a:ln>
            <a:solidFill>
              <a:srgbClr val="0055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Tree>
    <p:extLst>
      <p:ext uri="{BB962C8B-B14F-4D97-AF65-F5344CB8AC3E}">
        <p14:creationId xmlns:p14="http://schemas.microsoft.com/office/powerpoint/2010/main" val="411561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выглядит как карта&#10;&#10;Автоматически созданное описание">
            <a:extLst>
              <a:ext uri="{FF2B5EF4-FFF2-40B4-BE49-F238E27FC236}">
                <a16:creationId xmlns:a16="http://schemas.microsoft.com/office/drawing/2014/main" id="{46ED897F-ABF8-3F4A-BDFB-811689983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76200"/>
            <a:ext cx="7874000" cy="6705600"/>
          </a:xfrm>
          <a:prstGeom prst="rect">
            <a:avLst/>
          </a:prstGeom>
        </p:spPr>
      </p:pic>
    </p:spTree>
    <p:extLst>
      <p:ext uri="{BB962C8B-B14F-4D97-AF65-F5344CB8AC3E}">
        <p14:creationId xmlns:p14="http://schemas.microsoft.com/office/powerpoint/2010/main" val="222372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7E103D1-3A59-4F85-B4BA-64CD3B82782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Donate to NGO Proliska </a:t>
            </a:r>
            <a:endParaRPr lang="en-GB" dirty="0"/>
          </a:p>
        </p:txBody>
      </p:sp>
      <p:sp>
        <p:nvSpPr>
          <p:cNvPr id="8" name="TextBox 7">
            <a:extLst>
              <a:ext uri="{FF2B5EF4-FFF2-40B4-BE49-F238E27FC236}">
                <a16:creationId xmlns:a16="http://schemas.microsoft.com/office/drawing/2014/main" id="{94A74156-A326-4E3F-B743-F285B36513B1}"/>
              </a:ext>
            </a:extLst>
          </p:cNvPr>
          <p:cNvSpPr txBox="1"/>
          <p:nvPr/>
        </p:nvSpPr>
        <p:spPr>
          <a:xfrm>
            <a:off x="1278082" y="1787236"/>
            <a:ext cx="9008918" cy="1569660"/>
          </a:xfrm>
          <a:prstGeom prst="rect">
            <a:avLst/>
          </a:prstGeom>
          <a:noFill/>
        </p:spPr>
        <p:txBody>
          <a:bodyPr wrap="square">
            <a:spAutoFit/>
          </a:bodyPr>
          <a:lstStyle/>
          <a:p>
            <a:pPr marL="0" indent="0">
              <a:buNone/>
            </a:pPr>
            <a:r>
              <a:rPr lang="en" sz="3200" u="sng" dirty="0">
                <a:hlinkClick r:id="rId2"/>
              </a:rPr>
              <a:t>https://proliska.org/en/donate-for-mission/</a:t>
            </a:r>
            <a:endParaRPr lang="en" sz="3200" u="sng" dirty="0"/>
          </a:p>
          <a:p>
            <a:pPr marL="0" indent="0">
              <a:buNone/>
            </a:pPr>
            <a:endParaRPr lang="en" sz="3200" u="sng" dirty="0"/>
          </a:p>
          <a:p>
            <a:pPr marL="0" indent="0">
              <a:buNone/>
            </a:pPr>
            <a:r>
              <a:rPr lang="en" sz="3200" u="sng" dirty="0"/>
              <a:t>Supported by Vitalii </a:t>
            </a:r>
            <a:r>
              <a:rPr lang="en-GB" sz="3200" u="sng" dirty="0"/>
              <a:t>Klymchuk </a:t>
            </a:r>
            <a:r>
              <a:rPr lang="uk-UA" sz="3200" u="sng" dirty="0"/>
              <a:t> </a:t>
            </a:r>
            <a:endParaRPr lang="en-GB" sz="3200" dirty="0"/>
          </a:p>
        </p:txBody>
      </p:sp>
      <p:pic>
        <p:nvPicPr>
          <p:cNvPr id="9" name="Picture 4" descr="Proliska">
            <a:extLst>
              <a:ext uri="{FF2B5EF4-FFF2-40B4-BE49-F238E27FC236}">
                <a16:creationId xmlns:a16="http://schemas.microsoft.com/office/drawing/2014/main" id="{4D072069-C5A3-403D-B25F-C8AF2DABA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01294"/>
            <a:ext cx="2007031" cy="200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34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FCF6-7037-44FF-A291-CDE5E887080D}"/>
              </a:ext>
            </a:extLst>
          </p:cNvPr>
          <p:cNvSpPr>
            <a:spLocks noGrp="1"/>
          </p:cNvSpPr>
          <p:nvPr>
            <p:ph type="ctrTitle"/>
          </p:nvPr>
        </p:nvSpPr>
        <p:spPr/>
        <p:txBody>
          <a:bodyPr/>
          <a:lstStyle/>
          <a:p>
            <a:pPr algn="ctr"/>
            <a:r>
              <a:rPr lang="en-US" dirty="0"/>
              <a:t>Psychological First Aid</a:t>
            </a:r>
            <a:endParaRPr lang="en-GB" dirty="0"/>
          </a:p>
        </p:txBody>
      </p:sp>
      <p:sp>
        <p:nvSpPr>
          <p:cNvPr id="3" name="Subtitle 2">
            <a:extLst>
              <a:ext uri="{FF2B5EF4-FFF2-40B4-BE49-F238E27FC236}">
                <a16:creationId xmlns:a16="http://schemas.microsoft.com/office/drawing/2014/main" id="{EF859A34-2713-44FC-B870-585B0F44A5E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89764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7BD63A-B6DF-4BAB-ABD2-BC42B7B3BCCD}"/>
              </a:ext>
            </a:extLst>
          </p:cNvPr>
          <p:cNvPicPr>
            <a:picLocks noChangeAspect="1"/>
          </p:cNvPicPr>
          <p:nvPr/>
        </p:nvPicPr>
        <p:blipFill>
          <a:blip r:embed="rId2"/>
          <a:stretch>
            <a:fillRect/>
          </a:stretch>
        </p:blipFill>
        <p:spPr>
          <a:xfrm>
            <a:off x="1074057" y="1646284"/>
            <a:ext cx="10043886" cy="3565431"/>
          </a:xfrm>
          <a:prstGeom prst="rect">
            <a:avLst/>
          </a:prstGeom>
        </p:spPr>
      </p:pic>
      <p:sp>
        <p:nvSpPr>
          <p:cNvPr id="5" name="Title 5">
            <a:extLst>
              <a:ext uri="{FF2B5EF4-FFF2-40B4-BE49-F238E27FC236}">
                <a16:creationId xmlns:a16="http://schemas.microsoft.com/office/drawing/2014/main" id="{B3091C76-8D56-450E-BD2E-4B6238386454}"/>
              </a:ext>
            </a:extLst>
          </p:cNvPr>
          <p:cNvSpPr txBox="1">
            <a:spLocks/>
          </p:cNvSpPr>
          <p:nvPr/>
        </p:nvSpPr>
        <p:spPr>
          <a:xfrm>
            <a:off x="1411605" y="1921301"/>
            <a:ext cx="9368790" cy="204262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a:lstStyle>
          <a:p>
            <a:pPr algn="ctr"/>
            <a:r>
              <a:rPr lang="en-GB" dirty="0"/>
              <a:t>Acknowledgement to PFA Guide </a:t>
            </a:r>
          </a:p>
          <a:p>
            <a:pPr algn="ctr"/>
            <a:r>
              <a:rPr lang="en-GB" sz="2000" dirty="0"/>
              <a:t>WHO/WORLD VISION INTERNATIONAL/WAR TRAUMA FOUNDATION (ARQ International) </a:t>
            </a:r>
          </a:p>
        </p:txBody>
      </p:sp>
      <p:sp>
        <p:nvSpPr>
          <p:cNvPr id="6" name="Subtitle 6">
            <a:extLst>
              <a:ext uri="{FF2B5EF4-FFF2-40B4-BE49-F238E27FC236}">
                <a16:creationId xmlns:a16="http://schemas.microsoft.com/office/drawing/2014/main" id="{6B2DD861-9464-48D8-B4B6-B30075E13D67}"/>
              </a:ext>
            </a:extLst>
          </p:cNvPr>
          <p:cNvSpPr txBox="1">
            <a:spLocks/>
          </p:cNvSpPr>
          <p:nvPr/>
        </p:nvSpPr>
        <p:spPr>
          <a:xfrm>
            <a:off x="1524000" y="4464708"/>
            <a:ext cx="9144000" cy="747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558F"/>
              </a:buClr>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rgbClr val="00558F"/>
              </a:buClr>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rgbClr val="00558F"/>
              </a:buClr>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Clr>
                <a:srgbClr val="00558F"/>
              </a:buClr>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Clr>
                <a:srgbClr val="00558F"/>
              </a:buClr>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solidFill>
                <a:srgbClr val="939598"/>
              </a:solidFill>
            </a:endParaRPr>
          </a:p>
        </p:txBody>
      </p:sp>
    </p:spTree>
    <p:extLst>
      <p:ext uri="{BB962C8B-B14F-4D97-AF65-F5344CB8AC3E}">
        <p14:creationId xmlns:p14="http://schemas.microsoft.com/office/powerpoint/2010/main" val="302000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0" indent="0">
              <a:buClr>
                <a:srgbClr val="002060"/>
              </a:buClr>
              <a:buNone/>
            </a:pPr>
            <a:r>
              <a:rPr lang="en-US" dirty="0">
                <a:latin typeface="Montserrat" panose="00000500000000000000" pitchFamily="2" charset="0"/>
              </a:rPr>
              <a:t>Supporting People in the Aftermath of Crisis events </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a:t>
            </a:r>
          </a:p>
        </p:txBody>
      </p:sp>
    </p:spTree>
    <p:extLst>
      <p:ext uri="{BB962C8B-B14F-4D97-AF65-F5344CB8AC3E}">
        <p14:creationId xmlns:p14="http://schemas.microsoft.com/office/powerpoint/2010/main" val="3008112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0" indent="0">
              <a:buClr>
                <a:srgbClr val="002060"/>
              </a:buClr>
              <a:buNone/>
            </a:pPr>
            <a:r>
              <a:rPr lang="en-US" dirty="0">
                <a:latin typeface="Montserrat" panose="00000500000000000000" pitchFamily="2" charset="0"/>
              </a:rPr>
              <a:t>Framework that respects</a:t>
            </a:r>
          </a:p>
          <a:p>
            <a:pPr marL="0" indent="0">
              <a:buClr>
                <a:srgbClr val="002060"/>
              </a:buClr>
              <a:buNone/>
            </a:pPr>
            <a:r>
              <a:rPr lang="en-US" dirty="0">
                <a:latin typeface="Montserrat" panose="00000500000000000000" pitchFamily="2" charset="0"/>
              </a:rPr>
              <a:t> </a:t>
            </a:r>
          </a:p>
          <a:p>
            <a:pPr marL="457200" indent="-457200">
              <a:buClr>
                <a:srgbClr val="002060"/>
              </a:buClr>
            </a:pPr>
            <a:r>
              <a:rPr lang="en-US" dirty="0"/>
              <a:t>Dignity </a:t>
            </a:r>
          </a:p>
          <a:p>
            <a:pPr marL="457200" indent="-457200">
              <a:buClr>
                <a:srgbClr val="002060"/>
              </a:buClr>
            </a:pPr>
            <a:r>
              <a:rPr lang="en-US" dirty="0">
                <a:latin typeface="Montserrat" panose="00000500000000000000" pitchFamily="2" charset="0"/>
              </a:rPr>
              <a:t>Culture </a:t>
            </a:r>
          </a:p>
          <a:p>
            <a:pPr marL="457200" indent="-457200">
              <a:buClr>
                <a:srgbClr val="002060"/>
              </a:buClr>
            </a:pPr>
            <a:r>
              <a:rPr lang="en-US" dirty="0"/>
              <a:t>Abilities </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a:t>
            </a:r>
          </a:p>
        </p:txBody>
      </p:sp>
    </p:spTree>
    <p:extLst>
      <p:ext uri="{BB962C8B-B14F-4D97-AF65-F5344CB8AC3E}">
        <p14:creationId xmlns:p14="http://schemas.microsoft.com/office/powerpoint/2010/main" val="1521545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0" indent="0">
              <a:buClr>
                <a:srgbClr val="002060"/>
              </a:buClr>
              <a:buNone/>
            </a:pPr>
            <a:r>
              <a:rPr lang="en-US" dirty="0">
                <a:latin typeface="Montserrat" panose="00000500000000000000" pitchFamily="2" charset="0"/>
              </a:rPr>
              <a:t>Covers social and psychological support </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a:t>
            </a:r>
          </a:p>
        </p:txBody>
      </p:sp>
    </p:spTree>
    <p:extLst>
      <p:ext uri="{BB962C8B-B14F-4D97-AF65-F5344CB8AC3E}">
        <p14:creationId xmlns:p14="http://schemas.microsoft.com/office/powerpoint/2010/main" val="704334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0" indent="0">
              <a:buClr>
                <a:srgbClr val="002060"/>
              </a:buClr>
              <a:buNone/>
            </a:pPr>
            <a:r>
              <a:rPr lang="en-US" dirty="0">
                <a:latin typeface="Montserrat" panose="00000500000000000000" pitchFamily="2" charset="0"/>
              </a:rPr>
              <a:t>Endorsed internationally</a:t>
            </a:r>
          </a:p>
          <a:p>
            <a:pPr marL="0" indent="0">
              <a:buClr>
                <a:srgbClr val="002060"/>
              </a:buClr>
              <a:buNone/>
            </a:pPr>
            <a:r>
              <a:rPr lang="en-US" dirty="0"/>
              <a:t>Including IASC and SPHERE Project </a:t>
            </a:r>
          </a:p>
          <a:p>
            <a:pPr marL="0" indent="0">
              <a:buClr>
                <a:srgbClr val="002060"/>
              </a:buClr>
              <a:buNone/>
            </a:pPr>
            <a:r>
              <a:rPr lang="en-US" dirty="0">
                <a:latin typeface="Montserrat" panose="00000500000000000000" pitchFamily="2" charset="0"/>
              </a:rPr>
              <a:t>Replaces critical incident debriefing </a:t>
            </a:r>
          </a:p>
          <a:p>
            <a:pPr marL="0" indent="0">
              <a:buClr>
                <a:srgbClr val="002060"/>
              </a:buClr>
              <a:buNone/>
            </a:pPr>
            <a:r>
              <a:rPr lang="en-US" dirty="0"/>
              <a:t>Can be adapted locally </a:t>
            </a:r>
            <a:r>
              <a:rPr lang="en-US" dirty="0">
                <a:latin typeface="Montserrat" panose="00000500000000000000" pitchFamily="2" charset="0"/>
              </a:rPr>
              <a:t> </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a:t>
            </a:r>
          </a:p>
        </p:txBody>
      </p:sp>
    </p:spTree>
    <p:extLst>
      <p:ext uri="{BB962C8B-B14F-4D97-AF65-F5344CB8AC3E}">
        <p14:creationId xmlns:p14="http://schemas.microsoft.com/office/powerpoint/2010/main" val="2643148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0" indent="0">
              <a:buClr>
                <a:srgbClr val="002060"/>
              </a:buClr>
              <a:buNone/>
            </a:pPr>
            <a:r>
              <a:rPr lang="en-US" dirty="0">
                <a:latin typeface="Montserrat" panose="00000500000000000000" pitchFamily="2" charset="0"/>
              </a:rPr>
              <a:t>What comes to mind with term Psychological First Aid? </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a:t>
            </a:r>
          </a:p>
        </p:txBody>
      </p:sp>
    </p:spTree>
    <p:extLst>
      <p:ext uri="{BB962C8B-B14F-4D97-AF65-F5344CB8AC3E}">
        <p14:creationId xmlns:p14="http://schemas.microsoft.com/office/powerpoint/2010/main" val="753007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0" indent="0">
              <a:buClr>
                <a:srgbClr val="002060"/>
              </a:buClr>
              <a:buNone/>
            </a:pPr>
            <a:r>
              <a:rPr lang="en-US" dirty="0">
                <a:latin typeface="Montserrat" panose="00000500000000000000" pitchFamily="2" charset="0"/>
              </a:rPr>
              <a:t>What it is not –</a:t>
            </a:r>
          </a:p>
          <a:p>
            <a:pPr marL="457200" indent="-457200">
              <a:buClr>
                <a:srgbClr val="002060"/>
              </a:buClr>
            </a:pPr>
            <a:r>
              <a:rPr lang="en-US" dirty="0"/>
              <a:t>Trauma therapy </a:t>
            </a:r>
          </a:p>
          <a:p>
            <a:pPr marL="457200" indent="-457200">
              <a:buClr>
                <a:srgbClr val="002060"/>
              </a:buClr>
            </a:pPr>
            <a:r>
              <a:rPr lang="en-US" dirty="0">
                <a:latin typeface="Montserrat" panose="00000500000000000000" pitchFamily="2" charset="0"/>
              </a:rPr>
              <a:t>Victim coordination </a:t>
            </a:r>
            <a:r>
              <a:rPr lang="en-US" dirty="0" err="1">
                <a:latin typeface="Montserrat" panose="00000500000000000000" pitchFamily="2" charset="0"/>
              </a:rPr>
              <a:t>centre</a:t>
            </a:r>
            <a:r>
              <a:rPr lang="en-US" dirty="0">
                <a:latin typeface="Montserrat" panose="00000500000000000000" pitchFamily="2" charset="0"/>
              </a:rPr>
              <a:t>  etc</a:t>
            </a:r>
            <a:r>
              <a:rPr lang="en-US" dirty="0"/>
              <a:t>.</a:t>
            </a:r>
            <a:endParaRPr lang="en-US" dirty="0">
              <a:latin typeface="Montserrat" panose="00000500000000000000" pitchFamily="2" charset="0"/>
            </a:endParaRPr>
          </a:p>
          <a:p>
            <a:pPr marL="457200" indent="-457200">
              <a:buClr>
                <a:srgbClr val="002060"/>
              </a:buClr>
            </a:pPr>
            <a:r>
              <a:rPr lang="en-US" dirty="0"/>
              <a:t>Something only professionals can do</a:t>
            </a:r>
          </a:p>
          <a:p>
            <a:pPr marL="457200" indent="-457200">
              <a:buClr>
                <a:srgbClr val="002060"/>
              </a:buClr>
            </a:pPr>
            <a:r>
              <a:rPr lang="en-US" dirty="0"/>
              <a:t>It is not professional counselling</a:t>
            </a:r>
          </a:p>
          <a:p>
            <a:pPr marL="457200" indent="-457200">
              <a:buClr>
                <a:srgbClr val="002060"/>
              </a:buClr>
            </a:pPr>
            <a:r>
              <a:rPr lang="en-US" dirty="0"/>
              <a:t>Not critical incident debriefing </a:t>
            </a:r>
          </a:p>
          <a:p>
            <a:pPr marL="457200" indent="-457200">
              <a:buClr>
                <a:srgbClr val="002060"/>
              </a:buClr>
            </a:pPr>
            <a:r>
              <a:rPr lang="en-US" dirty="0"/>
              <a:t>It is not about pressuring people to tell you their feelings or reactions to an event  </a:t>
            </a:r>
          </a:p>
          <a:p>
            <a:pPr marL="457200" indent="-457200">
              <a:buClr>
                <a:srgbClr val="002060"/>
              </a:buClr>
            </a:pP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a:t>
            </a:r>
          </a:p>
        </p:txBody>
      </p:sp>
    </p:spTree>
    <p:extLst>
      <p:ext uri="{BB962C8B-B14F-4D97-AF65-F5344CB8AC3E}">
        <p14:creationId xmlns:p14="http://schemas.microsoft.com/office/powerpoint/2010/main" val="1136702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0" indent="0">
              <a:buClr>
                <a:srgbClr val="002060"/>
              </a:buClr>
              <a:buNone/>
            </a:pPr>
            <a:r>
              <a:rPr lang="en-US" dirty="0">
                <a:latin typeface="Montserrat" panose="00000500000000000000" pitchFamily="2" charset="0"/>
              </a:rPr>
              <a:t>What it is </a:t>
            </a:r>
          </a:p>
          <a:p>
            <a:pPr marL="0" indent="0">
              <a:buClr>
                <a:srgbClr val="002060"/>
              </a:buClr>
              <a:buNone/>
            </a:pPr>
            <a:endParaRPr lang="en-US" dirty="0">
              <a:latin typeface="Montserrat" panose="00000500000000000000" pitchFamily="2" charset="0"/>
            </a:endParaRPr>
          </a:p>
          <a:p>
            <a:pPr marL="457200" indent="-457200">
              <a:buClr>
                <a:srgbClr val="002060"/>
              </a:buClr>
            </a:pPr>
            <a:r>
              <a:rPr lang="en-US" dirty="0"/>
              <a:t>Humane </a:t>
            </a:r>
          </a:p>
          <a:p>
            <a:pPr marL="457200" indent="-457200">
              <a:buClr>
                <a:srgbClr val="002060"/>
              </a:buClr>
            </a:pPr>
            <a:r>
              <a:rPr lang="en-US" dirty="0">
                <a:latin typeface="Montserrat" panose="00000500000000000000" pitchFamily="2" charset="0"/>
              </a:rPr>
              <a:t>Supportive </a:t>
            </a:r>
          </a:p>
          <a:p>
            <a:pPr marL="457200" indent="-457200">
              <a:buClr>
                <a:srgbClr val="002060"/>
              </a:buClr>
            </a:pPr>
            <a:r>
              <a:rPr lang="en-US" dirty="0"/>
              <a:t>Practical </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a:t>
            </a:r>
          </a:p>
        </p:txBody>
      </p:sp>
    </p:spTree>
    <p:extLst>
      <p:ext uri="{BB962C8B-B14F-4D97-AF65-F5344CB8AC3E}">
        <p14:creationId xmlns:p14="http://schemas.microsoft.com/office/powerpoint/2010/main" val="4040065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0" indent="0">
              <a:buClr>
                <a:srgbClr val="002060"/>
              </a:buClr>
              <a:buNone/>
            </a:pPr>
            <a:r>
              <a:rPr lang="en-US" dirty="0"/>
              <a:t>Context of Covid 19 Pandemic </a:t>
            </a:r>
          </a:p>
          <a:p>
            <a:pPr marL="0" indent="0">
              <a:buClr>
                <a:srgbClr val="002060"/>
              </a:buClr>
              <a:buNone/>
            </a:pPr>
            <a:endParaRPr lang="en-US" dirty="0"/>
          </a:p>
          <a:p>
            <a:pPr marL="0" indent="0">
              <a:buClr>
                <a:srgbClr val="002060"/>
              </a:buClr>
              <a:buNone/>
            </a:pPr>
            <a:r>
              <a:rPr lang="en-US" dirty="0"/>
              <a:t>-Covid safety is paramount </a:t>
            </a:r>
          </a:p>
          <a:p>
            <a:pPr marL="0" indent="0">
              <a:buClr>
                <a:srgbClr val="002060"/>
              </a:buClr>
              <a:buNone/>
            </a:pPr>
            <a:endParaRPr lang="en-US" dirty="0"/>
          </a:p>
          <a:p>
            <a:pPr marL="0" indent="0">
              <a:buClr>
                <a:srgbClr val="002060"/>
              </a:buClr>
              <a:buNone/>
            </a:pPr>
            <a:r>
              <a:rPr lang="en-US" dirty="0">
                <a:latin typeface="Montserrat" panose="00000500000000000000" pitchFamily="2" charset="0"/>
              </a:rPr>
              <a:t>-increase of anxiety and depression and mental health problems in adolescents </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a:t>
            </a:r>
          </a:p>
        </p:txBody>
      </p:sp>
    </p:spTree>
    <p:extLst>
      <p:ext uri="{BB962C8B-B14F-4D97-AF65-F5344CB8AC3E}">
        <p14:creationId xmlns:p14="http://schemas.microsoft.com/office/powerpoint/2010/main" val="1342294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fontScale="92500" lnSpcReduction="20000"/>
          </a:bodyPr>
          <a:lstStyle/>
          <a:p>
            <a:pPr marL="0" indent="0">
              <a:buClr>
                <a:srgbClr val="002060"/>
              </a:buClr>
              <a:buNone/>
            </a:pPr>
            <a:r>
              <a:rPr lang="en-US" dirty="0"/>
              <a:t>Basic principles </a:t>
            </a:r>
          </a:p>
          <a:p>
            <a:pPr marL="457200" indent="-457200">
              <a:buClr>
                <a:srgbClr val="002060"/>
              </a:buClr>
            </a:pPr>
            <a:r>
              <a:rPr lang="en-US" dirty="0">
                <a:latin typeface="Montserrat" panose="00000500000000000000" pitchFamily="2" charset="0"/>
              </a:rPr>
              <a:t>Not everyone </a:t>
            </a:r>
            <a:r>
              <a:rPr lang="en-US" dirty="0"/>
              <a:t>needs help –resilience </a:t>
            </a:r>
          </a:p>
          <a:p>
            <a:pPr marL="457200" indent="-457200">
              <a:buClr>
                <a:srgbClr val="002060"/>
              </a:buClr>
            </a:pPr>
            <a:r>
              <a:rPr lang="en-US" dirty="0">
                <a:latin typeface="Montserrat" panose="00000500000000000000" pitchFamily="2" charset="0"/>
              </a:rPr>
              <a:t>Not usually about medication </a:t>
            </a:r>
          </a:p>
          <a:p>
            <a:pPr marL="457200" indent="-457200">
              <a:buClr>
                <a:srgbClr val="002060"/>
              </a:buClr>
            </a:pPr>
            <a:r>
              <a:rPr lang="en-US" dirty="0"/>
              <a:t>Not about PTSD –if present refer on </a:t>
            </a:r>
          </a:p>
          <a:p>
            <a:pPr marL="457200" indent="-457200">
              <a:buClr>
                <a:srgbClr val="002060"/>
              </a:buClr>
            </a:pPr>
            <a:r>
              <a:rPr lang="en-US" dirty="0">
                <a:latin typeface="Montserrat" panose="00000500000000000000" pitchFamily="2" charset="0"/>
              </a:rPr>
              <a:t>If people </a:t>
            </a:r>
            <a:r>
              <a:rPr lang="en-US" dirty="0"/>
              <a:t>overwhelmed and not coping need specialist help </a:t>
            </a:r>
          </a:p>
          <a:p>
            <a:pPr marL="457200" indent="-457200">
              <a:buClr>
                <a:srgbClr val="002060"/>
              </a:buClr>
            </a:pPr>
            <a:r>
              <a:rPr lang="en-US" dirty="0">
                <a:latin typeface="Montserrat" panose="00000500000000000000" pitchFamily="2" charset="0"/>
              </a:rPr>
              <a:t>Remember children, vulnerable groups, women </a:t>
            </a:r>
          </a:p>
          <a:p>
            <a:pPr marL="457200" indent="-457200">
              <a:buClr>
                <a:srgbClr val="002060"/>
              </a:buClr>
            </a:pPr>
            <a:r>
              <a:rPr lang="en-US" dirty="0"/>
              <a:t>Remember protection/Safeguarding/Human rights </a:t>
            </a:r>
          </a:p>
          <a:p>
            <a:pPr marL="457200" indent="-457200">
              <a:buClr>
                <a:srgbClr val="002060"/>
              </a:buClr>
            </a:pPr>
            <a:r>
              <a:rPr lang="en-US" dirty="0">
                <a:latin typeface="Montserrat" panose="00000500000000000000" pitchFamily="2" charset="0"/>
              </a:rPr>
              <a:t>In stress </a:t>
            </a:r>
            <a:r>
              <a:rPr lang="en-US" dirty="0"/>
              <a:t>there is an increase in substance abuse and gender based violence</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a:t>
            </a:r>
          </a:p>
        </p:txBody>
      </p:sp>
    </p:spTree>
    <p:extLst>
      <p:ext uri="{BB962C8B-B14F-4D97-AF65-F5344CB8AC3E}">
        <p14:creationId xmlns:p14="http://schemas.microsoft.com/office/powerpoint/2010/main" val="3482029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6">
            <a:extLst>
              <a:ext uri="{FF2B5EF4-FFF2-40B4-BE49-F238E27FC236}">
                <a16:creationId xmlns:a16="http://schemas.microsoft.com/office/drawing/2014/main" id="{E06B0A0A-8C94-4517-968D-8378419A24CF}"/>
              </a:ext>
            </a:extLst>
          </p:cNvPr>
          <p:cNvSpPr txBox="1">
            <a:spLocks noChangeArrowheads="1"/>
          </p:cNvSpPr>
          <p:nvPr/>
        </p:nvSpPr>
        <p:spPr bwMode="auto">
          <a:xfrm>
            <a:off x="4267200" y="5334001"/>
            <a:ext cx="3429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cs typeface="Arial" panose="020B0604020202020204" pitchFamily="34" charset="0"/>
              </a:rPr>
              <a:t>Basic services and security</a:t>
            </a:r>
            <a:endParaRPr lang="en-US" altLang="en-US" sz="1800" b="1">
              <a:latin typeface="Arial" panose="020B0604020202020204" pitchFamily="34" charset="0"/>
              <a:cs typeface="Arial" panose="020B0604020202020204" pitchFamily="34" charset="0"/>
            </a:endParaRPr>
          </a:p>
          <a:p>
            <a:pPr eaLnBrk="1" hangingPunct="1">
              <a:spcBef>
                <a:spcPct val="50000"/>
              </a:spcBef>
              <a:buFontTx/>
              <a:buNone/>
            </a:pPr>
            <a:endParaRPr lang="en-US" altLang="en-US" sz="1800">
              <a:latin typeface="Arial" panose="020B0604020202020204" pitchFamily="34" charset="0"/>
              <a:cs typeface="Arial" panose="020B0604020202020204" pitchFamily="34" charset="0"/>
            </a:endParaRPr>
          </a:p>
        </p:txBody>
      </p:sp>
      <p:sp>
        <p:nvSpPr>
          <p:cNvPr id="18435" name="Text Box 17">
            <a:extLst>
              <a:ext uri="{FF2B5EF4-FFF2-40B4-BE49-F238E27FC236}">
                <a16:creationId xmlns:a16="http://schemas.microsoft.com/office/drawing/2014/main" id="{98011CF0-B527-475C-8BDB-5971BFBDDBF7}"/>
              </a:ext>
            </a:extLst>
          </p:cNvPr>
          <p:cNvSpPr txBox="1">
            <a:spLocks noChangeArrowheads="1"/>
          </p:cNvSpPr>
          <p:nvPr/>
        </p:nvSpPr>
        <p:spPr bwMode="auto">
          <a:xfrm>
            <a:off x="4038600" y="3962401"/>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000000"/>
                </a:solidFill>
                <a:latin typeface="Arial" panose="020B0604020202020204" pitchFamily="34" charset="0"/>
                <a:cs typeface="Arial" panose="020B0604020202020204" pitchFamily="34" charset="0"/>
              </a:rPr>
              <a:t>Community and family supports</a:t>
            </a:r>
          </a:p>
        </p:txBody>
      </p:sp>
      <p:sp>
        <p:nvSpPr>
          <p:cNvPr id="18436" name="AutoShape 4">
            <a:extLst>
              <a:ext uri="{FF2B5EF4-FFF2-40B4-BE49-F238E27FC236}">
                <a16:creationId xmlns:a16="http://schemas.microsoft.com/office/drawing/2014/main" id="{4D7BEB69-34E9-4F95-B3B4-00427FCF456A}"/>
              </a:ext>
            </a:extLst>
          </p:cNvPr>
          <p:cNvSpPr>
            <a:spLocks noChangeAspect="1" noChangeArrowheads="1"/>
          </p:cNvSpPr>
          <p:nvPr/>
        </p:nvSpPr>
        <p:spPr bwMode="auto">
          <a:xfrm>
            <a:off x="2155825" y="358775"/>
            <a:ext cx="7543800" cy="5886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lIns="91427" tIns="45714" rIns="91427" bIns="45714"/>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cs typeface="Arial" panose="020B0604020202020204" pitchFamily="34" charset="0"/>
            </a:endParaRPr>
          </a:p>
        </p:txBody>
      </p:sp>
      <p:sp>
        <p:nvSpPr>
          <p:cNvPr id="18437" name="Freeform 5">
            <a:extLst>
              <a:ext uri="{FF2B5EF4-FFF2-40B4-BE49-F238E27FC236}">
                <a16:creationId xmlns:a16="http://schemas.microsoft.com/office/drawing/2014/main" id="{CDEA4139-CDED-440D-A66A-3AB231020693}"/>
              </a:ext>
            </a:extLst>
          </p:cNvPr>
          <p:cNvSpPr>
            <a:spLocks/>
          </p:cNvSpPr>
          <p:nvPr/>
        </p:nvSpPr>
        <p:spPr bwMode="auto">
          <a:xfrm>
            <a:off x="4967288" y="550864"/>
            <a:ext cx="1879600" cy="1462087"/>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38" name="Freeform 6">
            <a:extLst>
              <a:ext uri="{FF2B5EF4-FFF2-40B4-BE49-F238E27FC236}">
                <a16:creationId xmlns:a16="http://schemas.microsoft.com/office/drawing/2014/main" id="{F7F6C0F8-A95A-4DF8-BCC8-B88DE6BF3889}"/>
              </a:ext>
            </a:extLst>
          </p:cNvPr>
          <p:cNvSpPr>
            <a:spLocks/>
          </p:cNvSpPr>
          <p:nvPr/>
        </p:nvSpPr>
        <p:spPr bwMode="auto">
          <a:xfrm>
            <a:off x="4967288" y="582613"/>
            <a:ext cx="1879600" cy="1460500"/>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solidFill>
            <a:srgbClr val="99CCFF"/>
          </a:solidFill>
          <a:ln w="3175">
            <a:solidFill>
              <a:srgbClr val="000000"/>
            </a:solidFill>
            <a:prstDash val="solid"/>
            <a:round/>
            <a:headEnd/>
            <a:tailEnd/>
          </a:ln>
        </p:spPr>
        <p:txBody>
          <a:bodyPr/>
          <a:lstStyle/>
          <a:p>
            <a:endParaRPr lang="en-GB"/>
          </a:p>
        </p:txBody>
      </p:sp>
      <p:sp>
        <p:nvSpPr>
          <p:cNvPr id="18439" name="Rectangle 7">
            <a:extLst>
              <a:ext uri="{FF2B5EF4-FFF2-40B4-BE49-F238E27FC236}">
                <a16:creationId xmlns:a16="http://schemas.microsoft.com/office/drawing/2014/main" id="{19823C63-C374-4FCD-B643-598EA3974505}"/>
              </a:ext>
            </a:extLst>
          </p:cNvPr>
          <p:cNvSpPr>
            <a:spLocks noChangeArrowheads="1"/>
          </p:cNvSpPr>
          <p:nvPr/>
        </p:nvSpPr>
        <p:spPr bwMode="auto">
          <a:xfrm>
            <a:off x="5402264" y="1371600"/>
            <a:ext cx="101758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solidFill>
                  <a:srgbClr val="000000"/>
                </a:solidFill>
                <a:latin typeface="Arial" panose="020B0604020202020204" pitchFamily="34" charset="0"/>
                <a:cs typeface="Arial" panose="020B0604020202020204" pitchFamily="34" charset="0"/>
              </a:rPr>
              <a:t>Specialised</a:t>
            </a:r>
          </a:p>
          <a:p>
            <a:pPr algn="ctr" eaLnBrk="1" hangingPunct="1">
              <a:spcBef>
                <a:spcPct val="0"/>
              </a:spcBef>
              <a:buFontTx/>
              <a:buNone/>
            </a:pPr>
            <a:r>
              <a:rPr lang="en-US" altLang="en-US" sz="1400" b="1">
                <a:solidFill>
                  <a:srgbClr val="000000"/>
                </a:solidFill>
                <a:latin typeface="Arial" panose="020B0604020202020204" pitchFamily="34" charset="0"/>
                <a:cs typeface="Arial" panose="020B0604020202020204" pitchFamily="34" charset="0"/>
              </a:rPr>
              <a:t>services </a:t>
            </a:r>
            <a:endParaRPr lang="en-US" altLang="en-US" sz="1400">
              <a:latin typeface="Arial" panose="020B0604020202020204" pitchFamily="34" charset="0"/>
              <a:cs typeface="Arial" panose="020B0604020202020204" pitchFamily="34" charset="0"/>
            </a:endParaRPr>
          </a:p>
        </p:txBody>
      </p:sp>
      <p:sp>
        <p:nvSpPr>
          <p:cNvPr id="18440" name="Freeform 8">
            <a:extLst>
              <a:ext uri="{FF2B5EF4-FFF2-40B4-BE49-F238E27FC236}">
                <a16:creationId xmlns:a16="http://schemas.microsoft.com/office/drawing/2014/main" id="{1E80387B-A76B-412A-8D2A-4370B8004249}"/>
              </a:ext>
            </a:extLst>
          </p:cNvPr>
          <p:cNvSpPr>
            <a:spLocks/>
          </p:cNvSpPr>
          <p:nvPr/>
        </p:nvSpPr>
        <p:spPr bwMode="auto">
          <a:xfrm>
            <a:off x="4038601" y="2028826"/>
            <a:ext cx="3756025" cy="1458913"/>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1" name="Freeform 9">
            <a:extLst>
              <a:ext uri="{FF2B5EF4-FFF2-40B4-BE49-F238E27FC236}">
                <a16:creationId xmlns:a16="http://schemas.microsoft.com/office/drawing/2014/main" id="{8559127F-D1A0-41D6-93FA-270570E16ADA}"/>
              </a:ext>
            </a:extLst>
          </p:cNvPr>
          <p:cNvSpPr>
            <a:spLocks/>
          </p:cNvSpPr>
          <p:nvPr/>
        </p:nvSpPr>
        <p:spPr bwMode="auto">
          <a:xfrm>
            <a:off x="4038601" y="2028826"/>
            <a:ext cx="3756025" cy="1458913"/>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solidFill>
            <a:srgbClr val="99CCFF"/>
          </a:solidFill>
          <a:ln w="3175">
            <a:solidFill>
              <a:srgbClr val="000000"/>
            </a:solidFill>
            <a:prstDash val="solid"/>
            <a:round/>
            <a:headEnd/>
            <a:tailEnd/>
          </a:ln>
        </p:spPr>
        <p:txBody>
          <a:bodyPr/>
          <a:lstStyle/>
          <a:p>
            <a:endParaRPr lang="en-GB"/>
          </a:p>
        </p:txBody>
      </p:sp>
      <p:sp>
        <p:nvSpPr>
          <p:cNvPr id="18442" name="Rectangle 10">
            <a:extLst>
              <a:ext uri="{FF2B5EF4-FFF2-40B4-BE49-F238E27FC236}">
                <a16:creationId xmlns:a16="http://schemas.microsoft.com/office/drawing/2014/main" id="{1C1DD027-ED76-4C62-B23A-22353CAC9ACF}"/>
              </a:ext>
            </a:extLst>
          </p:cNvPr>
          <p:cNvSpPr>
            <a:spLocks noChangeArrowheads="1"/>
          </p:cNvSpPr>
          <p:nvPr/>
        </p:nvSpPr>
        <p:spPr bwMode="auto">
          <a:xfrm>
            <a:off x="4935538" y="2663826"/>
            <a:ext cx="2271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solidFill>
                  <a:srgbClr val="000000"/>
                </a:solidFill>
                <a:latin typeface="Arial" panose="020B0604020202020204" pitchFamily="34" charset="0"/>
                <a:cs typeface="Arial" panose="020B0604020202020204" pitchFamily="34" charset="0"/>
              </a:rPr>
              <a:t>Focused (person-to-person) non-specialised supports</a:t>
            </a:r>
            <a:endParaRPr lang="en-US" altLang="en-US" sz="1400">
              <a:latin typeface="Arial" panose="020B0604020202020204" pitchFamily="34" charset="0"/>
              <a:cs typeface="Arial" panose="020B0604020202020204" pitchFamily="34" charset="0"/>
            </a:endParaRPr>
          </a:p>
        </p:txBody>
      </p:sp>
      <p:sp>
        <p:nvSpPr>
          <p:cNvPr id="18443" name="Freeform 11">
            <a:extLst>
              <a:ext uri="{FF2B5EF4-FFF2-40B4-BE49-F238E27FC236}">
                <a16:creationId xmlns:a16="http://schemas.microsoft.com/office/drawing/2014/main" id="{68E1673C-4FED-45F3-928A-7E170F38FD45}"/>
              </a:ext>
            </a:extLst>
          </p:cNvPr>
          <p:cNvSpPr>
            <a:spLocks/>
          </p:cNvSpPr>
          <p:nvPr/>
        </p:nvSpPr>
        <p:spPr bwMode="auto">
          <a:xfrm>
            <a:off x="3103563" y="3540126"/>
            <a:ext cx="5632450" cy="1463675"/>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4" name="Freeform 12">
            <a:extLst>
              <a:ext uri="{FF2B5EF4-FFF2-40B4-BE49-F238E27FC236}">
                <a16:creationId xmlns:a16="http://schemas.microsoft.com/office/drawing/2014/main" id="{AA99F0D3-C59F-4458-A917-ED4B40B95B83}"/>
              </a:ext>
            </a:extLst>
          </p:cNvPr>
          <p:cNvSpPr>
            <a:spLocks/>
          </p:cNvSpPr>
          <p:nvPr/>
        </p:nvSpPr>
        <p:spPr bwMode="auto">
          <a:xfrm>
            <a:off x="3101976" y="3487739"/>
            <a:ext cx="5630863" cy="1463675"/>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solidFill>
            <a:srgbClr val="99CCFF"/>
          </a:solidFill>
          <a:ln w="3175">
            <a:solidFill>
              <a:srgbClr val="000000"/>
            </a:solidFill>
            <a:prstDash val="solid"/>
            <a:round/>
            <a:headEnd/>
            <a:tailEnd/>
          </a:ln>
        </p:spPr>
        <p:txBody>
          <a:bodyPr/>
          <a:lstStyle/>
          <a:p>
            <a:endParaRPr lang="en-GB"/>
          </a:p>
        </p:txBody>
      </p:sp>
      <p:sp>
        <p:nvSpPr>
          <p:cNvPr id="18445" name="Rectangle 13">
            <a:extLst>
              <a:ext uri="{FF2B5EF4-FFF2-40B4-BE49-F238E27FC236}">
                <a16:creationId xmlns:a16="http://schemas.microsoft.com/office/drawing/2014/main" id="{69D975B6-3723-4FCB-8594-04A6B1EF1EB0}"/>
              </a:ext>
            </a:extLst>
          </p:cNvPr>
          <p:cNvSpPr>
            <a:spLocks noChangeArrowheads="1"/>
          </p:cNvSpPr>
          <p:nvPr/>
        </p:nvSpPr>
        <p:spPr bwMode="auto">
          <a:xfrm>
            <a:off x="4635501" y="4122738"/>
            <a:ext cx="285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solidFill>
                  <a:srgbClr val="000000"/>
                </a:solidFill>
                <a:latin typeface="Arial" panose="020B0604020202020204" pitchFamily="34" charset="0"/>
                <a:cs typeface="Arial" panose="020B0604020202020204" pitchFamily="34" charset="0"/>
              </a:rPr>
              <a:t>Strengthening community and family supports</a:t>
            </a:r>
            <a:endParaRPr lang="en-US" altLang="en-US" sz="1400">
              <a:latin typeface="Arial" panose="020B0604020202020204" pitchFamily="34" charset="0"/>
              <a:cs typeface="Arial" panose="020B0604020202020204" pitchFamily="34" charset="0"/>
            </a:endParaRPr>
          </a:p>
        </p:txBody>
      </p:sp>
      <p:sp>
        <p:nvSpPr>
          <p:cNvPr id="18446" name="Freeform 14">
            <a:extLst>
              <a:ext uri="{FF2B5EF4-FFF2-40B4-BE49-F238E27FC236}">
                <a16:creationId xmlns:a16="http://schemas.microsoft.com/office/drawing/2014/main" id="{C503EED0-BA1D-4FE8-95EA-3B9619884C7C}"/>
              </a:ext>
            </a:extLst>
          </p:cNvPr>
          <p:cNvSpPr>
            <a:spLocks/>
          </p:cNvSpPr>
          <p:nvPr/>
        </p:nvSpPr>
        <p:spPr bwMode="auto">
          <a:xfrm>
            <a:off x="2160588" y="4953000"/>
            <a:ext cx="7512050" cy="1460500"/>
          </a:xfrm>
          <a:custGeom>
            <a:avLst/>
            <a:gdLst>
              <a:gd name="T0" fmla="*/ 0 w 7239"/>
              <a:gd name="T1" fmla="*/ 2147483647 h 1407"/>
              <a:gd name="T2" fmla="*/ 2147483647 w 7239"/>
              <a:gd name="T3" fmla="*/ 0 h 1407"/>
              <a:gd name="T4" fmla="*/ 2147483647 w 7239"/>
              <a:gd name="T5" fmla="*/ 0 h 1407"/>
              <a:gd name="T6" fmla="*/ 2147483647 w 7239"/>
              <a:gd name="T7" fmla="*/ 2147483647 h 1407"/>
              <a:gd name="T8" fmla="*/ 0 w 7239"/>
              <a:gd name="T9" fmla="*/ 2147483647 h 1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39" h="1407">
                <a:moveTo>
                  <a:pt x="0" y="1407"/>
                </a:moveTo>
                <a:lnTo>
                  <a:pt x="906" y="0"/>
                </a:lnTo>
                <a:lnTo>
                  <a:pt x="6336" y="0"/>
                </a:lnTo>
                <a:lnTo>
                  <a:pt x="7239" y="1407"/>
                </a:lnTo>
                <a:lnTo>
                  <a:pt x="0" y="1407"/>
                </a:lnTo>
                <a:close/>
              </a:path>
            </a:pathLst>
          </a:custGeom>
          <a:solidFill>
            <a:srgbClr val="99CCFF"/>
          </a:solidFill>
          <a:ln w="3175">
            <a:solidFill>
              <a:srgbClr val="000000"/>
            </a:solidFill>
            <a:prstDash val="solid"/>
            <a:round/>
            <a:headEnd/>
            <a:tailEnd/>
          </a:ln>
        </p:spPr>
        <p:txBody>
          <a:bodyPr/>
          <a:lstStyle/>
          <a:p>
            <a:endParaRPr lang="en-GB"/>
          </a:p>
        </p:txBody>
      </p:sp>
      <p:sp>
        <p:nvSpPr>
          <p:cNvPr id="18447" name="Rectangle 15">
            <a:extLst>
              <a:ext uri="{FF2B5EF4-FFF2-40B4-BE49-F238E27FC236}">
                <a16:creationId xmlns:a16="http://schemas.microsoft.com/office/drawing/2014/main" id="{6CC576D4-3877-42C6-AD97-A8CE51357021}"/>
              </a:ext>
            </a:extLst>
          </p:cNvPr>
          <p:cNvSpPr>
            <a:spLocks noChangeArrowheads="1"/>
          </p:cNvSpPr>
          <p:nvPr/>
        </p:nvSpPr>
        <p:spPr bwMode="auto">
          <a:xfrm>
            <a:off x="4973638" y="5588001"/>
            <a:ext cx="24495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400" b="1">
                <a:solidFill>
                  <a:srgbClr val="000000"/>
                </a:solidFill>
                <a:latin typeface="Arial" panose="020B0604020202020204" pitchFamily="34" charset="0"/>
                <a:cs typeface="Arial" panose="020B0604020202020204" pitchFamily="34" charset="0"/>
              </a:rPr>
              <a:t>Social considerations in basic services and security</a:t>
            </a:r>
            <a:endParaRPr lang="en-US" altLang="en-US" sz="1400">
              <a:latin typeface="Arial" panose="020B0604020202020204" pitchFamily="34" charset="0"/>
              <a:cs typeface="Arial" panose="020B0604020202020204" pitchFamily="34" charset="0"/>
            </a:endParaRPr>
          </a:p>
        </p:txBody>
      </p:sp>
      <p:sp>
        <p:nvSpPr>
          <p:cNvPr id="18448" name="Text Box 16">
            <a:extLst>
              <a:ext uri="{FF2B5EF4-FFF2-40B4-BE49-F238E27FC236}">
                <a16:creationId xmlns:a16="http://schemas.microsoft.com/office/drawing/2014/main" id="{F99559C8-4698-48EF-B1D5-6F3026024279}"/>
              </a:ext>
            </a:extLst>
          </p:cNvPr>
          <p:cNvSpPr txBox="1">
            <a:spLocks noChangeArrowheads="1"/>
          </p:cNvSpPr>
          <p:nvPr/>
        </p:nvSpPr>
        <p:spPr bwMode="auto">
          <a:xfrm>
            <a:off x="2438401" y="5270501"/>
            <a:ext cx="1851025" cy="944563"/>
          </a:xfrm>
          <a:prstGeom prst="rect">
            <a:avLst/>
          </a:prstGeom>
          <a:solidFill>
            <a:srgbClr val="FFFFFF"/>
          </a:solidFill>
          <a:ln w="9525">
            <a:solidFill>
              <a:srgbClr val="000000"/>
            </a:solidFill>
            <a:miter lim="800000"/>
            <a:headEnd/>
            <a:tailEnd/>
          </a:ln>
        </p:spPr>
        <p:txBody>
          <a:bodyPr lIns="91427" tIns="45714" rIns="91427" bIns="45714"/>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a:solidFill>
                  <a:srgbClr val="000066"/>
                </a:solidFill>
                <a:latin typeface="Times New Roman" panose="02020603050405020304" pitchFamily="18" charset="0"/>
                <a:cs typeface="Arial" panose="020B0604020202020204" pitchFamily="34" charset="0"/>
              </a:rPr>
              <a:t>  Advocacy for basic services that are safe, socially appropriate and protect dignity</a:t>
            </a:r>
            <a:endParaRPr lang="en-US" altLang="en-US" sz="1300" b="1">
              <a:solidFill>
                <a:srgbClr val="000066"/>
              </a:solidFill>
              <a:latin typeface="Arial" panose="020B0604020202020204" pitchFamily="34" charset="0"/>
              <a:cs typeface="Arial" panose="020B0604020202020204" pitchFamily="34" charset="0"/>
            </a:endParaRPr>
          </a:p>
        </p:txBody>
      </p:sp>
      <p:sp>
        <p:nvSpPr>
          <p:cNvPr id="18449" name="Text Box 17">
            <a:extLst>
              <a:ext uri="{FF2B5EF4-FFF2-40B4-BE49-F238E27FC236}">
                <a16:creationId xmlns:a16="http://schemas.microsoft.com/office/drawing/2014/main" id="{6C81C552-ABC4-447A-8DDE-9299F3A46F68}"/>
              </a:ext>
            </a:extLst>
          </p:cNvPr>
          <p:cNvSpPr txBox="1">
            <a:spLocks noChangeArrowheads="1"/>
          </p:cNvSpPr>
          <p:nvPr/>
        </p:nvSpPr>
        <p:spPr bwMode="auto">
          <a:xfrm>
            <a:off x="2438401" y="3609976"/>
            <a:ext cx="2168525" cy="1192213"/>
          </a:xfrm>
          <a:prstGeom prst="rect">
            <a:avLst/>
          </a:prstGeom>
          <a:solidFill>
            <a:srgbClr val="FFFFFF"/>
          </a:solidFill>
          <a:ln w="9525">
            <a:solidFill>
              <a:srgbClr val="000000"/>
            </a:solidFill>
            <a:miter lim="800000"/>
            <a:headEnd/>
            <a:tailEnd/>
          </a:ln>
        </p:spPr>
        <p:txBody>
          <a:bodyPr lIns="91427" tIns="45714" rIns="91427" bIns="45714"/>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a:solidFill>
                  <a:srgbClr val="000066"/>
                </a:solidFill>
                <a:latin typeface="Times New Roman" panose="02020603050405020304" pitchFamily="18" charset="0"/>
                <a:cs typeface="Arial" panose="020B0604020202020204" pitchFamily="34" charset="0"/>
              </a:rPr>
              <a:t> </a:t>
            </a:r>
            <a:r>
              <a:rPr lang="en-US" altLang="en-US" sz="1300" b="1">
                <a:solidFill>
                  <a:srgbClr val="000066"/>
                </a:solidFill>
                <a:latin typeface="Times New Roman" panose="02020603050405020304" pitchFamily="18" charset="0"/>
                <a:cs typeface="Arial" panose="020B0604020202020204" pitchFamily="34" charset="0"/>
              </a:rPr>
              <a:t> </a:t>
            </a:r>
            <a:r>
              <a:rPr lang="en-GB" altLang="en-US" sz="1300" b="1">
                <a:solidFill>
                  <a:srgbClr val="000066"/>
                </a:solidFill>
                <a:latin typeface="Times New Roman" panose="02020603050405020304" pitchFamily="18" charset="0"/>
                <a:cs typeface="Arial" panose="020B0604020202020204" pitchFamily="34" charset="0"/>
              </a:rPr>
              <a:t>Activating social networks</a:t>
            </a:r>
          </a:p>
          <a:p>
            <a:pPr eaLnBrk="1" hangingPunct="1">
              <a:spcBef>
                <a:spcPct val="0"/>
              </a:spcBef>
              <a:buFontTx/>
              <a:buNone/>
            </a:pPr>
            <a:r>
              <a:rPr lang="en-GB" altLang="en-US" sz="1300" b="1">
                <a:solidFill>
                  <a:srgbClr val="000066"/>
                </a:solidFill>
                <a:latin typeface="Times New Roman" panose="02020603050405020304" pitchFamily="18" charset="0"/>
                <a:cs typeface="Arial" panose="020B0604020202020204" pitchFamily="34" charset="0"/>
              </a:rPr>
              <a:t>  Communal traditional supports</a:t>
            </a:r>
          </a:p>
          <a:p>
            <a:pPr eaLnBrk="1" hangingPunct="1">
              <a:spcBef>
                <a:spcPct val="0"/>
              </a:spcBef>
              <a:buFontTx/>
              <a:buNone/>
            </a:pPr>
            <a:r>
              <a:rPr lang="en-US" altLang="en-US" sz="1300" b="1">
                <a:solidFill>
                  <a:srgbClr val="000066"/>
                </a:solidFill>
                <a:latin typeface="Times New Roman" panose="02020603050405020304" pitchFamily="18" charset="0"/>
                <a:cs typeface="Arial" panose="020B0604020202020204" pitchFamily="34" charset="0"/>
              </a:rPr>
              <a:t>   Supportive child-friendly spaces</a:t>
            </a:r>
          </a:p>
          <a:p>
            <a:pPr eaLnBrk="1" hangingPunct="1">
              <a:spcBef>
                <a:spcPct val="0"/>
              </a:spcBef>
              <a:buFontTx/>
              <a:buNone/>
            </a:pPr>
            <a:endParaRPr lang="en-US" altLang="en-US" sz="1300" b="1">
              <a:solidFill>
                <a:srgbClr val="000066"/>
              </a:solidFill>
              <a:latin typeface="Times New Roman" panose="02020603050405020304" pitchFamily="18" charset="0"/>
              <a:cs typeface="Arial" panose="020B0604020202020204" pitchFamily="34" charset="0"/>
            </a:endParaRPr>
          </a:p>
        </p:txBody>
      </p:sp>
      <p:sp>
        <p:nvSpPr>
          <p:cNvPr id="18450" name="Text Box 18">
            <a:extLst>
              <a:ext uri="{FF2B5EF4-FFF2-40B4-BE49-F238E27FC236}">
                <a16:creationId xmlns:a16="http://schemas.microsoft.com/office/drawing/2014/main" id="{FBCEFDB6-00DF-4EE4-A00D-818E7E7E2EA7}"/>
              </a:ext>
            </a:extLst>
          </p:cNvPr>
          <p:cNvSpPr txBox="1">
            <a:spLocks noChangeArrowheads="1"/>
          </p:cNvSpPr>
          <p:nvPr/>
        </p:nvSpPr>
        <p:spPr bwMode="auto">
          <a:xfrm>
            <a:off x="2417764" y="2073276"/>
            <a:ext cx="2459037" cy="1355725"/>
          </a:xfrm>
          <a:prstGeom prst="rect">
            <a:avLst/>
          </a:prstGeom>
          <a:solidFill>
            <a:srgbClr val="FFFFFF"/>
          </a:solidFill>
          <a:ln w="9525">
            <a:solidFill>
              <a:srgbClr val="000000"/>
            </a:solidFill>
            <a:miter lim="800000"/>
            <a:headEnd/>
            <a:tailEnd/>
          </a:ln>
        </p:spPr>
        <p:txBody>
          <a:bodyPr lIns="91427" tIns="45714" rIns="91427" bIns="45714"/>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300" b="1">
                <a:solidFill>
                  <a:srgbClr val="000066"/>
                </a:solidFill>
                <a:latin typeface="Times New Roman" panose="02020603050405020304" pitchFamily="18" charset="0"/>
                <a:cs typeface="Arial" panose="020B0604020202020204" pitchFamily="34" charset="0"/>
              </a:rPr>
              <a:t>  Basic mental health care by PHC doctors </a:t>
            </a:r>
          </a:p>
          <a:p>
            <a:pPr eaLnBrk="1" hangingPunct="1">
              <a:spcBef>
                <a:spcPct val="0"/>
              </a:spcBef>
              <a:buFontTx/>
              <a:buNone/>
            </a:pPr>
            <a:r>
              <a:rPr lang="en-GB" altLang="en-US" sz="1300" b="1">
                <a:solidFill>
                  <a:srgbClr val="000066"/>
                </a:solidFill>
                <a:latin typeface="Times New Roman" panose="02020603050405020304" pitchFamily="18" charset="0"/>
                <a:cs typeface="Arial" panose="020B0604020202020204" pitchFamily="34" charset="0"/>
              </a:rPr>
              <a:t>  Basic emotional and practical support by community workers</a:t>
            </a:r>
          </a:p>
          <a:p>
            <a:pPr eaLnBrk="1" hangingPunct="1">
              <a:spcBef>
                <a:spcPct val="0"/>
              </a:spcBef>
              <a:buFontTx/>
              <a:buNone/>
            </a:pPr>
            <a:r>
              <a:rPr lang="en-GB" altLang="en-US" sz="1300" b="1">
                <a:solidFill>
                  <a:srgbClr val="FF0000"/>
                </a:solidFill>
                <a:latin typeface="Times New Roman" panose="02020603050405020304" pitchFamily="18" charset="0"/>
                <a:cs typeface="Arial" panose="020B0604020202020204" pitchFamily="34" charset="0"/>
              </a:rPr>
              <a:t>(Psychological First Aid)</a:t>
            </a:r>
          </a:p>
          <a:p>
            <a:pPr eaLnBrk="1" hangingPunct="1">
              <a:spcBef>
                <a:spcPct val="0"/>
              </a:spcBef>
              <a:buFontTx/>
              <a:buNone/>
            </a:pPr>
            <a:r>
              <a:rPr lang="en-GB" altLang="en-US" sz="1300" b="1">
                <a:solidFill>
                  <a:srgbClr val="000066"/>
                </a:solidFill>
                <a:latin typeface="Times New Roman" panose="02020603050405020304" pitchFamily="18" charset="0"/>
                <a:cs typeface="Arial" panose="020B0604020202020204" pitchFamily="34" charset="0"/>
              </a:rPr>
              <a:t>  </a:t>
            </a:r>
            <a:endParaRPr lang="en-US" altLang="en-US" sz="1300" b="1">
              <a:solidFill>
                <a:srgbClr val="000066"/>
              </a:solidFill>
              <a:latin typeface="Arial" panose="020B0604020202020204" pitchFamily="34" charset="0"/>
              <a:cs typeface="Arial" panose="020B0604020202020204" pitchFamily="34" charset="0"/>
            </a:endParaRPr>
          </a:p>
        </p:txBody>
      </p:sp>
      <p:sp>
        <p:nvSpPr>
          <p:cNvPr id="18451" name="Text Box 19">
            <a:extLst>
              <a:ext uri="{FF2B5EF4-FFF2-40B4-BE49-F238E27FC236}">
                <a16:creationId xmlns:a16="http://schemas.microsoft.com/office/drawing/2014/main" id="{B9B9511F-1C8F-4B2A-ACB6-A162E1890741}"/>
              </a:ext>
            </a:extLst>
          </p:cNvPr>
          <p:cNvSpPr txBox="1">
            <a:spLocks noChangeArrowheads="1"/>
          </p:cNvSpPr>
          <p:nvPr/>
        </p:nvSpPr>
        <p:spPr bwMode="auto">
          <a:xfrm>
            <a:off x="2428876" y="796926"/>
            <a:ext cx="2589213" cy="942975"/>
          </a:xfrm>
          <a:prstGeom prst="rect">
            <a:avLst/>
          </a:prstGeom>
          <a:solidFill>
            <a:srgbClr val="FFFFFF"/>
          </a:solidFill>
          <a:ln w="9525">
            <a:solidFill>
              <a:srgbClr val="000000"/>
            </a:solidFill>
            <a:miter lim="800000"/>
            <a:headEnd/>
            <a:tailEnd/>
          </a:ln>
        </p:spPr>
        <p:txBody>
          <a:bodyPr lIns="91427" tIns="45714" rIns="91427" bIns="45714"/>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a:solidFill>
                  <a:srgbClr val="000066"/>
                </a:solidFill>
                <a:latin typeface="Times New Roman" panose="02020603050405020304" pitchFamily="18" charset="0"/>
                <a:cs typeface="Arial" panose="020B0604020202020204" pitchFamily="34" charset="0"/>
              </a:rPr>
              <a:t>  Mental health care by mental health specialists (psychiatric nurse, psychologist, psychiatrist etc)</a:t>
            </a:r>
            <a:endParaRPr lang="en-US" altLang="en-US" sz="1300" b="1">
              <a:solidFill>
                <a:srgbClr val="000066"/>
              </a:solidFill>
              <a:latin typeface="Arial" panose="020B0604020202020204" pitchFamily="34" charset="0"/>
              <a:cs typeface="Arial" panose="020B0604020202020204" pitchFamily="34" charset="0"/>
            </a:endParaRPr>
          </a:p>
        </p:txBody>
      </p:sp>
      <p:sp>
        <p:nvSpPr>
          <p:cNvPr id="18452" name="Rectangle 2">
            <a:extLst>
              <a:ext uri="{FF2B5EF4-FFF2-40B4-BE49-F238E27FC236}">
                <a16:creationId xmlns:a16="http://schemas.microsoft.com/office/drawing/2014/main" id="{A7509F60-42FC-46CC-AB30-35C118AED05E}"/>
              </a:ext>
            </a:extLst>
          </p:cNvPr>
          <p:cNvSpPr>
            <a:spLocks noChangeArrowheads="1"/>
          </p:cNvSpPr>
          <p:nvPr/>
        </p:nvSpPr>
        <p:spPr bwMode="auto">
          <a:xfrm>
            <a:off x="6781801" y="381000"/>
            <a:ext cx="2917825" cy="196850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7" tIns="45714" rIns="91427" bIns="45714" anchor="ctr"/>
          <a:lstStyle>
            <a:lvl1pPr defTabSz="80168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100">
                <a:solidFill>
                  <a:schemeClr val="tx2"/>
                </a:solidFill>
                <a:latin typeface="Arial" panose="020B0604020202020204" pitchFamily="34" charset="0"/>
              </a:rPr>
              <a:t>                                        </a:t>
            </a:r>
            <a:r>
              <a:rPr lang="en-GB" altLang="en-US" sz="2500">
                <a:solidFill>
                  <a:schemeClr val="tx2"/>
                </a:solidFill>
                <a:latin typeface="Arial" panose="020B0604020202020204" pitchFamily="34" charset="0"/>
              </a:rPr>
              <a:t>The place of PFA in overall mental health                                 and psychosocial response</a:t>
            </a:r>
            <a:endParaRPr lang="en-US" altLang="en-US" sz="2500">
              <a:solidFill>
                <a:schemeClr val="tx2"/>
              </a:solidFill>
              <a:latin typeface="Arial" panose="020B0604020202020204" pitchFamily="34" charset="0"/>
            </a:endParaRPr>
          </a:p>
        </p:txBody>
      </p:sp>
      <p:sp>
        <p:nvSpPr>
          <p:cNvPr id="18453" name="Text Box 21">
            <a:extLst>
              <a:ext uri="{FF2B5EF4-FFF2-40B4-BE49-F238E27FC236}">
                <a16:creationId xmlns:a16="http://schemas.microsoft.com/office/drawing/2014/main" id="{A5A80829-C851-4775-9224-523BF92B69C2}"/>
              </a:ext>
            </a:extLst>
          </p:cNvPr>
          <p:cNvSpPr txBox="1">
            <a:spLocks noChangeArrowheads="1"/>
          </p:cNvSpPr>
          <p:nvPr/>
        </p:nvSpPr>
        <p:spPr bwMode="auto">
          <a:xfrm>
            <a:off x="2419350" y="254000"/>
            <a:ext cx="2070100" cy="452438"/>
          </a:xfrm>
          <a:prstGeom prst="rect">
            <a:avLst/>
          </a:prstGeom>
          <a:solidFill>
            <a:srgbClr val="FFFFFF"/>
          </a:solidFill>
          <a:ln w="9525">
            <a:solidFill>
              <a:srgbClr val="000000"/>
            </a:solidFill>
            <a:miter lim="800000"/>
            <a:headEnd/>
            <a:tailEnd/>
          </a:ln>
        </p:spPr>
        <p:txBody>
          <a:bodyPr lIns="91427" tIns="45714" rIns="91427" bIns="45714"/>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300" b="1">
                <a:solidFill>
                  <a:srgbClr val="000066"/>
                </a:solidFill>
                <a:latin typeface="Times New Roman" panose="02020603050405020304" pitchFamily="18" charset="0"/>
                <a:cs typeface="Arial" panose="020B0604020202020204" pitchFamily="34" charset="0"/>
              </a:rPr>
              <a:t>Examples:</a:t>
            </a:r>
            <a:endParaRPr lang="en-US" altLang="en-US" sz="1300" b="1">
              <a:solidFill>
                <a:srgbClr val="000066"/>
              </a:solidFill>
              <a:latin typeface="Arial" panose="020B0604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lnSpcReduction="10000"/>
          </a:bodyPr>
          <a:lstStyle/>
          <a:p>
            <a:r>
              <a:rPr lang="en-US" dirty="0"/>
              <a:t>Around 40 conflicts in world </a:t>
            </a:r>
          </a:p>
          <a:p>
            <a:pPr marL="0" indent="0">
              <a:buNone/>
            </a:pPr>
            <a:endParaRPr lang="en-US" dirty="0"/>
          </a:p>
          <a:p>
            <a:r>
              <a:rPr lang="en-US" dirty="0"/>
              <a:t>College has had responses in Syria, Iraq and ready to respond to any request </a:t>
            </a:r>
          </a:p>
          <a:p>
            <a:endParaRPr lang="en-US" dirty="0"/>
          </a:p>
          <a:p>
            <a:r>
              <a:rPr lang="en-US" dirty="0"/>
              <a:t>Ukraine situation led to most recent request </a:t>
            </a:r>
          </a:p>
          <a:p>
            <a:endParaRPr lang="en-US" dirty="0"/>
          </a:p>
          <a:p>
            <a:r>
              <a:rPr lang="en-US" dirty="0"/>
              <a:t>Royal College of Psychiatrists is supporting DEC for donations </a:t>
            </a:r>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Royal College of Psychiatrists </a:t>
            </a:r>
          </a:p>
        </p:txBody>
      </p:sp>
    </p:spTree>
    <p:extLst>
      <p:ext uri="{BB962C8B-B14F-4D97-AF65-F5344CB8AC3E}">
        <p14:creationId xmlns:p14="http://schemas.microsoft.com/office/powerpoint/2010/main" val="3449545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0" indent="0">
              <a:buClr>
                <a:srgbClr val="002060"/>
              </a:buClr>
              <a:buNone/>
            </a:pPr>
            <a:r>
              <a:rPr lang="en-US" dirty="0">
                <a:latin typeface="Montserrat" panose="00000500000000000000" pitchFamily="2" charset="0"/>
              </a:rPr>
              <a:t>First step is self care </a:t>
            </a:r>
          </a:p>
          <a:p>
            <a:pPr marL="0" indent="0">
              <a:buClr>
                <a:srgbClr val="002060"/>
              </a:buClr>
              <a:buNone/>
            </a:pPr>
            <a:endParaRPr lang="en-US" dirty="0">
              <a:latin typeface="Montserrat" panose="00000500000000000000" pitchFamily="2" charset="0"/>
            </a:endParaRPr>
          </a:p>
          <a:p>
            <a:pPr marL="457200" indent="-457200">
              <a:buClr>
                <a:srgbClr val="002060"/>
              </a:buClr>
            </a:pPr>
            <a:r>
              <a:rPr lang="en-GB" dirty="0">
                <a:latin typeface="Montserrat" panose="00000500000000000000" pitchFamily="2" charset="0"/>
              </a:rPr>
              <a:t>How do I take care of myself and my family </a:t>
            </a:r>
          </a:p>
          <a:p>
            <a:pPr marL="457200" indent="-457200">
              <a:buClr>
                <a:srgbClr val="002060"/>
              </a:buClr>
            </a:pPr>
            <a:r>
              <a:rPr lang="en-GB" dirty="0"/>
              <a:t>What do I do that helps me overcome stressful situations </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a:t>
            </a:r>
          </a:p>
        </p:txBody>
      </p:sp>
    </p:spTree>
    <p:extLst>
      <p:ext uri="{BB962C8B-B14F-4D97-AF65-F5344CB8AC3E}">
        <p14:creationId xmlns:p14="http://schemas.microsoft.com/office/powerpoint/2010/main" val="2509088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0" indent="0">
              <a:buClr>
                <a:srgbClr val="002060"/>
              </a:buClr>
              <a:buNone/>
            </a:pPr>
            <a:r>
              <a:rPr lang="en-US" dirty="0">
                <a:latin typeface="Montserrat" panose="00000500000000000000" pitchFamily="2" charset="0"/>
              </a:rPr>
              <a:t>Reactions can be very different</a:t>
            </a:r>
          </a:p>
          <a:p>
            <a:pPr marL="0" indent="0">
              <a:buClr>
                <a:srgbClr val="002060"/>
              </a:buClr>
              <a:buNone/>
            </a:pPr>
            <a:endParaRPr lang="en-US" dirty="0">
              <a:latin typeface="Montserrat" panose="00000500000000000000" pitchFamily="2" charset="0"/>
            </a:endParaRPr>
          </a:p>
          <a:p>
            <a:pPr marL="0" indent="0">
              <a:buClr>
                <a:srgbClr val="002060"/>
              </a:buClr>
              <a:buNone/>
            </a:pPr>
            <a:r>
              <a:rPr lang="en-US" dirty="0"/>
              <a:t>Stress </a:t>
            </a:r>
            <a:endParaRPr lang="en-US" dirty="0">
              <a:latin typeface="Montserrat" panose="00000500000000000000" pitchFamily="2" charset="0"/>
            </a:endParaRPr>
          </a:p>
          <a:p>
            <a:pPr marL="457200" indent="-457200">
              <a:buClr>
                <a:srgbClr val="002060"/>
              </a:buClr>
              <a:buFont typeface="Wingdings" panose="05000000000000000000" pitchFamily="2" charset="2"/>
              <a:buChar char="Ø"/>
            </a:pPr>
            <a:r>
              <a:rPr lang="en-US" dirty="0"/>
              <a:t>Physical symptoms</a:t>
            </a:r>
          </a:p>
          <a:p>
            <a:pPr marL="457200" indent="-457200">
              <a:buClr>
                <a:srgbClr val="002060"/>
              </a:buClr>
              <a:buFont typeface="Wingdings" panose="05000000000000000000" pitchFamily="2" charset="2"/>
              <a:buChar char="Ø"/>
            </a:pPr>
            <a:r>
              <a:rPr lang="en-US" dirty="0"/>
              <a:t>Emotional symptoms </a:t>
            </a:r>
          </a:p>
          <a:p>
            <a:pPr marL="457200" indent="-457200">
              <a:buClr>
                <a:srgbClr val="002060"/>
              </a:buClr>
              <a:buFont typeface="Wingdings" panose="05000000000000000000" pitchFamily="2" charset="2"/>
              <a:buChar char="Ø"/>
            </a:pPr>
            <a:r>
              <a:rPr lang="en-US" dirty="0"/>
              <a:t>Cognitive/thinking symptoms </a:t>
            </a:r>
          </a:p>
          <a:p>
            <a:pPr marL="457200" indent="-457200">
              <a:buClr>
                <a:srgbClr val="002060"/>
              </a:buClr>
              <a:buFont typeface="Wingdings" panose="05000000000000000000" pitchFamily="2" charset="2"/>
              <a:buChar char="Ø"/>
            </a:pPr>
            <a:r>
              <a:rPr lang="en-US" dirty="0"/>
              <a:t>Behavioral symptoms </a:t>
            </a:r>
          </a:p>
          <a:p>
            <a:pPr marL="457200" indent="-457200">
              <a:buClr>
                <a:srgbClr val="002060"/>
              </a:buClr>
            </a:pPr>
            <a:endParaRPr lang="en-US" dirty="0">
              <a:latin typeface="Montserrat" panose="00000500000000000000" pitchFamily="2" charset="0"/>
            </a:endParaRPr>
          </a:p>
          <a:p>
            <a:pPr marL="0" indent="0">
              <a:buClr>
                <a:srgbClr val="002060"/>
              </a:buClr>
              <a:buNone/>
            </a:pP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Aid-responses to stress </a:t>
            </a:r>
          </a:p>
        </p:txBody>
      </p:sp>
    </p:spTree>
    <p:extLst>
      <p:ext uri="{BB962C8B-B14F-4D97-AF65-F5344CB8AC3E}">
        <p14:creationId xmlns:p14="http://schemas.microsoft.com/office/powerpoint/2010/main" val="2420964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457200" indent="-457200">
              <a:buClr>
                <a:srgbClr val="002060"/>
              </a:buClr>
            </a:pPr>
            <a:r>
              <a:rPr lang="en-US" dirty="0">
                <a:latin typeface="Montserrat" panose="00000500000000000000" pitchFamily="2" charset="0"/>
              </a:rPr>
              <a:t>Only a small number of people will need help </a:t>
            </a:r>
          </a:p>
          <a:p>
            <a:pPr marL="0" indent="0">
              <a:buClr>
                <a:srgbClr val="002060"/>
              </a:buClr>
              <a:buNone/>
            </a:pPr>
            <a:endParaRPr lang="en-US" dirty="0">
              <a:latin typeface="Montserrat" panose="00000500000000000000" pitchFamily="2" charset="0"/>
            </a:endParaRPr>
          </a:p>
          <a:p>
            <a:pPr marL="457200" indent="-457200">
              <a:buClr>
                <a:srgbClr val="002060"/>
              </a:buClr>
            </a:pPr>
            <a:r>
              <a:rPr lang="en-US" dirty="0"/>
              <a:t>People do better over long term </a:t>
            </a:r>
          </a:p>
          <a:p>
            <a:pPr marL="914400" lvl="1" indent="-457200">
              <a:buClr>
                <a:srgbClr val="002060"/>
              </a:buClr>
              <a:buFont typeface="Wingdings" panose="05000000000000000000" pitchFamily="2" charset="2"/>
              <a:buChar char="Ø"/>
            </a:pPr>
            <a:r>
              <a:rPr lang="en-US" dirty="0"/>
              <a:t>if they feel safe, connected to others, calm and hopeful </a:t>
            </a:r>
          </a:p>
          <a:p>
            <a:pPr marL="914400" lvl="1" indent="-457200">
              <a:buClr>
                <a:srgbClr val="002060"/>
              </a:buClr>
              <a:buFont typeface="Wingdings" panose="05000000000000000000" pitchFamily="2" charset="2"/>
              <a:buChar char="Ø"/>
            </a:pPr>
            <a:r>
              <a:rPr lang="en-US" dirty="0">
                <a:latin typeface="Montserrat" panose="00000500000000000000" pitchFamily="2" charset="0"/>
              </a:rPr>
              <a:t>Have access to social, physical and emo</a:t>
            </a:r>
            <a:r>
              <a:rPr lang="en-US" dirty="0"/>
              <a:t>tional support </a:t>
            </a:r>
          </a:p>
          <a:p>
            <a:pPr marL="914400" lvl="1" indent="-457200">
              <a:buClr>
                <a:srgbClr val="002060"/>
              </a:buClr>
              <a:buFont typeface="Wingdings" panose="05000000000000000000" pitchFamily="2" charset="2"/>
              <a:buChar char="Ø"/>
            </a:pPr>
            <a:r>
              <a:rPr lang="en-US" dirty="0">
                <a:latin typeface="Montserrat" panose="00000500000000000000" pitchFamily="2" charset="0"/>
              </a:rPr>
              <a:t>Regain a sense of control  </a:t>
            </a:r>
            <a:r>
              <a:rPr lang="en-US" dirty="0"/>
              <a:t>by being able to help themselves </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Aid-resilience factors </a:t>
            </a:r>
          </a:p>
        </p:txBody>
      </p:sp>
    </p:spTree>
    <p:extLst>
      <p:ext uri="{BB962C8B-B14F-4D97-AF65-F5344CB8AC3E}">
        <p14:creationId xmlns:p14="http://schemas.microsoft.com/office/powerpoint/2010/main" val="1259404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457200" indent="-457200">
              <a:buClr>
                <a:srgbClr val="002060"/>
              </a:buClr>
            </a:pPr>
            <a:r>
              <a:rPr lang="en-US" dirty="0">
                <a:latin typeface="Montserrat" panose="00000500000000000000" pitchFamily="2" charset="0"/>
              </a:rPr>
              <a:t>Very distressed people exposed to serious stressful event</a:t>
            </a:r>
          </a:p>
          <a:p>
            <a:pPr marL="0" indent="0">
              <a:buClr>
                <a:srgbClr val="002060"/>
              </a:buClr>
              <a:buNone/>
            </a:pPr>
            <a:r>
              <a:rPr lang="en-US" dirty="0">
                <a:latin typeface="Montserrat" panose="00000500000000000000" pitchFamily="2" charset="0"/>
              </a:rPr>
              <a:t> </a:t>
            </a:r>
          </a:p>
          <a:p>
            <a:pPr marL="457200" indent="-457200">
              <a:buClr>
                <a:srgbClr val="002060"/>
              </a:buClr>
            </a:pPr>
            <a:r>
              <a:rPr lang="en-US" dirty="0"/>
              <a:t>All ages </a:t>
            </a:r>
          </a:p>
          <a:p>
            <a:pPr marL="0" indent="0">
              <a:buClr>
                <a:srgbClr val="002060"/>
              </a:buClr>
              <a:buNone/>
            </a:pPr>
            <a:endParaRPr lang="en-US" dirty="0"/>
          </a:p>
          <a:p>
            <a:pPr marL="457200" indent="-457200">
              <a:buClr>
                <a:srgbClr val="002060"/>
              </a:buClr>
            </a:pPr>
            <a:r>
              <a:rPr lang="en-US" dirty="0">
                <a:latin typeface="Montserrat" panose="00000500000000000000" pitchFamily="2" charset="0"/>
              </a:rPr>
              <a:t>Not everyone but those who want support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Aid-Who? </a:t>
            </a:r>
          </a:p>
        </p:txBody>
      </p:sp>
    </p:spTree>
    <p:extLst>
      <p:ext uri="{BB962C8B-B14F-4D97-AF65-F5344CB8AC3E}">
        <p14:creationId xmlns:p14="http://schemas.microsoft.com/office/powerpoint/2010/main" val="2968564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lnSpcReduction="10000"/>
          </a:bodyPr>
          <a:lstStyle/>
          <a:p>
            <a:pPr marL="457200" indent="-457200">
              <a:buClr>
                <a:srgbClr val="002060"/>
              </a:buClr>
            </a:pPr>
            <a:r>
              <a:rPr lang="en-US" dirty="0">
                <a:latin typeface="Montserrat" panose="00000500000000000000" pitchFamily="2" charset="0"/>
              </a:rPr>
              <a:t>People with serious life –threatening injuries </a:t>
            </a:r>
          </a:p>
          <a:p>
            <a:pPr marL="0" indent="0">
              <a:buClr>
                <a:srgbClr val="002060"/>
              </a:buClr>
              <a:buNone/>
            </a:pPr>
            <a:endParaRPr lang="en-US" dirty="0">
              <a:latin typeface="Montserrat" panose="00000500000000000000" pitchFamily="2" charset="0"/>
            </a:endParaRPr>
          </a:p>
          <a:p>
            <a:pPr marL="457200" indent="-457200">
              <a:buClr>
                <a:srgbClr val="002060"/>
              </a:buClr>
            </a:pPr>
            <a:r>
              <a:rPr lang="en-US" dirty="0"/>
              <a:t>People so upset they cannot care for themselves or their children</a:t>
            </a:r>
          </a:p>
          <a:p>
            <a:pPr marL="0" indent="0">
              <a:buClr>
                <a:srgbClr val="002060"/>
              </a:buClr>
              <a:buNone/>
            </a:pPr>
            <a:endParaRPr lang="en-US" dirty="0"/>
          </a:p>
          <a:p>
            <a:pPr marL="457200" indent="-457200">
              <a:buClr>
                <a:srgbClr val="002060"/>
              </a:buClr>
            </a:pPr>
            <a:r>
              <a:rPr lang="en-US" dirty="0">
                <a:latin typeface="Montserrat" panose="00000500000000000000" pitchFamily="2" charset="0"/>
              </a:rPr>
              <a:t>People who may hurt themselves </a:t>
            </a:r>
          </a:p>
          <a:p>
            <a:pPr marL="0" indent="0">
              <a:buClr>
                <a:srgbClr val="002060"/>
              </a:buClr>
              <a:buNone/>
            </a:pPr>
            <a:endParaRPr lang="en-US" dirty="0">
              <a:latin typeface="Montserrat" panose="00000500000000000000" pitchFamily="2" charset="0"/>
            </a:endParaRPr>
          </a:p>
          <a:p>
            <a:pPr marL="457200" indent="-457200">
              <a:buClr>
                <a:srgbClr val="002060"/>
              </a:buClr>
            </a:pPr>
            <a:r>
              <a:rPr lang="en-US" dirty="0"/>
              <a:t>People who may hurt or endanger the lives of others  </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Aid-who needs more specialised help </a:t>
            </a:r>
          </a:p>
        </p:txBody>
      </p:sp>
    </p:spTree>
    <p:extLst>
      <p:ext uri="{BB962C8B-B14F-4D97-AF65-F5344CB8AC3E}">
        <p14:creationId xmlns:p14="http://schemas.microsoft.com/office/powerpoint/2010/main" val="858328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457200" indent="-457200">
              <a:buClr>
                <a:srgbClr val="002060"/>
              </a:buClr>
            </a:pPr>
            <a:r>
              <a:rPr lang="en-US" dirty="0">
                <a:latin typeface="Montserrat" panose="00000500000000000000" pitchFamily="2" charset="0"/>
              </a:rPr>
              <a:t>Whenever the need is –immediate, days or weeks after stressor </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Aid-When ?</a:t>
            </a:r>
          </a:p>
        </p:txBody>
      </p:sp>
    </p:spTree>
    <p:extLst>
      <p:ext uri="{BB962C8B-B14F-4D97-AF65-F5344CB8AC3E}">
        <p14:creationId xmlns:p14="http://schemas.microsoft.com/office/powerpoint/2010/main" val="1099464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457200" indent="-457200">
              <a:buClr>
                <a:srgbClr val="002060"/>
              </a:buClr>
            </a:pPr>
            <a:r>
              <a:rPr lang="en-US" dirty="0">
                <a:latin typeface="Montserrat" panose="00000500000000000000" pitchFamily="2" charset="0"/>
              </a:rPr>
              <a:t>Where ever it is safe enough to do so </a:t>
            </a:r>
          </a:p>
          <a:p>
            <a:pPr marL="0" indent="0">
              <a:buClr>
                <a:srgbClr val="002060"/>
              </a:buClr>
              <a:buNone/>
            </a:pPr>
            <a:endParaRPr lang="en-US" dirty="0">
              <a:latin typeface="Montserrat" panose="00000500000000000000" pitchFamily="2" charset="0"/>
            </a:endParaRPr>
          </a:p>
          <a:p>
            <a:pPr marL="457200" indent="-457200">
              <a:buClr>
                <a:srgbClr val="002060"/>
              </a:buClr>
            </a:pPr>
            <a:r>
              <a:rPr lang="en-US" dirty="0"/>
              <a:t>Where there is a private, confidential space </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Aid-Where ? (Covid) </a:t>
            </a:r>
          </a:p>
        </p:txBody>
      </p:sp>
    </p:spTree>
    <p:extLst>
      <p:ext uri="{BB962C8B-B14F-4D97-AF65-F5344CB8AC3E}">
        <p14:creationId xmlns:p14="http://schemas.microsoft.com/office/powerpoint/2010/main" val="699460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457200" indent="-457200">
              <a:buClr>
                <a:srgbClr val="002060"/>
              </a:buClr>
            </a:pPr>
            <a:r>
              <a:rPr lang="en-US" dirty="0">
                <a:latin typeface="Montserrat" panose="00000500000000000000" pitchFamily="2" charset="0"/>
              </a:rPr>
              <a:t>Basic needs –shelter, food, water and sanitation </a:t>
            </a:r>
          </a:p>
          <a:p>
            <a:pPr marL="457200" indent="-457200">
              <a:buClr>
                <a:srgbClr val="002060"/>
              </a:buClr>
            </a:pPr>
            <a:r>
              <a:rPr lang="en-US" dirty="0"/>
              <a:t>Health services for injuries or help with chronic conditions </a:t>
            </a:r>
          </a:p>
          <a:p>
            <a:pPr marL="457200" indent="-457200">
              <a:buClr>
                <a:srgbClr val="002060"/>
              </a:buClr>
            </a:pPr>
            <a:r>
              <a:rPr lang="en-US" dirty="0">
                <a:latin typeface="Montserrat" panose="00000500000000000000" pitchFamily="2" charset="0"/>
              </a:rPr>
              <a:t>Information on what has happened, services available, information about family </a:t>
            </a:r>
          </a:p>
          <a:p>
            <a:pPr marL="457200" indent="-457200">
              <a:buClr>
                <a:srgbClr val="002060"/>
              </a:buClr>
            </a:pPr>
            <a:r>
              <a:rPr lang="en-US" dirty="0"/>
              <a:t>Contact with their families </a:t>
            </a:r>
          </a:p>
          <a:p>
            <a:pPr marL="457200" indent="-457200">
              <a:buClr>
                <a:srgbClr val="002060"/>
              </a:buClr>
            </a:pPr>
            <a:r>
              <a:rPr lang="en-US" dirty="0">
                <a:latin typeface="Montserrat" panose="00000500000000000000" pitchFamily="2" charset="0"/>
              </a:rPr>
              <a:t>Being able to connect to own religion and culture </a:t>
            </a:r>
          </a:p>
          <a:p>
            <a:pPr marL="457200" indent="-457200">
              <a:buClr>
                <a:srgbClr val="002060"/>
              </a:buClr>
            </a:pPr>
            <a:r>
              <a:rPr lang="en-US" dirty="0"/>
              <a:t>Being involved in important decisions </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Frequent needs after emergency </a:t>
            </a:r>
          </a:p>
        </p:txBody>
      </p:sp>
    </p:spTree>
    <p:extLst>
      <p:ext uri="{BB962C8B-B14F-4D97-AF65-F5344CB8AC3E}">
        <p14:creationId xmlns:p14="http://schemas.microsoft.com/office/powerpoint/2010/main" val="1961508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6864" name="Group 32">
            <a:extLst>
              <a:ext uri="{FF2B5EF4-FFF2-40B4-BE49-F238E27FC236}">
                <a16:creationId xmlns:a16="http://schemas.microsoft.com/office/drawing/2014/main" id="{B801F403-BF99-45A0-8217-134AE67CDCB4}"/>
              </a:ext>
            </a:extLst>
          </p:cNvPr>
          <p:cNvGraphicFramePr>
            <a:graphicFrameLocks noGrp="1"/>
          </p:cNvGraphicFramePr>
          <p:nvPr>
            <p:ph type="title"/>
          </p:nvPr>
        </p:nvGraphicFramePr>
        <p:xfrm>
          <a:off x="1981200" y="274638"/>
          <a:ext cx="8229600" cy="1143000"/>
        </p:xfrm>
        <a:graphic>
          <a:graphicData uri="http://schemas.openxmlformats.org/drawingml/2006/table">
            <a:tbl>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err="1">
                          <a:ln>
                            <a:noFill/>
                          </a:ln>
                          <a:solidFill>
                            <a:srgbClr val="000000"/>
                          </a:solidFill>
                          <a:effectLst/>
                          <a:latin typeface="Arial" charset="0"/>
                        </a:rPr>
                        <a:t>Prepare</a:t>
                      </a:r>
                      <a:endParaRPr kumimoji="0" lang="nl-NL" sz="2800" b="0" i="0" u="none" strike="noStrike" cap="none" normalizeH="0" baseline="0" dirty="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err="1">
                          <a:ln>
                            <a:noFill/>
                          </a:ln>
                          <a:solidFill>
                            <a:srgbClr val="000000"/>
                          </a:solidFill>
                          <a:effectLst/>
                          <a:latin typeface="Arial" charset="0"/>
                        </a:rPr>
                        <a:t>Learn</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about</a:t>
                      </a:r>
                      <a:r>
                        <a:rPr kumimoji="0" lang="nl-NL" sz="2000" b="0" i="0" u="none" strike="noStrike" cap="none" normalizeH="0" baseline="0" dirty="0">
                          <a:ln>
                            <a:noFill/>
                          </a:ln>
                          <a:solidFill>
                            <a:srgbClr val="000000"/>
                          </a:solidFill>
                          <a:effectLst/>
                          <a:latin typeface="Arial" charset="0"/>
                        </a:rPr>
                        <a:t> the crisis event.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err="1">
                          <a:ln>
                            <a:noFill/>
                          </a:ln>
                          <a:solidFill>
                            <a:srgbClr val="000000"/>
                          </a:solidFill>
                          <a:effectLst/>
                          <a:latin typeface="Arial" charset="0"/>
                        </a:rPr>
                        <a:t>Learn</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about</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available</a:t>
                      </a:r>
                      <a:r>
                        <a:rPr kumimoji="0" lang="nl-NL" sz="2000" b="0" i="0" u="none" strike="noStrike" cap="none" normalizeH="0" baseline="0" dirty="0">
                          <a:ln>
                            <a:noFill/>
                          </a:ln>
                          <a:solidFill>
                            <a:srgbClr val="000000"/>
                          </a:solidFill>
                          <a:effectLst/>
                          <a:latin typeface="Arial" charset="0"/>
                        </a:rPr>
                        <a:t> services </a:t>
                      </a:r>
                      <a:r>
                        <a:rPr kumimoji="0" lang="nl-NL" sz="2000" b="0" i="0" u="none" strike="noStrike" cap="none" normalizeH="0" baseline="0" dirty="0" err="1">
                          <a:ln>
                            <a:noFill/>
                          </a:ln>
                          <a:solidFill>
                            <a:srgbClr val="000000"/>
                          </a:solidFill>
                          <a:effectLst/>
                          <a:latin typeface="Arial" charset="0"/>
                        </a:rPr>
                        <a:t>and</a:t>
                      </a:r>
                      <a:r>
                        <a:rPr kumimoji="0" lang="nl-NL" sz="2000" b="0" i="0" u="none" strike="noStrike" cap="none" normalizeH="0" baseline="0" dirty="0">
                          <a:ln>
                            <a:noFill/>
                          </a:ln>
                          <a:solidFill>
                            <a:srgbClr val="000000"/>
                          </a:solidFill>
                          <a:effectLst/>
                          <a:latin typeface="Arial" charset="0"/>
                        </a:rPr>
                        <a:t> supports.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err="1">
                          <a:ln>
                            <a:noFill/>
                          </a:ln>
                          <a:solidFill>
                            <a:srgbClr val="000000"/>
                          </a:solidFill>
                          <a:effectLst/>
                          <a:latin typeface="Arial" charset="0"/>
                        </a:rPr>
                        <a:t>Learn</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about</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safety</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and</a:t>
                      </a:r>
                      <a:r>
                        <a:rPr kumimoji="0" lang="nl-NL" sz="2000" b="0" i="0" u="none" strike="noStrike" cap="none" normalizeH="0" baseline="0" dirty="0">
                          <a:ln>
                            <a:noFill/>
                          </a:ln>
                          <a:solidFill>
                            <a:srgbClr val="000000"/>
                          </a:solidFill>
                          <a:effectLst/>
                          <a:latin typeface="Arial" charset="0"/>
                        </a:rPr>
                        <a:t> security concerns.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10000"/>
                  </a:ext>
                </a:extLst>
              </a:tr>
            </a:tbl>
          </a:graphicData>
        </a:graphic>
      </p:graphicFrame>
      <p:sp>
        <p:nvSpPr>
          <p:cNvPr id="28682" name="Rectangle 30">
            <a:extLst>
              <a:ext uri="{FF2B5EF4-FFF2-40B4-BE49-F238E27FC236}">
                <a16:creationId xmlns:a16="http://schemas.microsoft.com/office/drawing/2014/main" id="{5A34FAD2-2010-49A7-80FF-0E7C5AC58375}"/>
              </a:ext>
            </a:extLst>
          </p:cNvPr>
          <p:cNvSpPr>
            <a:spLocks noGrp="1" noChangeArrowheads="1"/>
          </p:cNvSpPr>
          <p:nvPr>
            <p:ph idx="1"/>
          </p:nvPr>
        </p:nvSpPr>
        <p:spPr>
          <a:xfrm>
            <a:off x="1981200" y="2209800"/>
            <a:ext cx="8229600" cy="4419600"/>
          </a:xfrm>
        </p:spPr>
        <p:txBody>
          <a:bodyPr>
            <a:normAutofit lnSpcReduction="10000"/>
          </a:bodyPr>
          <a:lstStyle/>
          <a:p>
            <a:pPr eaLnBrk="1" hangingPunct="1">
              <a:lnSpc>
                <a:spcPct val="80000"/>
              </a:lnSpc>
              <a:buFont typeface="Times" panose="02020603050405020304" pitchFamily="18" charset="0"/>
              <a:buChar char="•"/>
            </a:pPr>
            <a:r>
              <a:rPr lang="nl-NL" altLang="en-US"/>
              <a:t>Crisis situations </a:t>
            </a:r>
          </a:p>
          <a:p>
            <a:pPr eaLnBrk="1" hangingPunct="1">
              <a:lnSpc>
                <a:spcPct val="80000"/>
              </a:lnSpc>
              <a:buFont typeface="Times" panose="02020603050405020304" pitchFamily="18" charset="0"/>
              <a:buNone/>
            </a:pPr>
            <a:r>
              <a:rPr lang="nl-NL" altLang="en-US"/>
              <a:t>	can be chaotic</a:t>
            </a:r>
          </a:p>
          <a:p>
            <a:pPr eaLnBrk="1" hangingPunct="1">
              <a:lnSpc>
                <a:spcPct val="80000"/>
              </a:lnSpc>
              <a:buFont typeface="Times" panose="02020603050405020304" pitchFamily="18" charset="0"/>
              <a:buChar char="•"/>
            </a:pPr>
            <a:r>
              <a:rPr lang="nl-NL" altLang="en-US"/>
              <a:t>Often require </a:t>
            </a:r>
          </a:p>
          <a:p>
            <a:pPr eaLnBrk="1" hangingPunct="1">
              <a:lnSpc>
                <a:spcPct val="80000"/>
              </a:lnSpc>
              <a:buFont typeface="Times" panose="02020603050405020304" pitchFamily="18" charset="0"/>
              <a:buNone/>
            </a:pPr>
            <a:r>
              <a:rPr lang="nl-NL" altLang="en-US"/>
              <a:t>	urgent action</a:t>
            </a:r>
          </a:p>
          <a:p>
            <a:pPr eaLnBrk="1" hangingPunct="1">
              <a:lnSpc>
                <a:spcPct val="80000"/>
              </a:lnSpc>
              <a:buFont typeface="Times" panose="02020603050405020304" pitchFamily="18" charset="0"/>
              <a:buNone/>
            </a:pPr>
            <a:endParaRPr lang="nl-NL" altLang="en-US" sz="2400"/>
          </a:p>
          <a:p>
            <a:pPr eaLnBrk="1" hangingPunct="1">
              <a:lnSpc>
                <a:spcPct val="80000"/>
              </a:lnSpc>
              <a:buFont typeface="Times" panose="02020603050405020304" pitchFamily="18" charset="0"/>
              <a:buNone/>
            </a:pPr>
            <a:endParaRPr lang="nl-NL" altLang="en-US" sz="2400"/>
          </a:p>
          <a:p>
            <a:pPr algn="ctr" eaLnBrk="1" hangingPunct="1">
              <a:lnSpc>
                <a:spcPct val="80000"/>
              </a:lnSpc>
              <a:buFont typeface="Times" panose="02020603050405020304" pitchFamily="18" charset="0"/>
              <a:buNone/>
            </a:pPr>
            <a:r>
              <a:rPr lang="nl-NL" altLang="en-US" sz="2400"/>
              <a:t>	</a:t>
            </a:r>
          </a:p>
          <a:p>
            <a:pPr algn="ctr" eaLnBrk="1" hangingPunct="1">
              <a:lnSpc>
                <a:spcPct val="80000"/>
              </a:lnSpc>
              <a:buFont typeface="Times" panose="02020603050405020304" pitchFamily="18" charset="0"/>
              <a:buNone/>
            </a:pPr>
            <a:endParaRPr lang="nl-NL" altLang="en-US" sz="2400"/>
          </a:p>
          <a:p>
            <a:pPr algn="ctr" eaLnBrk="1" hangingPunct="1">
              <a:lnSpc>
                <a:spcPct val="80000"/>
              </a:lnSpc>
              <a:buFont typeface="Times" panose="02020603050405020304" pitchFamily="18" charset="0"/>
              <a:buNone/>
            </a:pPr>
            <a:r>
              <a:rPr lang="nl-NL" altLang="en-US" sz="2700" i="1"/>
              <a:t>Wherever possible BEFORE you enter a crisis site, try to obtain accurate information </a:t>
            </a:r>
          </a:p>
          <a:p>
            <a:pPr algn="ctr" eaLnBrk="1" hangingPunct="1">
              <a:lnSpc>
                <a:spcPct val="80000"/>
              </a:lnSpc>
              <a:buFont typeface="Times" panose="02020603050405020304" pitchFamily="18" charset="0"/>
              <a:buNone/>
            </a:pPr>
            <a:r>
              <a:rPr lang="nl-NL" altLang="en-US" sz="2700" i="1"/>
              <a:t>so you can be safe and effective.</a:t>
            </a:r>
            <a:endParaRPr lang="nl-NL" altLang="en-US" sz="2400"/>
          </a:p>
        </p:txBody>
      </p:sp>
      <p:pic>
        <p:nvPicPr>
          <p:cNvPr id="28683" name="Picture 47" descr="Prepare">
            <a:extLst>
              <a:ext uri="{FF2B5EF4-FFF2-40B4-BE49-F238E27FC236}">
                <a16:creationId xmlns:a16="http://schemas.microsoft.com/office/drawing/2014/main" id="{B1B058B3-6BC4-46FF-A1E2-95C6586A0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2600"/>
            <a:ext cx="43116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0598" name="Group 22">
            <a:extLst>
              <a:ext uri="{FF2B5EF4-FFF2-40B4-BE49-F238E27FC236}">
                <a16:creationId xmlns:a16="http://schemas.microsoft.com/office/drawing/2014/main" id="{2A3E5DB0-0A2C-41D0-B779-599D6AD52F7A}"/>
              </a:ext>
            </a:extLst>
          </p:cNvPr>
          <p:cNvGraphicFramePr>
            <a:graphicFrameLocks noGrp="1"/>
          </p:cNvGraphicFramePr>
          <p:nvPr>
            <p:extLst>
              <p:ext uri="{D42A27DB-BD31-4B8C-83A1-F6EECF244321}">
                <p14:modId xmlns:p14="http://schemas.microsoft.com/office/powerpoint/2010/main" val="4175318298"/>
              </p:ext>
            </p:extLst>
          </p:nvPr>
        </p:nvGraphicFramePr>
        <p:xfrm>
          <a:off x="2209800" y="1664413"/>
          <a:ext cx="7772400" cy="5090600"/>
        </p:xfrm>
        <a:graphic>
          <a:graphicData uri="http://schemas.openxmlformats.org/drawingml/2006/table">
            <a:tbl>
              <a:tblPr/>
              <a:tblGrid>
                <a:gridCol w="18288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14504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rPr>
                        <a:t>The Crisis Event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What happened?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Where?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When?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How many and who are affected?</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98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rPr>
                        <a:t>Available Services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Who is providing for basic needs (emergency medical care, food, shelter)?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When &amp; where can people access services?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Who is helping, including community members?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8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a:ln>
                            <a:noFill/>
                          </a:ln>
                          <a:solidFill>
                            <a:schemeClr val="tx1"/>
                          </a:solidFill>
                          <a:effectLst/>
                          <a:latin typeface="Arial" charset="0"/>
                        </a:rPr>
                        <a:t>Safety &amp; Security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Is the crisis over or ongoing (aftershocks, fighting)?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What dangers may be in the environment?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Are there places to avoid due to insecurity or because it is not permitted to be there?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9712" name="Rectangle 24">
            <a:extLst>
              <a:ext uri="{FF2B5EF4-FFF2-40B4-BE49-F238E27FC236}">
                <a16:creationId xmlns:a16="http://schemas.microsoft.com/office/drawing/2014/main" id="{672560C9-A8C5-48E6-A741-29E68D174120}"/>
              </a:ext>
            </a:extLst>
          </p:cNvPr>
          <p:cNvSpPr>
            <a:spLocks noGrp="1" noChangeArrowheads="1"/>
          </p:cNvSpPr>
          <p:nvPr>
            <p:ph type="title"/>
          </p:nvPr>
        </p:nvSpPr>
        <p:spPr>
          <a:xfrm>
            <a:off x="838200" y="365125"/>
            <a:ext cx="10515600" cy="366713"/>
          </a:xfrm>
        </p:spPr>
        <p:txBody>
          <a:bodyPr>
            <a:normAutofit fontScale="90000"/>
          </a:bodyPr>
          <a:lstStyle/>
          <a:p>
            <a:pPr eaLnBrk="1" hangingPunct="1"/>
            <a:r>
              <a:rPr lang="en-US" altLang="en-US" sz="3500" dirty="0"/>
              <a:t>Wherever possible, </a:t>
            </a:r>
            <a:r>
              <a:rPr lang="en-US" altLang="en-US" sz="3500" u="sng" dirty="0"/>
              <a:t>before</a:t>
            </a:r>
            <a:r>
              <a:rPr lang="en-US" altLang="en-US" sz="3500" dirty="0"/>
              <a:t> you enter a crisis site, try to </a:t>
            </a:r>
            <a:br>
              <a:rPr lang="en-US" altLang="en-US" sz="3500" dirty="0"/>
            </a:br>
            <a:r>
              <a:rPr lang="en-US" altLang="en-US" sz="3500" dirty="0"/>
              <a:t>learn about…</a:t>
            </a:r>
            <a:endParaRPr lang="en-US" altLang="en-US" dirty="0"/>
          </a:p>
        </p:txBody>
      </p:sp>
      <p:sp>
        <p:nvSpPr>
          <p:cNvPr id="29713" name="Rectangle 27">
            <a:extLst>
              <a:ext uri="{FF2B5EF4-FFF2-40B4-BE49-F238E27FC236}">
                <a16:creationId xmlns:a16="http://schemas.microsoft.com/office/drawing/2014/main" id="{A087EF72-338E-4577-89A6-7AD32AAC1DEB}"/>
              </a:ext>
            </a:extLst>
          </p:cNvPr>
          <p:cNvSpPr>
            <a:spLocks noChangeArrowheads="1"/>
          </p:cNvSpPr>
          <p:nvPr/>
        </p:nvSpPr>
        <p:spPr bwMode="auto">
          <a:xfrm>
            <a:off x="10237788" y="178752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r>
              <a:rPr lang="en-US" dirty="0"/>
              <a:t>Background –Ukraine </a:t>
            </a:r>
          </a:p>
          <a:p>
            <a:endParaRPr lang="en-US" dirty="0"/>
          </a:p>
          <a:p>
            <a:r>
              <a:rPr lang="en-US" dirty="0"/>
              <a:t>Orientation to PFA </a:t>
            </a:r>
          </a:p>
          <a:p>
            <a:pPr marL="0" indent="0">
              <a:buNone/>
            </a:pPr>
            <a:endParaRPr lang="en-US" dirty="0"/>
          </a:p>
          <a:p>
            <a:r>
              <a:rPr lang="en-US" dirty="0"/>
              <a:t>Basic principles </a:t>
            </a:r>
          </a:p>
          <a:p>
            <a:pPr marL="0" indent="0">
              <a:buNone/>
            </a:pPr>
            <a:endParaRPr lang="en-US" dirty="0"/>
          </a:p>
          <a:p>
            <a:r>
              <a:rPr lang="en-US" dirty="0"/>
              <a:t>Orientation to Ukrainian context </a:t>
            </a:r>
          </a:p>
          <a:p>
            <a:pPr marL="0" indent="0">
              <a:buNone/>
            </a:pPr>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Objective </a:t>
            </a:r>
          </a:p>
        </p:txBody>
      </p:sp>
    </p:spTree>
    <p:extLst>
      <p:ext uri="{BB962C8B-B14F-4D97-AF65-F5344CB8AC3E}">
        <p14:creationId xmlns:p14="http://schemas.microsoft.com/office/powerpoint/2010/main" val="594561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457200" indent="-457200">
              <a:buClr>
                <a:srgbClr val="002060"/>
              </a:buClr>
            </a:pPr>
            <a:r>
              <a:rPr lang="en-US" dirty="0">
                <a:latin typeface="Montserrat" panose="00000500000000000000" pitchFamily="2" charset="0"/>
              </a:rPr>
              <a:t>Keep yourself safe </a:t>
            </a:r>
          </a:p>
          <a:p>
            <a:pPr marL="0" indent="0">
              <a:buClr>
                <a:srgbClr val="002060"/>
              </a:buClr>
              <a:buNone/>
            </a:pPr>
            <a:endParaRPr lang="en-US" dirty="0">
              <a:latin typeface="Montserrat" panose="00000500000000000000" pitchFamily="2" charset="0"/>
            </a:endParaRPr>
          </a:p>
          <a:p>
            <a:pPr marL="457200" indent="-457200">
              <a:buClr>
                <a:srgbClr val="002060"/>
              </a:buClr>
            </a:pPr>
            <a:r>
              <a:rPr lang="en-US" dirty="0"/>
              <a:t>Get as much information as possible –resources and accurate information on what has happened </a:t>
            </a:r>
          </a:p>
          <a:p>
            <a:pPr marL="0" indent="0">
              <a:buClr>
                <a:srgbClr val="002060"/>
              </a:buClr>
              <a:buNone/>
            </a:pPr>
            <a:endParaRPr lang="en-US" dirty="0"/>
          </a:p>
          <a:p>
            <a:pPr marL="457200" indent="-457200">
              <a:buClr>
                <a:srgbClr val="002060"/>
              </a:buClr>
            </a:pPr>
            <a:r>
              <a:rPr lang="en-US" dirty="0">
                <a:latin typeface="Montserrat" panose="00000500000000000000" pitchFamily="2" charset="0"/>
              </a:rPr>
              <a:t>Work in pairs ideally </a:t>
            </a:r>
          </a:p>
          <a:p>
            <a:pPr marL="0" indent="0">
              <a:buClr>
                <a:srgbClr val="002060"/>
              </a:buClr>
              <a:buNone/>
            </a:pPr>
            <a:endParaRPr lang="en-US" dirty="0">
              <a:latin typeface="Montserrat" panose="00000500000000000000" pitchFamily="2" charset="0"/>
            </a:endParaRPr>
          </a:p>
          <a:p>
            <a:pPr marL="457200" indent="-457200">
              <a:buClr>
                <a:srgbClr val="002060"/>
              </a:buClr>
            </a:pPr>
            <a:r>
              <a:rPr lang="en-US" dirty="0"/>
              <a:t>Coordinate what you are doing with others</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Aid-Prepare </a:t>
            </a:r>
          </a:p>
        </p:txBody>
      </p:sp>
    </p:spTree>
    <p:extLst>
      <p:ext uri="{BB962C8B-B14F-4D97-AF65-F5344CB8AC3E}">
        <p14:creationId xmlns:p14="http://schemas.microsoft.com/office/powerpoint/2010/main" val="1951355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1DA77D6E-926B-404A-A662-BC2EE19B8879}"/>
              </a:ext>
            </a:extLst>
          </p:cNvPr>
          <p:cNvSpPr>
            <a:spLocks noGrp="1" noChangeArrowheads="1"/>
          </p:cNvSpPr>
          <p:nvPr>
            <p:ph type="ctrTitle"/>
          </p:nvPr>
        </p:nvSpPr>
        <p:spPr>
          <a:xfrm>
            <a:off x="2209800" y="1524001"/>
            <a:ext cx="7772400" cy="1470025"/>
          </a:xfrm>
        </p:spPr>
        <p:txBody>
          <a:bodyPr/>
          <a:lstStyle/>
          <a:p>
            <a:pPr eaLnBrk="1" hangingPunct="1"/>
            <a:r>
              <a:rPr lang="nl-NL" altLang="en-US"/>
              <a:t>PFA Action Principles</a:t>
            </a:r>
          </a:p>
        </p:txBody>
      </p:sp>
      <p:sp>
        <p:nvSpPr>
          <p:cNvPr id="372741" name="Rectangle 5">
            <a:extLst>
              <a:ext uri="{FF2B5EF4-FFF2-40B4-BE49-F238E27FC236}">
                <a16:creationId xmlns:a16="http://schemas.microsoft.com/office/drawing/2014/main" id="{A354CDC3-BDBD-4324-AB5B-94BA5F3609AC}"/>
              </a:ext>
            </a:extLst>
          </p:cNvPr>
          <p:cNvSpPr>
            <a:spLocks noGrp="1" noChangeArrowheads="1"/>
          </p:cNvSpPr>
          <p:nvPr>
            <p:ph type="subTitle" idx="1"/>
          </p:nvPr>
        </p:nvSpPr>
        <p:spPr>
          <a:xfrm>
            <a:off x="2514600" y="3124200"/>
            <a:ext cx="7086600" cy="3276600"/>
          </a:xfrm>
        </p:spPr>
        <p:txBody>
          <a:bodyPr rtlCol="0">
            <a:normAutofit/>
          </a:bodyPr>
          <a:lstStyle/>
          <a:p>
            <a:pPr>
              <a:lnSpc>
                <a:spcPct val="90000"/>
              </a:lnSpc>
              <a:defRPr/>
            </a:pPr>
            <a:r>
              <a:rPr lang="nl-NL"/>
              <a:t>Prepare</a:t>
            </a:r>
          </a:p>
          <a:p>
            <a:pPr>
              <a:lnSpc>
                <a:spcPct val="90000"/>
              </a:lnSpc>
              <a:defRPr/>
            </a:pPr>
            <a:r>
              <a:rPr lang="nl-NL"/>
              <a:t>-------------------</a:t>
            </a:r>
          </a:p>
          <a:p>
            <a:pPr>
              <a:lnSpc>
                <a:spcPct val="90000"/>
              </a:lnSpc>
              <a:defRPr/>
            </a:pPr>
            <a:r>
              <a:rPr lang="nl-NL"/>
              <a:t>Look       Listen      Link</a:t>
            </a:r>
          </a:p>
        </p:txBody>
      </p:sp>
      <p:pic>
        <p:nvPicPr>
          <p:cNvPr id="30724" name="Picture 6">
            <a:extLst>
              <a:ext uri="{FF2B5EF4-FFF2-40B4-BE49-F238E27FC236}">
                <a16:creationId xmlns:a16="http://schemas.microsoft.com/office/drawing/2014/main" id="{4F262BCB-9C85-4AF6-9C7B-84B0B3F61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475" y="4876800"/>
            <a:ext cx="774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7">
            <a:extLst>
              <a:ext uri="{FF2B5EF4-FFF2-40B4-BE49-F238E27FC236}">
                <a16:creationId xmlns:a16="http://schemas.microsoft.com/office/drawing/2014/main" id="{249D7E86-FB45-484A-BCBC-456E0639F5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1" y="4876800"/>
            <a:ext cx="8874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8">
            <a:extLst>
              <a:ext uri="{FF2B5EF4-FFF2-40B4-BE49-F238E27FC236}">
                <a16:creationId xmlns:a16="http://schemas.microsoft.com/office/drawing/2014/main" id="{78DFC970-9649-44E3-BCE1-8D261FF7A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876800"/>
            <a:ext cx="1054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9">
            <a:extLst>
              <a:ext uri="{FF2B5EF4-FFF2-40B4-BE49-F238E27FC236}">
                <a16:creationId xmlns:a16="http://schemas.microsoft.com/office/drawing/2014/main" id="{06E02B1E-AE3A-4B25-9787-1C674174B1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5413" y="4724401"/>
            <a:ext cx="855662"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8" name="Picture 10">
            <a:extLst>
              <a:ext uri="{FF2B5EF4-FFF2-40B4-BE49-F238E27FC236}">
                <a16:creationId xmlns:a16="http://schemas.microsoft.com/office/drawing/2014/main" id="{CC4CD2BE-30EE-41D6-8122-8681B5C2A0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4200" y="4724400"/>
            <a:ext cx="998538"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9" name="Picture 11">
            <a:extLst>
              <a:ext uri="{FF2B5EF4-FFF2-40B4-BE49-F238E27FC236}">
                <a16:creationId xmlns:a16="http://schemas.microsoft.com/office/drawing/2014/main" id="{6B569546-D153-497C-B8E5-8A25E327A8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5501" y="4724400"/>
            <a:ext cx="1179513"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58DF6A5-F52A-4B0F-9CEC-CDCE8AC61BEC}"/>
              </a:ext>
            </a:extLst>
          </p:cNvPr>
          <p:cNvSpPr>
            <a:spLocks noGrp="1" noChangeArrowheads="1"/>
          </p:cNvSpPr>
          <p:nvPr>
            <p:ph type="title"/>
          </p:nvPr>
        </p:nvSpPr>
        <p:spPr>
          <a:xfrm>
            <a:off x="1981200" y="228601"/>
            <a:ext cx="8229600" cy="639763"/>
          </a:xfrm>
        </p:spPr>
        <p:txBody>
          <a:bodyPr/>
          <a:lstStyle/>
          <a:p>
            <a:pPr eaLnBrk="1" hangingPunct="1"/>
            <a:r>
              <a:rPr lang="nl-NL" altLang="en-US" sz="3400"/>
              <a:t>PFA Action Principles</a:t>
            </a:r>
            <a:endParaRPr lang="nl-NL" altLang="en-US"/>
          </a:p>
        </p:txBody>
      </p:sp>
      <p:graphicFrame>
        <p:nvGraphicFramePr>
          <p:cNvPr id="374844" name="Group 60">
            <a:extLst>
              <a:ext uri="{FF2B5EF4-FFF2-40B4-BE49-F238E27FC236}">
                <a16:creationId xmlns:a16="http://schemas.microsoft.com/office/drawing/2014/main" id="{55656A07-C53D-42AF-8048-EBEDC2CB44B9}"/>
              </a:ext>
            </a:extLst>
          </p:cNvPr>
          <p:cNvGraphicFramePr>
            <a:graphicFrameLocks noGrp="1"/>
          </p:cNvGraphicFramePr>
          <p:nvPr>
            <p:ph type="tbl" idx="1"/>
          </p:nvPr>
        </p:nvGraphicFramePr>
        <p:xfrm>
          <a:off x="1828800" y="914401"/>
          <a:ext cx="8610600" cy="5562601"/>
        </p:xfrm>
        <a:graphic>
          <a:graphicData uri="http://schemas.openxmlformats.org/drawingml/2006/table">
            <a:tbl>
              <a:tblPr/>
              <a:tblGrid>
                <a:gridCol w="1912938">
                  <a:extLst>
                    <a:ext uri="{9D8B030D-6E8A-4147-A177-3AD203B41FA5}">
                      <a16:colId xmlns:a16="http://schemas.microsoft.com/office/drawing/2014/main" val="20000"/>
                    </a:ext>
                  </a:extLst>
                </a:gridCol>
                <a:gridCol w="6697662">
                  <a:extLst>
                    <a:ext uri="{9D8B030D-6E8A-4147-A177-3AD203B41FA5}">
                      <a16:colId xmlns:a16="http://schemas.microsoft.com/office/drawing/2014/main" val="20001"/>
                    </a:ext>
                  </a:extLst>
                </a:gridCol>
              </a:tblGrid>
              <a:tr h="1201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err="1">
                          <a:ln>
                            <a:noFill/>
                          </a:ln>
                          <a:solidFill>
                            <a:srgbClr val="000000"/>
                          </a:solidFill>
                          <a:effectLst/>
                          <a:latin typeface="Arial" charset="0"/>
                        </a:rPr>
                        <a:t>Prepare</a:t>
                      </a:r>
                      <a:endParaRPr kumimoji="0" lang="nl-NL" sz="2800" b="0" i="0" u="none" strike="noStrike" cap="none" normalizeH="0" baseline="0" dirty="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FF6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err="1">
                          <a:ln>
                            <a:noFill/>
                          </a:ln>
                          <a:solidFill>
                            <a:srgbClr val="000000"/>
                          </a:solidFill>
                          <a:effectLst/>
                          <a:latin typeface="Arial" charset="0"/>
                        </a:rPr>
                        <a:t>Learn</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about</a:t>
                      </a:r>
                      <a:r>
                        <a:rPr kumimoji="0" lang="nl-NL" sz="2000" b="0" i="0" u="none" strike="noStrike" cap="none" normalizeH="0" baseline="0" dirty="0">
                          <a:ln>
                            <a:noFill/>
                          </a:ln>
                          <a:solidFill>
                            <a:srgbClr val="000000"/>
                          </a:solidFill>
                          <a:effectLst/>
                          <a:latin typeface="Arial" charset="0"/>
                        </a:rPr>
                        <a:t> the crisis event.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err="1">
                          <a:ln>
                            <a:noFill/>
                          </a:ln>
                          <a:solidFill>
                            <a:srgbClr val="000000"/>
                          </a:solidFill>
                          <a:effectLst/>
                          <a:latin typeface="Arial" charset="0"/>
                        </a:rPr>
                        <a:t>Learn</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about</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available</a:t>
                      </a:r>
                      <a:r>
                        <a:rPr kumimoji="0" lang="nl-NL" sz="2000" b="0" i="0" u="none" strike="noStrike" cap="none" normalizeH="0" baseline="0" dirty="0">
                          <a:ln>
                            <a:noFill/>
                          </a:ln>
                          <a:solidFill>
                            <a:srgbClr val="000000"/>
                          </a:solidFill>
                          <a:effectLst/>
                          <a:latin typeface="Arial" charset="0"/>
                        </a:rPr>
                        <a:t> services </a:t>
                      </a:r>
                      <a:r>
                        <a:rPr kumimoji="0" lang="nl-NL" sz="2000" b="0" i="0" u="none" strike="noStrike" cap="none" normalizeH="0" baseline="0" dirty="0" err="1">
                          <a:ln>
                            <a:noFill/>
                          </a:ln>
                          <a:solidFill>
                            <a:srgbClr val="000000"/>
                          </a:solidFill>
                          <a:effectLst/>
                          <a:latin typeface="Arial" charset="0"/>
                        </a:rPr>
                        <a:t>and</a:t>
                      </a:r>
                      <a:r>
                        <a:rPr kumimoji="0" lang="nl-NL" sz="2000" b="0" i="0" u="none" strike="noStrike" cap="none" normalizeH="0" baseline="0" dirty="0">
                          <a:ln>
                            <a:noFill/>
                          </a:ln>
                          <a:solidFill>
                            <a:srgbClr val="000000"/>
                          </a:solidFill>
                          <a:effectLst/>
                          <a:latin typeface="Arial" charset="0"/>
                        </a:rPr>
                        <a:t> supports.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err="1">
                          <a:ln>
                            <a:noFill/>
                          </a:ln>
                          <a:solidFill>
                            <a:srgbClr val="000000"/>
                          </a:solidFill>
                          <a:effectLst/>
                          <a:latin typeface="Arial" charset="0"/>
                        </a:rPr>
                        <a:t>Learn</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about</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safety</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and</a:t>
                      </a:r>
                      <a:r>
                        <a:rPr kumimoji="0" lang="nl-NL" sz="2000" b="0" i="0" u="none" strike="noStrike" cap="none" normalizeH="0" baseline="0" dirty="0">
                          <a:ln>
                            <a:noFill/>
                          </a:ln>
                          <a:solidFill>
                            <a:srgbClr val="000000"/>
                          </a:solidFill>
                          <a:effectLst/>
                          <a:latin typeface="Arial" charset="0"/>
                        </a:rPr>
                        <a:t> security concerns.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FF6A"/>
                    </a:solidFill>
                  </a:tcPr>
                </a:tc>
                <a:extLst>
                  <a:ext uri="{0D108BD9-81ED-4DB2-BD59-A6C34878D82A}">
                    <a16:rowId xmlns:a16="http://schemas.microsoft.com/office/drawing/2014/main" val="10000"/>
                  </a:ext>
                </a:extLst>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8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nl-NL"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1189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a:ln>
                            <a:noFill/>
                          </a:ln>
                          <a:solidFill>
                            <a:srgbClr val="000000"/>
                          </a:solidFill>
                          <a:effectLst/>
                          <a:latin typeface="Arial" charset="0"/>
                        </a:rPr>
                        <a:t>Look</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28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7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a:ln>
                            <a:noFill/>
                          </a:ln>
                          <a:solidFill>
                            <a:srgbClr val="000000"/>
                          </a:solidFill>
                          <a:effectLst/>
                          <a:latin typeface="Arial" charset="0"/>
                        </a:rPr>
                        <a:t>Observe for safety.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a:ln>
                            <a:noFill/>
                          </a:ln>
                          <a:solidFill>
                            <a:srgbClr val="000000"/>
                          </a:solidFill>
                          <a:effectLst/>
                          <a:latin typeface="Arial" charset="0"/>
                        </a:rPr>
                        <a:t>Observe for people with obvious urgent basic needs.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a:ln>
                            <a:noFill/>
                          </a:ln>
                          <a:solidFill>
                            <a:srgbClr val="000000"/>
                          </a:solidFill>
                          <a:effectLst/>
                          <a:latin typeface="Arial" charset="0"/>
                        </a:rPr>
                        <a:t>Observe for people with serious distress reactions.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78F3"/>
                    </a:solidFill>
                  </a:tcPr>
                </a:tc>
                <a:extLst>
                  <a:ext uri="{0D108BD9-81ED-4DB2-BD59-A6C34878D82A}">
                    <a16:rowId xmlns:a16="http://schemas.microsoft.com/office/drawing/2014/main" val="10002"/>
                  </a:ext>
                </a:extLst>
              </a:tr>
              <a:tr h="1189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dirty="0">
                          <a:ln>
                            <a:noFill/>
                          </a:ln>
                          <a:solidFill>
                            <a:srgbClr val="000000"/>
                          </a:solidFill>
                          <a:effectLst/>
                          <a:latin typeface="Arial" charset="0"/>
                        </a:rPr>
                        <a:t>Listen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a:ln>
                            <a:noFill/>
                          </a:ln>
                          <a:solidFill>
                            <a:srgbClr val="000000"/>
                          </a:solidFill>
                          <a:effectLst/>
                          <a:latin typeface="Arial" charset="0"/>
                        </a:rPr>
                        <a:t>Make contact </a:t>
                      </a:r>
                      <a:r>
                        <a:rPr kumimoji="0" lang="nl-NL" sz="2000" b="0" i="0" u="none" strike="noStrike" cap="none" normalizeH="0" baseline="0" dirty="0" err="1">
                          <a:ln>
                            <a:noFill/>
                          </a:ln>
                          <a:solidFill>
                            <a:srgbClr val="000000"/>
                          </a:solidFill>
                          <a:effectLst/>
                          <a:latin typeface="Arial" charset="0"/>
                        </a:rPr>
                        <a:t>with</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people</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who</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may</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need</a:t>
                      </a:r>
                      <a:r>
                        <a:rPr kumimoji="0" lang="nl-NL" sz="2000" b="0" i="0" u="none" strike="noStrike" cap="none" normalizeH="0" baseline="0" dirty="0">
                          <a:ln>
                            <a:noFill/>
                          </a:ln>
                          <a:solidFill>
                            <a:srgbClr val="000000"/>
                          </a:solidFill>
                          <a:effectLst/>
                          <a:latin typeface="Arial" charset="0"/>
                        </a:rPr>
                        <a:t> support.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err="1">
                          <a:ln>
                            <a:noFill/>
                          </a:ln>
                          <a:solidFill>
                            <a:srgbClr val="000000"/>
                          </a:solidFill>
                          <a:effectLst/>
                          <a:latin typeface="Arial" charset="0"/>
                        </a:rPr>
                        <a:t>Ask</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about</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people’s</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needs</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and</a:t>
                      </a:r>
                      <a:r>
                        <a:rPr kumimoji="0" lang="nl-NL" sz="2000" b="0" i="0" u="none" strike="noStrike" cap="none" normalizeH="0" baseline="0" dirty="0">
                          <a:ln>
                            <a:noFill/>
                          </a:ln>
                          <a:solidFill>
                            <a:srgbClr val="000000"/>
                          </a:solidFill>
                          <a:effectLst/>
                          <a:latin typeface="Arial" charset="0"/>
                        </a:rPr>
                        <a:t> concerns.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a:ln>
                            <a:noFill/>
                          </a:ln>
                          <a:solidFill>
                            <a:srgbClr val="000000"/>
                          </a:solidFill>
                          <a:effectLst/>
                          <a:latin typeface="Arial" charset="0"/>
                        </a:rPr>
                        <a:t>Listen </a:t>
                      </a:r>
                      <a:r>
                        <a:rPr kumimoji="0" lang="nl-NL" sz="2000" b="0" i="0" u="none" strike="noStrike" cap="none" normalizeH="0" baseline="0" dirty="0" err="1">
                          <a:ln>
                            <a:noFill/>
                          </a:ln>
                          <a:solidFill>
                            <a:srgbClr val="000000"/>
                          </a:solidFill>
                          <a:effectLst/>
                          <a:latin typeface="Arial" charset="0"/>
                        </a:rPr>
                        <a:t>to</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people</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and</a:t>
                      </a:r>
                      <a:r>
                        <a:rPr kumimoji="0" lang="nl-NL" sz="2000" b="0" i="0" u="none" strike="noStrike" cap="none" normalizeH="0" baseline="0" dirty="0">
                          <a:ln>
                            <a:noFill/>
                          </a:ln>
                          <a:solidFill>
                            <a:srgbClr val="000000"/>
                          </a:solidFill>
                          <a:effectLst/>
                          <a:latin typeface="Arial" charset="0"/>
                        </a:rPr>
                        <a:t> help </a:t>
                      </a:r>
                      <a:r>
                        <a:rPr kumimoji="0" lang="nl-NL" sz="2000" b="0" i="0" u="none" strike="noStrike" cap="none" normalizeH="0" baseline="0" dirty="0" err="1">
                          <a:ln>
                            <a:noFill/>
                          </a:ln>
                          <a:solidFill>
                            <a:srgbClr val="000000"/>
                          </a:solidFill>
                          <a:effectLst/>
                          <a:latin typeface="Arial" charset="0"/>
                        </a:rPr>
                        <a:t>them</a:t>
                      </a:r>
                      <a:r>
                        <a:rPr kumimoji="0" lang="nl-NL" sz="2000" b="0" i="0" u="none" strike="noStrike" cap="none" normalizeH="0" baseline="0" dirty="0">
                          <a:ln>
                            <a:noFill/>
                          </a:ln>
                          <a:solidFill>
                            <a:srgbClr val="000000"/>
                          </a:solidFill>
                          <a:effectLst/>
                          <a:latin typeface="Arial" charset="0"/>
                        </a:rPr>
                        <a:t> feel </a:t>
                      </a:r>
                      <a:r>
                        <a:rPr kumimoji="0" lang="nl-NL" sz="2000" b="0" i="0" u="none" strike="noStrike" cap="none" normalizeH="0" baseline="0" dirty="0" err="1">
                          <a:ln>
                            <a:noFill/>
                          </a:ln>
                          <a:solidFill>
                            <a:srgbClr val="000000"/>
                          </a:solidFill>
                          <a:effectLst/>
                          <a:latin typeface="Arial" charset="0"/>
                        </a:rPr>
                        <a:t>calm</a:t>
                      </a:r>
                      <a:r>
                        <a:rPr kumimoji="0" lang="nl-NL" sz="2000" b="0" i="0" u="none" strike="noStrike" cap="none" normalizeH="0" baseline="0" dirty="0">
                          <a:ln>
                            <a:noFill/>
                          </a:ln>
                          <a:solidFill>
                            <a:srgbClr val="00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1566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a:ln>
                            <a:noFill/>
                          </a:ln>
                          <a:solidFill>
                            <a:srgbClr val="000000"/>
                          </a:solidFill>
                          <a:effectLst/>
                          <a:latin typeface="Arial" charset="0"/>
                        </a:rPr>
                        <a:t>Link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CAF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a:ln>
                            <a:noFill/>
                          </a:ln>
                          <a:solidFill>
                            <a:srgbClr val="000000"/>
                          </a:solidFill>
                          <a:effectLst/>
                          <a:latin typeface="Arial" charset="0"/>
                        </a:rPr>
                        <a:t>Help </a:t>
                      </a:r>
                      <a:r>
                        <a:rPr kumimoji="0" lang="nl-NL" sz="2000" b="0" i="0" u="none" strike="noStrike" cap="none" normalizeH="0" baseline="0" dirty="0" err="1">
                          <a:ln>
                            <a:noFill/>
                          </a:ln>
                          <a:solidFill>
                            <a:srgbClr val="000000"/>
                          </a:solidFill>
                          <a:effectLst/>
                          <a:latin typeface="Arial" charset="0"/>
                        </a:rPr>
                        <a:t>people</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address</a:t>
                      </a:r>
                      <a:r>
                        <a:rPr kumimoji="0" lang="nl-NL" sz="2000" b="0" i="0" u="none" strike="noStrike" cap="none" normalizeH="0" baseline="0" dirty="0">
                          <a:ln>
                            <a:noFill/>
                          </a:ln>
                          <a:solidFill>
                            <a:srgbClr val="000000"/>
                          </a:solidFill>
                          <a:effectLst/>
                          <a:latin typeface="Arial" charset="0"/>
                        </a:rPr>
                        <a:t> basic </a:t>
                      </a:r>
                      <a:r>
                        <a:rPr kumimoji="0" lang="nl-NL" sz="2000" b="0" i="0" u="none" strike="noStrike" cap="none" normalizeH="0" baseline="0" dirty="0" err="1">
                          <a:ln>
                            <a:noFill/>
                          </a:ln>
                          <a:solidFill>
                            <a:srgbClr val="000000"/>
                          </a:solidFill>
                          <a:effectLst/>
                          <a:latin typeface="Arial" charset="0"/>
                        </a:rPr>
                        <a:t>needs</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and</a:t>
                      </a:r>
                      <a:r>
                        <a:rPr kumimoji="0" lang="nl-NL" sz="2000" b="0" i="0" u="none" strike="noStrike" cap="none" normalizeH="0" baseline="0" dirty="0">
                          <a:ln>
                            <a:noFill/>
                          </a:ln>
                          <a:solidFill>
                            <a:srgbClr val="000000"/>
                          </a:solidFill>
                          <a:effectLst/>
                          <a:latin typeface="Arial" charset="0"/>
                        </a:rPr>
                        <a:t> access services.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a:ln>
                            <a:noFill/>
                          </a:ln>
                          <a:solidFill>
                            <a:srgbClr val="000000"/>
                          </a:solidFill>
                          <a:effectLst/>
                          <a:latin typeface="Arial" charset="0"/>
                        </a:rPr>
                        <a:t>Help </a:t>
                      </a:r>
                      <a:r>
                        <a:rPr kumimoji="0" lang="nl-NL" sz="2000" b="0" i="0" u="none" strike="noStrike" cap="none" normalizeH="0" baseline="0" dirty="0" err="1">
                          <a:ln>
                            <a:noFill/>
                          </a:ln>
                          <a:solidFill>
                            <a:srgbClr val="000000"/>
                          </a:solidFill>
                          <a:effectLst/>
                          <a:latin typeface="Arial" charset="0"/>
                        </a:rPr>
                        <a:t>people</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cope</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with</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problems</a:t>
                      </a:r>
                      <a:r>
                        <a:rPr kumimoji="0" lang="nl-NL" sz="2000" b="0" i="0" u="none" strike="noStrike" cap="none" normalizeH="0" baseline="0" dirty="0">
                          <a:ln>
                            <a:noFill/>
                          </a:ln>
                          <a:solidFill>
                            <a:srgbClr val="000000"/>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err="1">
                          <a:ln>
                            <a:noFill/>
                          </a:ln>
                          <a:solidFill>
                            <a:srgbClr val="000000"/>
                          </a:solidFill>
                          <a:effectLst/>
                          <a:latin typeface="Arial" charset="0"/>
                        </a:rPr>
                        <a:t>Give</a:t>
                      </a:r>
                      <a:r>
                        <a:rPr kumimoji="0" lang="nl-NL" sz="2000" b="0" i="0" u="none" strike="noStrike" cap="none" normalizeH="0" baseline="0" dirty="0">
                          <a:ln>
                            <a:noFill/>
                          </a:ln>
                          <a:solidFill>
                            <a:srgbClr val="000000"/>
                          </a:solidFill>
                          <a:effectLst/>
                          <a:latin typeface="Arial" charset="0"/>
                        </a:rPr>
                        <a:t> information.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a:ln>
                            <a:noFill/>
                          </a:ln>
                          <a:solidFill>
                            <a:srgbClr val="000000"/>
                          </a:solidFill>
                          <a:effectLst/>
                          <a:latin typeface="Arial" charset="0"/>
                        </a:rPr>
                        <a:t>Connect </a:t>
                      </a:r>
                      <a:r>
                        <a:rPr kumimoji="0" lang="nl-NL" sz="2000" b="0" i="0" u="none" strike="noStrike" cap="none" normalizeH="0" baseline="0" dirty="0" err="1">
                          <a:ln>
                            <a:noFill/>
                          </a:ln>
                          <a:solidFill>
                            <a:srgbClr val="000000"/>
                          </a:solidFill>
                          <a:effectLst/>
                          <a:latin typeface="Arial" charset="0"/>
                        </a:rPr>
                        <a:t>people</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with</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loved</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ones</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and</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social</a:t>
                      </a:r>
                      <a:r>
                        <a:rPr kumimoji="0" lang="nl-NL" sz="2000" b="0" i="0" u="none" strike="noStrike" cap="none" normalizeH="0" baseline="0" dirty="0">
                          <a:ln>
                            <a:noFill/>
                          </a:ln>
                          <a:solidFill>
                            <a:srgbClr val="000000"/>
                          </a:solidFill>
                          <a:effectLst/>
                          <a:latin typeface="Arial" charset="0"/>
                        </a:rPr>
                        <a:t> support.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CAFE8"/>
                    </a:solidFill>
                  </a:tcPr>
                </a:tc>
                <a:extLst>
                  <a:ext uri="{0D108BD9-81ED-4DB2-BD59-A6C34878D82A}">
                    <a16:rowId xmlns:a16="http://schemas.microsoft.com/office/drawing/2014/main" val="10004"/>
                  </a:ext>
                </a:extLst>
              </a:tr>
            </a:tbl>
          </a:graphicData>
        </a:graphic>
      </p:graphicFrame>
      <p:pic>
        <p:nvPicPr>
          <p:cNvPr id="31767" name="Picture 57">
            <a:extLst>
              <a:ext uri="{FF2B5EF4-FFF2-40B4-BE49-F238E27FC236}">
                <a16:creationId xmlns:a16="http://schemas.microsoft.com/office/drawing/2014/main" id="{E740999B-DADB-492A-A363-539B0BD57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2667000"/>
            <a:ext cx="663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68" name="Picture 59">
            <a:extLst>
              <a:ext uri="{FF2B5EF4-FFF2-40B4-BE49-F238E27FC236}">
                <a16:creationId xmlns:a16="http://schemas.microsoft.com/office/drawing/2014/main" id="{BFB78EA6-8815-4294-8C01-5BDB07005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1" y="3962400"/>
            <a:ext cx="6969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69" name="Picture 61">
            <a:extLst>
              <a:ext uri="{FF2B5EF4-FFF2-40B4-BE49-F238E27FC236}">
                <a16:creationId xmlns:a16="http://schemas.microsoft.com/office/drawing/2014/main" id="{E4BB7BAA-A916-4188-B03C-C8FF3008BB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334000"/>
            <a:ext cx="977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70" name="Picture 62">
            <a:extLst>
              <a:ext uri="{FF2B5EF4-FFF2-40B4-BE49-F238E27FC236}">
                <a16:creationId xmlns:a16="http://schemas.microsoft.com/office/drawing/2014/main" id="{965F24BB-4C2E-4CD3-9560-094C2DB438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6988" y="5300664"/>
            <a:ext cx="1179512"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71" name="Picture 63">
            <a:extLst>
              <a:ext uri="{FF2B5EF4-FFF2-40B4-BE49-F238E27FC236}">
                <a16:creationId xmlns:a16="http://schemas.microsoft.com/office/drawing/2014/main" id="{C9FC2D9D-D68C-4395-A4F4-6A1CEBAF8E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351" y="3933825"/>
            <a:ext cx="747713"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72" name="Picture 64">
            <a:extLst>
              <a:ext uri="{FF2B5EF4-FFF2-40B4-BE49-F238E27FC236}">
                <a16:creationId xmlns:a16="http://schemas.microsoft.com/office/drawing/2014/main" id="{07F7001D-AE46-4406-AAFD-2689F6A8CD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2708275"/>
            <a:ext cx="747712"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fontScale="92500" lnSpcReduction="10000"/>
          </a:bodyPr>
          <a:lstStyle/>
          <a:p>
            <a:pPr marL="457200" indent="-457200">
              <a:buClr>
                <a:srgbClr val="002060"/>
              </a:buClr>
            </a:pPr>
            <a:r>
              <a:rPr lang="en-US" dirty="0">
                <a:latin typeface="Montserrat" panose="00000500000000000000" pitchFamily="2" charset="0"/>
              </a:rPr>
              <a:t>Covid </a:t>
            </a:r>
          </a:p>
          <a:p>
            <a:pPr marL="457200" indent="-457200">
              <a:buClr>
                <a:srgbClr val="002060"/>
              </a:buClr>
            </a:pPr>
            <a:r>
              <a:rPr lang="en-US" dirty="0">
                <a:latin typeface="Montserrat" panose="00000500000000000000" pitchFamily="2" charset="0"/>
              </a:rPr>
              <a:t>Look for safety</a:t>
            </a:r>
          </a:p>
          <a:p>
            <a:pPr marL="457200" indent="-457200">
              <a:buClr>
                <a:srgbClr val="002060"/>
              </a:buClr>
            </a:pPr>
            <a:r>
              <a:rPr lang="en-US" dirty="0"/>
              <a:t>Look for injuries or those that need specialist help</a:t>
            </a:r>
          </a:p>
          <a:p>
            <a:pPr marL="457200" indent="-457200">
              <a:buClr>
                <a:srgbClr val="002060"/>
              </a:buClr>
            </a:pPr>
            <a:r>
              <a:rPr lang="en-US" dirty="0">
                <a:latin typeface="Montserrat" panose="00000500000000000000" pitchFamily="2" charset="0"/>
              </a:rPr>
              <a:t>Look for people who are upset, anxious or in shock or unable to care for themselves </a:t>
            </a:r>
          </a:p>
          <a:p>
            <a:pPr marL="457200" indent="-457200">
              <a:buClr>
                <a:srgbClr val="002060"/>
              </a:buClr>
            </a:pPr>
            <a:r>
              <a:rPr lang="en-US" dirty="0"/>
              <a:t>Look for people who need special assistance, separated children, immobile, elderly </a:t>
            </a:r>
          </a:p>
          <a:p>
            <a:pPr marL="457200" indent="-457200">
              <a:buClr>
                <a:srgbClr val="002060"/>
              </a:buClr>
            </a:pPr>
            <a:r>
              <a:rPr lang="en-US" dirty="0">
                <a:latin typeface="Montserrat" panose="00000500000000000000" pitchFamily="2" charset="0"/>
              </a:rPr>
              <a:t>Children who are separated </a:t>
            </a:r>
          </a:p>
          <a:p>
            <a:pPr marL="457200" indent="-457200">
              <a:buClr>
                <a:srgbClr val="002060"/>
              </a:buClr>
            </a:pPr>
            <a:r>
              <a:rPr lang="en-US" dirty="0"/>
              <a:t>Look for those at risk of sexual and gender based violence </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Aid-Look </a:t>
            </a:r>
          </a:p>
        </p:txBody>
      </p:sp>
    </p:spTree>
    <p:extLst>
      <p:ext uri="{BB962C8B-B14F-4D97-AF65-F5344CB8AC3E}">
        <p14:creationId xmlns:p14="http://schemas.microsoft.com/office/powerpoint/2010/main" val="1695924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457200" indent="-457200">
              <a:buClr>
                <a:srgbClr val="002060"/>
              </a:buClr>
            </a:pPr>
            <a:r>
              <a:rPr lang="en-US" dirty="0">
                <a:latin typeface="Montserrat" panose="00000500000000000000" pitchFamily="2" charset="0"/>
              </a:rPr>
              <a:t>Look for what might be helpful in area </a:t>
            </a:r>
          </a:p>
          <a:p>
            <a:pPr marL="457200" indent="-457200">
              <a:buClr>
                <a:srgbClr val="002060"/>
              </a:buClr>
            </a:pPr>
            <a:r>
              <a:rPr lang="en-US" dirty="0"/>
              <a:t>Crisis situations can change quickly </a:t>
            </a:r>
          </a:p>
          <a:p>
            <a:pPr marL="0" indent="0">
              <a:buClr>
                <a:srgbClr val="002060"/>
              </a:buClr>
              <a:buNone/>
            </a:pPr>
            <a:endParaRPr lang="en-US" dirty="0">
              <a:latin typeface="Montserrat" panose="00000500000000000000" pitchFamily="2" charset="0"/>
            </a:endParaRPr>
          </a:p>
          <a:p>
            <a:pPr marL="0" indent="0">
              <a:buClr>
                <a:srgbClr val="002060"/>
              </a:buClr>
              <a:buNone/>
            </a:pPr>
            <a:r>
              <a:rPr lang="en-US" dirty="0"/>
              <a:t>And be calm yourself, be safe </a:t>
            </a:r>
          </a:p>
          <a:p>
            <a:pPr marL="0" indent="0">
              <a:buClr>
                <a:srgbClr val="002060"/>
              </a:buClr>
              <a:buNone/>
            </a:pPr>
            <a:endParaRPr lang="en-US"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Aid-look </a:t>
            </a:r>
          </a:p>
        </p:txBody>
      </p:sp>
    </p:spTree>
    <p:extLst>
      <p:ext uri="{BB962C8B-B14F-4D97-AF65-F5344CB8AC3E}">
        <p14:creationId xmlns:p14="http://schemas.microsoft.com/office/powerpoint/2010/main" val="2159690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42" name="Group 38">
            <a:extLst>
              <a:ext uri="{FF2B5EF4-FFF2-40B4-BE49-F238E27FC236}">
                <a16:creationId xmlns:a16="http://schemas.microsoft.com/office/drawing/2014/main" id="{E10B6CB3-CC50-41F3-BC0D-599DA411D359}"/>
              </a:ext>
            </a:extLst>
          </p:cNvPr>
          <p:cNvGraphicFramePr>
            <a:graphicFrameLocks noGrp="1"/>
          </p:cNvGraphicFramePr>
          <p:nvPr/>
        </p:nvGraphicFramePr>
        <p:xfrm>
          <a:off x="1905000" y="1600201"/>
          <a:ext cx="8382000" cy="4953001"/>
        </p:xfrm>
        <a:graphic>
          <a:graphicData uri="http://schemas.openxmlformats.org/drawingml/2006/table">
            <a:tbl>
              <a:tblPr/>
              <a:tblGrid>
                <a:gridCol w="1582738">
                  <a:extLst>
                    <a:ext uri="{9D8B030D-6E8A-4147-A177-3AD203B41FA5}">
                      <a16:colId xmlns:a16="http://schemas.microsoft.com/office/drawing/2014/main" val="20000"/>
                    </a:ext>
                  </a:extLst>
                </a:gridCol>
                <a:gridCol w="3903662">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1698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Bold" charset="0"/>
                        </a:rPr>
                        <a:t>Safety</a:t>
                      </a:r>
                      <a:endParaRPr kumimoji="0" lang="en-US" sz="1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en-US" sz="1700" b="0" i="0" u="none" strike="noStrike" cap="none" normalizeH="0" baseline="0" dirty="0">
                          <a:ln>
                            <a:noFill/>
                          </a:ln>
                          <a:solidFill>
                            <a:schemeClr val="tx1"/>
                          </a:solidFill>
                          <a:effectLst/>
                          <a:latin typeface="Arial" charset="0"/>
                        </a:rPr>
                        <a:t>What dangers can you observe?</a:t>
                      </a:r>
                    </a:p>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en-US" sz="1700" b="0" i="0" u="none" strike="noStrike" cap="none" normalizeH="0" baseline="0" dirty="0">
                          <a:ln>
                            <a:noFill/>
                          </a:ln>
                          <a:solidFill>
                            <a:schemeClr val="tx1"/>
                          </a:solidFill>
                          <a:effectLst/>
                          <a:latin typeface="Arial" charset="0"/>
                        </a:rPr>
                        <a:t>Can you be there without harm to yourself or others?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If you’re not certain about safety…DO NOT GO!  Seek help from others.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Communicate from a safe distance.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1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Bold" charset="0"/>
                        </a:rPr>
                        <a:t>People with obvious urgent basic needs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en-US" sz="1700" b="0" i="0" u="none" strike="noStrike" cap="none" normalizeH="0" baseline="0" dirty="0">
                          <a:ln>
                            <a:noFill/>
                          </a:ln>
                          <a:solidFill>
                            <a:schemeClr val="tx1"/>
                          </a:solidFill>
                          <a:effectLst/>
                          <a:latin typeface="Arial" charset="0"/>
                        </a:rPr>
                        <a:t>Is anyone critically injured</a:t>
                      </a:r>
                    </a:p>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en-US" sz="1700" b="0" i="0" u="none" strike="noStrike" cap="none" normalizeH="0" baseline="0" dirty="0">
                          <a:ln>
                            <a:noFill/>
                          </a:ln>
                          <a:solidFill>
                            <a:schemeClr val="tx1"/>
                          </a:solidFill>
                          <a:effectLst/>
                          <a:latin typeface="Arial" charset="0"/>
                        </a:rPr>
                        <a:t>Does anyone need rescue?</a:t>
                      </a:r>
                    </a:p>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en-US" sz="1700" b="0" i="0" u="none" strike="noStrike" cap="none" normalizeH="0" baseline="0" dirty="0">
                          <a:ln>
                            <a:noFill/>
                          </a:ln>
                          <a:solidFill>
                            <a:schemeClr val="tx1"/>
                          </a:solidFill>
                          <a:effectLst/>
                          <a:latin typeface="Arial" charset="0"/>
                        </a:rPr>
                        <a:t>Obvious needs (torn clothing…)?</a:t>
                      </a:r>
                    </a:p>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en-US" sz="1700" b="0" i="0" u="none" strike="noStrike" cap="none" normalizeH="0" baseline="0" dirty="0">
                          <a:ln>
                            <a:noFill/>
                          </a:ln>
                          <a:solidFill>
                            <a:schemeClr val="tx1"/>
                          </a:solidFill>
                          <a:effectLst/>
                          <a:latin typeface="Arial" charset="0"/>
                        </a:rPr>
                        <a:t>Who may need help to access services or to be protected?</a:t>
                      </a:r>
                    </a:p>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en-US" sz="1700" b="0" i="0" u="none" strike="noStrike" cap="none" normalizeH="0" baseline="0" dirty="0">
                          <a:ln>
                            <a:noFill/>
                          </a:ln>
                          <a:solidFill>
                            <a:schemeClr val="tx1"/>
                          </a:solidFill>
                          <a:effectLst/>
                          <a:latin typeface="Arial" charset="0"/>
                        </a:rPr>
                        <a:t>Who else is available to help?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Know your role.  Try to obtain help for people who need special assistance.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Refer critically injured people for care.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38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Bold" charset="0"/>
                        </a:rPr>
                        <a:t>People with serious distress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en-US" sz="1700" b="0" i="0" u="none" strike="noStrike" cap="none" normalizeH="0" baseline="0" dirty="0">
                          <a:ln>
                            <a:noFill/>
                          </a:ln>
                          <a:solidFill>
                            <a:schemeClr val="tx1"/>
                          </a:solidFill>
                          <a:effectLst/>
                          <a:latin typeface="Arial" charset="0"/>
                        </a:rPr>
                        <a:t>How many &amp; where are they?</a:t>
                      </a:r>
                    </a:p>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en-US" sz="1700" b="0" i="0" u="none" strike="noStrike" cap="none" normalizeH="0" baseline="0" dirty="0">
                          <a:ln>
                            <a:noFill/>
                          </a:ln>
                          <a:solidFill>
                            <a:schemeClr val="tx1"/>
                          </a:solidFill>
                          <a:effectLst/>
                          <a:latin typeface="Arial" charset="0"/>
                        </a:rPr>
                        <a:t>Is anyone extremely upset, immobile, not responding to others or in shock?</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Consider who may benefit from PFA and how best to help.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1534" name="Group 30">
            <a:extLst>
              <a:ext uri="{FF2B5EF4-FFF2-40B4-BE49-F238E27FC236}">
                <a16:creationId xmlns:a16="http://schemas.microsoft.com/office/drawing/2014/main" id="{0887FB40-FB39-4CE8-BA90-B8BA0AA014FD}"/>
              </a:ext>
            </a:extLst>
          </p:cNvPr>
          <p:cNvGraphicFramePr>
            <a:graphicFrameLocks noGrp="1"/>
          </p:cNvGraphicFramePr>
          <p:nvPr>
            <p:ph type="title" idx="4294967295"/>
          </p:nvPr>
        </p:nvGraphicFramePr>
        <p:xfrm>
          <a:off x="1981200" y="274638"/>
          <a:ext cx="8229600" cy="1127320"/>
        </p:xfrm>
        <a:graphic>
          <a:graphicData uri="http://schemas.openxmlformats.org/drawingml/2006/table">
            <a:tbl>
              <a:tblPr/>
              <a:tblGrid>
                <a:gridCol w="18288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1127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800" b="0" i="0" u="none" strike="noStrike" cap="none" normalizeH="0" baseline="0">
                          <a:ln>
                            <a:noFill/>
                          </a:ln>
                          <a:solidFill>
                            <a:srgbClr val="000000"/>
                          </a:solidFill>
                          <a:effectLst/>
                          <a:latin typeface="Arial" charset="0"/>
                        </a:rPr>
                        <a:t>Look</a:t>
                      </a:r>
                    </a:p>
                  </a:txBody>
                  <a:tcPr marT="45500" marB="455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7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a:ln>
                            <a:noFill/>
                          </a:ln>
                          <a:solidFill>
                            <a:srgbClr val="000000"/>
                          </a:solidFill>
                          <a:effectLst/>
                          <a:latin typeface="Arial" charset="0"/>
                        </a:rPr>
                        <a:t>Observe for safety.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a:ln>
                            <a:noFill/>
                          </a:ln>
                          <a:solidFill>
                            <a:srgbClr val="000000"/>
                          </a:solidFill>
                          <a:effectLst/>
                          <a:latin typeface="Arial" charset="0"/>
                        </a:rPr>
                        <a:t>Observe for people with obvious urgent basic needs.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a:ln>
                            <a:noFill/>
                          </a:ln>
                          <a:solidFill>
                            <a:srgbClr val="000000"/>
                          </a:solidFill>
                          <a:effectLst/>
                          <a:latin typeface="Arial" charset="0"/>
                        </a:rPr>
                        <a:t>Observe for people with serious distress reactions.</a:t>
                      </a:r>
                    </a:p>
                  </a:txBody>
                  <a:tcPr marT="45500" marB="455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78F3"/>
                    </a:solidFill>
                  </a:tcPr>
                </a:tc>
                <a:extLst>
                  <a:ext uri="{0D108BD9-81ED-4DB2-BD59-A6C34878D82A}">
                    <a16:rowId xmlns:a16="http://schemas.microsoft.com/office/drawing/2014/main" val="10000"/>
                  </a:ext>
                </a:extLst>
              </a:tr>
            </a:tbl>
          </a:graphicData>
        </a:graphic>
      </p:graphicFrame>
      <p:pic>
        <p:nvPicPr>
          <p:cNvPr id="42012" name="Picture 22">
            <a:extLst>
              <a:ext uri="{FF2B5EF4-FFF2-40B4-BE49-F238E27FC236}">
                <a16:creationId xmlns:a16="http://schemas.microsoft.com/office/drawing/2014/main" id="{A381939C-711C-45EC-8ACF-3D6D48756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457200"/>
            <a:ext cx="695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a:bodyPr>
          <a:lstStyle/>
          <a:p>
            <a:pPr marL="457200" indent="-457200">
              <a:buClr>
                <a:srgbClr val="002060"/>
              </a:buClr>
            </a:pPr>
            <a:r>
              <a:rPr lang="en-US" dirty="0">
                <a:latin typeface="Montserrat" panose="00000500000000000000" pitchFamily="2" charset="0"/>
              </a:rPr>
              <a:t>Children and adolescents (especially separated) </a:t>
            </a:r>
          </a:p>
          <a:p>
            <a:pPr marL="0" indent="0">
              <a:buClr>
                <a:srgbClr val="002060"/>
              </a:buClr>
              <a:buNone/>
            </a:pPr>
            <a:endParaRPr lang="en-US" dirty="0">
              <a:latin typeface="Montserrat" panose="00000500000000000000" pitchFamily="2" charset="0"/>
            </a:endParaRPr>
          </a:p>
          <a:p>
            <a:pPr marL="457200" indent="-457200">
              <a:buClr>
                <a:srgbClr val="002060"/>
              </a:buClr>
            </a:pPr>
            <a:r>
              <a:rPr lang="en-US" dirty="0"/>
              <a:t>People with health conditions, pregnancy, breast feeding, disabilities</a:t>
            </a:r>
          </a:p>
          <a:p>
            <a:pPr marL="0" indent="0">
              <a:buClr>
                <a:srgbClr val="002060"/>
              </a:buClr>
              <a:buNone/>
            </a:pPr>
            <a:endParaRPr lang="en-US" dirty="0"/>
          </a:p>
          <a:p>
            <a:pPr marL="457200" indent="-457200">
              <a:buClr>
                <a:srgbClr val="002060"/>
              </a:buClr>
            </a:pPr>
            <a:r>
              <a:rPr lang="en-US" dirty="0">
                <a:latin typeface="Montserrat" panose="00000500000000000000" pitchFamily="2" charset="0"/>
              </a:rPr>
              <a:t>People at risk of discrimination or violence –women, ethnic, religion, mental illness, </a:t>
            </a:r>
            <a:r>
              <a:rPr lang="en-US" dirty="0" err="1">
                <a:latin typeface="Montserrat" panose="00000500000000000000" pitchFamily="2" charset="0"/>
              </a:rPr>
              <a:t>lgbt</a:t>
            </a:r>
            <a:endParaRPr lang="en-GB" dirty="0">
              <a:latin typeface="Montserrat" panose="00000500000000000000" pitchFamily="2" charset="0"/>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Psychological First Aid-Look –people who need special attention </a:t>
            </a:r>
          </a:p>
        </p:txBody>
      </p:sp>
    </p:spTree>
    <p:extLst>
      <p:ext uri="{BB962C8B-B14F-4D97-AF65-F5344CB8AC3E}">
        <p14:creationId xmlns:p14="http://schemas.microsoft.com/office/powerpoint/2010/main" val="900595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AD497E6-FF51-4E23-8D04-245BE1098BDC}"/>
              </a:ext>
            </a:extLst>
          </p:cNvPr>
          <p:cNvSpPr>
            <a:spLocks noGrp="1" noChangeArrowheads="1"/>
          </p:cNvSpPr>
          <p:nvPr>
            <p:ph type="title"/>
          </p:nvPr>
        </p:nvSpPr>
        <p:spPr/>
        <p:txBody>
          <a:bodyPr/>
          <a:lstStyle/>
          <a:p>
            <a:pPr eaLnBrk="1" hangingPunct="1"/>
            <a:r>
              <a:rPr lang="en-US" altLang="en-US"/>
              <a:t>Distress Reactions to Crisis</a:t>
            </a:r>
          </a:p>
        </p:txBody>
      </p:sp>
      <p:sp>
        <p:nvSpPr>
          <p:cNvPr id="44035" name="Rectangle 3">
            <a:extLst>
              <a:ext uri="{FF2B5EF4-FFF2-40B4-BE49-F238E27FC236}">
                <a16:creationId xmlns:a16="http://schemas.microsoft.com/office/drawing/2014/main" id="{8EE400F1-D588-45D7-982E-F250B1FAD106}"/>
              </a:ext>
            </a:extLst>
          </p:cNvPr>
          <p:cNvSpPr>
            <a:spLocks noGrp="1" noChangeArrowheads="1"/>
          </p:cNvSpPr>
          <p:nvPr>
            <p:ph type="body" sz="half" idx="1"/>
          </p:nvPr>
        </p:nvSpPr>
        <p:spPr>
          <a:xfrm>
            <a:off x="1981200" y="1600200"/>
            <a:ext cx="3886200" cy="4724400"/>
          </a:xfrm>
        </p:spPr>
        <p:txBody>
          <a:bodyPr>
            <a:normAutofit fontScale="92500"/>
          </a:bodyPr>
          <a:lstStyle/>
          <a:p>
            <a:pPr eaLnBrk="1" hangingPunct="1">
              <a:buFont typeface="Times" panose="02020603050405020304" pitchFamily="18" charset="0"/>
              <a:buChar char="•"/>
            </a:pPr>
            <a:r>
              <a:rPr lang="en-US" altLang="en-US" sz="2100"/>
              <a:t>Physical symptoms (shaking, headaches, fatigue, loss of appetite, aches &amp; pains)</a:t>
            </a:r>
          </a:p>
          <a:p>
            <a:pPr eaLnBrk="1" hangingPunct="1"/>
            <a:r>
              <a:rPr lang="en-US" altLang="en-US" sz="2100"/>
              <a:t>Anxiety, fear</a:t>
            </a:r>
          </a:p>
          <a:p>
            <a:pPr eaLnBrk="1" hangingPunct="1"/>
            <a:r>
              <a:rPr lang="en-US" altLang="en-US" sz="2100"/>
              <a:t>Weeping, grief and sadness</a:t>
            </a:r>
          </a:p>
          <a:p>
            <a:pPr eaLnBrk="1" hangingPunct="1"/>
            <a:r>
              <a:rPr lang="en-US" altLang="en-US" sz="2100"/>
              <a:t>Guilt, shame (for having survived, or for not saving others)</a:t>
            </a:r>
          </a:p>
          <a:p>
            <a:pPr eaLnBrk="1" hangingPunct="1"/>
            <a:r>
              <a:rPr lang="en-US" altLang="en-US" sz="2100"/>
              <a:t>Elation for having survived</a:t>
            </a:r>
          </a:p>
          <a:p>
            <a:pPr eaLnBrk="1" hangingPunct="1"/>
            <a:r>
              <a:rPr lang="en-US" altLang="en-US" sz="2100"/>
              <a:t>Being on guard, jumpy</a:t>
            </a:r>
          </a:p>
          <a:p>
            <a:pPr eaLnBrk="1" hangingPunct="1"/>
            <a:r>
              <a:rPr lang="en-US" altLang="en-US" sz="2100"/>
              <a:t>Anger, irritability</a:t>
            </a:r>
            <a:endParaRPr lang="en-US" altLang="en-US" sz="2400"/>
          </a:p>
        </p:txBody>
      </p:sp>
      <p:sp>
        <p:nvSpPr>
          <p:cNvPr id="44036" name="Rectangle 4">
            <a:extLst>
              <a:ext uri="{FF2B5EF4-FFF2-40B4-BE49-F238E27FC236}">
                <a16:creationId xmlns:a16="http://schemas.microsoft.com/office/drawing/2014/main" id="{B043D284-76E0-4935-94F1-EE93D52040E5}"/>
              </a:ext>
            </a:extLst>
          </p:cNvPr>
          <p:cNvSpPr>
            <a:spLocks noGrp="1" noChangeArrowheads="1"/>
          </p:cNvSpPr>
          <p:nvPr>
            <p:ph type="body" sz="half" idx="2"/>
          </p:nvPr>
        </p:nvSpPr>
        <p:spPr>
          <a:xfrm>
            <a:off x="5943600" y="1600200"/>
            <a:ext cx="4267200" cy="4800600"/>
          </a:xfrm>
        </p:spPr>
        <p:txBody>
          <a:bodyPr/>
          <a:lstStyle/>
          <a:p>
            <a:pPr eaLnBrk="1" hangingPunct="1">
              <a:buFont typeface="Times" panose="02020603050405020304" pitchFamily="18" charset="0"/>
              <a:buChar char="•"/>
            </a:pPr>
            <a:r>
              <a:rPr lang="en-US" altLang="en-US" sz="2100" dirty="0"/>
              <a:t>Immobile, withdrawn</a:t>
            </a:r>
          </a:p>
          <a:p>
            <a:pPr eaLnBrk="1" hangingPunct="1">
              <a:buFont typeface="Times" panose="02020603050405020304" pitchFamily="18" charset="0"/>
              <a:buChar char="•"/>
            </a:pPr>
            <a:r>
              <a:rPr lang="en-US" altLang="en-US" sz="2100" dirty="0"/>
              <a:t>Disoriented - not knowing one’s name, where one is from or what happened.</a:t>
            </a:r>
          </a:p>
          <a:p>
            <a:pPr eaLnBrk="1" hangingPunct="1"/>
            <a:r>
              <a:rPr lang="en-US" altLang="en-US" sz="2100" dirty="0"/>
              <a:t>Not responding to others, not speaking at all</a:t>
            </a:r>
          </a:p>
          <a:p>
            <a:pPr eaLnBrk="1" hangingPunct="1"/>
            <a:r>
              <a:rPr lang="en-US" altLang="en-US" sz="2100" dirty="0"/>
              <a:t>Feeling confused, emotionally numb, feeling unreal or in a daze</a:t>
            </a:r>
          </a:p>
          <a:p>
            <a:pPr eaLnBrk="1" hangingPunct="1"/>
            <a:r>
              <a:rPr lang="en-US" altLang="en-US" sz="2100" dirty="0"/>
              <a:t>Unable to care for oneself or one’s children (not eating or drinking, not able to make simple decisions)</a:t>
            </a:r>
          </a:p>
        </p:txBody>
      </p:sp>
      <p:sp>
        <p:nvSpPr>
          <p:cNvPr id="44037" name="Rectangle 6">
            <a:extLst>
              <a:ext uri="{FF2B5EF4-FFF2-40B4-BE49-F238E27FC236}">
                <a16:creationId xmlns:a16="http://schemas.microsoft.com/office/drawing/2014/main" id="{B292F1C3-75E6-4124-AA3B-C8A5D177099C}"/>
              </a:ext>
            </a:extLst>
          </p:cNvPr>
          <p:cNvSpPr>
            <a:spLocks noChangeArrowheads="1"/>
          </p:cNvSpPr>
          <p:nvPr/>
        </p:nvSpPr>
        <p:spPr bwMode="auto">
          <a:xfrm>
            <a:off x="-1635125" y="63817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AB8F651-080C-4C0E-A18B-1D5E96A3AFF9}"/>
              </a:ext>
            </a:extLst>
          </p:cNvPr>
          <p:cNvSpPr>
            <a:spLocks noGrp="1" noChangeArrowheads="1"/>
          </p:cNvSpPr>
          <p:nvPr>
            <p:ph type="title"/>
          </p:nvPr>
        </p:nvSpPr>
        <p:spPr>
          <a:xfrm>
            <a:off x="1981200" y="274638"/>
            <a:ext cx="4191000" cy="1630362"/>
          </a:xfrm>
        </p:spPr>
        <p:txBody>
          <a:bodyPr>
            <a:normAutofit fontScale="90000"/>
          </a:bodyPr>
          <a:lstStyle/>
          <a:p>
            <a:pPr eaLnBrk="1" hangingPunct="1"/>
            <a:r>
              <a:rPr lang="en-US" altLang="en-US" dirty="0"/>
              <a:t>Helping people in distress</a:t>
            </a:r>
          </a:p>
        </p:txBody>
      </p:sp>
      <p:sp>
        <p:nvSpPr>
          <p:cNvPr id="45059" name="Rectangle 4">
            <a:extLst>
              <a:ext uri="{FF2B5EF4-FFF2-40B4-BE49-F238E27FC236}">
                <a16:creationId xmlns:a16="http://schemas.microsoft.com/office/drawing/2014/main" id="{C63117AC-8A96-4670-9B4C-73535C5CDD7D}"/>
              </a:ext>
            </a:extLst>
          </p:cNvPr>
          <p:cNvSpPr>
            <a:spLocks noGrp="1" noChangeArrowheads="1"/>
          </p:cNvSpPr>
          <p:nvPr>
            <p:ph type="body" sz="half" idx="2"/>
          </p:nvPr>
        </p:nvSpPr>
        <p:spPr>
          <a:xfrm>
            <a:off x="2209800" y="2743200"/>
            <a:ext cx="8001000" cy="3733800"/>
          </a:xfrm>
        </p:spPr>
        <p:txBody>
          <a:bodyPr>
            <a:normAutofit fontScale="55000" lnSpcReduction="20000"/>
          </a:bodyPr>
          <a:lstStyle/>
          <a:p>
            <a:pPr eaLnBrk="1" hangingPunct="1"/>
            <a:r>
              <a:rPr lang="en-US" altLang="en-US" sz="3400" dirty="0"/>
              <a:t>Most people recover well over time, especially if they can restore basic needs and receive support (PFA).</a:t>
            </a:r>
          </a:p>
          <a:p>
            <a:pPr marL="0" indent="0" eaLnBrk="1" hangingPunct="1">
              <a:buNone/>
            </a:pPr>
            <a:endParaRPr lang="en-US" altLang="en-US" sz="3400" dirty="0"/>
          </a:p>
          <a:p>
            <a:pPr eaLnBrk="1" hangingPunct="1"/>
            <a:r>
              <a:rPr lang="en-US" altLang="en-US" sz="3400" dirty="0"/>
              <a:t>Those with severe or long-lasting distress may require more support.</a:t>
            </a:r>
          </a:p>
          <a:p>
            <a:pPr marL="0" indent="0" eaLnBrk="1" hangingPunct="1">
              <a:buNone/>
            </a:pPr>
            <a:endParaRPr lang="en-US" altLang="en-US" sz="3400" dirty="0"/>
          </a:p>
          <a:p>
            <a:pPr eaLnBrk="1" hangingPunct="1"/>
            <a:r>
              <a:rPr lang="en-US" altLang="en-US" sz="3400" dirty="0"/>
              <a:t>Try to make sure they are not left alone. </a:t>
            </a:r>
          </a:p>
          <a:p>
            <a:pPr marL="0" indent="0" eaLnBrk="1" hangingPunct="1">
              <a:buNone/>
            </a:pPr>
            <a:endParaRPr lang="en-US" altLang="en-US" sz="3400" dirty="0"/>
          </a:p>
          <a:p>
            <a:r>
              <a:rPr lang="en-US" altLang="en-US" sz="3400" dirty="0"/>
              <a:t> Try to keep them safe until the reaction passes or you can find help from others.</a:t>
            </a:r>
          </a:p>
          <a:p>
            <a:pPr marL="0" indent="0" eaLnBrk="1" hangingPunct="1">
              <a:buNone/>
            </a:pPr>
            <a:r>
              <a:rPr lang="en-US" altLang="en-US" sz="3400" dirty="0"/>
              <a:t>	</a:t>
            </a:r>
          </a:p>
          <a:p>
            <a:pPr eaLnBrk="1" hangingPunct="1"/>
            <a:endParaRPr lang="en-US" altLang="en-US" dirty="0"/>
          </a:p>
        </p:txBody>
      </p:sp>
      <p:pic>
        <p:nvPicPr>
          <p:cNvPr id="45060" name="Picture 9" descr="Untitled1">
            <a:extLst>
              <a:ext uri="{FF2B5EF4-FFF2-40B4-BE49-F238E27FC236}">
                <a16:creationId xmlns:a16="http://schemas.microsoft.com/office/drawing/2014/main" id="{8C6102DC-BB47-4EF8-9E76-68996B43325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324600" y="304800"/>
            <a:ext cx="4038600" cy="22225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4">
            <a:extLst>
              <a:ext uri="{FF2B5EF4-FFF2-40B4-BE49-F238E27FC236}">
                <a16:creationId xmlns:a16="http://schemas.microsoft.com/office/drawing/2014/main" id="{4E63DAF3-C51E-4665-B270-34EE3F1AAA1E}"/>
              </a:ext>
            </a:extLst>
          </p:cNvPr>
          <p:cNvSpPr>
            <a:spLocks noGrp="1"/>
          </p:cNvSpPr>
          <p:nvPr>
            <p:ph type="ctrTitle"/>
          </p:nvPr>
        </p:nvSpPr>
        <p:spPr/>
        <p:txBody>
          <a:bodyPr/>
          <a:lstStyle/>
          <a:p>
            <a:r>
              <a:rPr lang="en-US" altLang="en-US" dirty="0"/>
              <a:t>Psychological First Aid </a:t>
            </a:r>
          </a:p>
        </p:txBody>
      </p:sp>
      <p:sp>
        <p:nvSpPr>
          <p:cNvPr id="6" name="Ondertitel 5">
            <a:extLst>
              <a:ext uri="{FF2B5EF4-FFF2-40B4-BE49-F238E27FC236}">
                <a16:creationId xmlns:a16="http://schemas.microsoft.com/office/drawing/2014/main" id="{D0A556B7-C642-46FC-B998-C6FAD021B5DC}"/>
              </a:ext>
            </a:extLst>
          </p:cNvPr>
          <p:cNvSpPr>
            <a:spLocks noGrp="1"/>
          </p:cNvSpPr>
          <p:nvPr>
            <p:ph type="subTitle" idx="1"/>
          </p:nvPr>
        </p:nvSpPr>
        <p:spPr/>
        <p:txBody>
          <a:bodyPr/>
          <a:lstStyle/>
          <a:p>
            <a:pPr>
              <a:buFont typeface="Arial" charset="0"/>
              <a:buNone/>
              <a:defRPr/>
            </a:pPr>
            <a:endParaRPr lang="en-US" dirty="0"/>
          </a:p>
        </p:txBody>
      </p:sp>
      <p:pic>
        <p:nvPicPr>
          <p:cNvPr id="46084" name="Picture 2">
            <a:extLst>
              <a:ext uri="{FF2B5EF4-FFF2-40B4-BE49-F238E27FC236}">
                <a16:creationId xmlns:a16="http://schemas.microsoft.com/office/drawing/2014/main" id="{71F9B5E5-CBD3-4E72-BF12-080A9EAE2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563" y="3860800"/>
            <a:ext cx="8278812"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3">
            <a:extLst>
              <a:ext uri="{FF2B5EF4-FFF2-40B4-BE49-F238E27FC236}">
                <a16:creationId xmlns:a16="http://schemas.microsoft.com/office/drawing/2014/main" id="{6D6EBF57-DDD5-494F-956D-B2B4EA3DD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4292601"/>
            <a:ext cx="9271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fontScale="92500" lnSpcReduction="10000"/>
          </a:bodyPr>
          <a:lstStyle/>
          <a:p>
            <a:pPr marL="457200" indent="-457200"/>
            <a:r>
              <a:rPr lang="en-US" dirty="0"/>
              <a:t>What PFA is and is not</a:t>
            </a:r>
          </a:p>
          <a:p>
            <a:pPr marL="457200" indent="-457200"/>
            <a:r>
              <a:rPr lang="en-US" dirty="0"/>
              <a:t>Place of PFA in overall response </a:t>
            </a:r>
          </a:p>
          <a:p>
            <a:pPr marL="457200" indent="-457200"/>
            <a:r>
              <a:rPr lang="en-US" dirty="0"/>
              <a:t>Key resilience factors </a:t>
            </a:r>
          </a:p>
          <a:p>
            <a:pPr marL="457200" indent="-457200"/>
            <a:r>
              <a:rPr lang="en-US" dirty="0"/>
              <a:t>Who, when and where of PFA </a:t>
            </a:r>
          </a:p>
          <a:p>
            <a:pPr marL="457200" indent="-457200"/>
            <a:r>
              <a:rPr lang="en-US" dirty="0"/>
              <a:t>Frequent needs of survivors </a:t>
            </a:r>
          </a:p>
          <a:p>
            <a:pPr marL="457200" indent="-457200"/>
            <a:r>
              <a:rPr lang="en-US" dirty="0"/>
              <a:t>Action principles : Prepare, Look, Listen and Link</a:t>
            </a:r>
          </a:p>
          <a:p>
            <a:pPr marL="457200" indent="-457200"/>
            <a:r>
              <a:rPr lang="en-US" dirty="0"/>
              <a:t>Good communication skills</a:t>
            </a:r>
          </a:p>
          <a:p>
            <a:pPr marL="457200" indent="-457200"/>
            <a:r>
              <a:rPr lang="en-US" dirty="0"/>
              <a:t>People who likely need special attention</a:t>
            </a:r>
          </a:p>
          <a:p>
            <a:pPr marL="457200" indent="-457200"/>
            <a:r>
              <a:rPr lang="en-US" dirty="0"/>
              <a:t>Caring for yourself and your team members  </a:t>
            </a:r>
          </a:p>
          <a:p>
            <a:pPr marL="0" indent="0">
              <a:buNone/>
            </a:pPr>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Specific Objectives </a:t>
            </a:r>
          </a:p>
        </p:txBody>
      </p:sp>
    </p:spTree>
    <p:extLst>
      <p:ext uri="{BB962C8B-B14F-4D97-AF65-F5344CB8AC3E}">
        <p14:creationId xmlns:p14="http://schemas.microsoft.com/office/powerpoint/2010/main" val="4226630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56" name="Group 1048">
            <a:extLst>
              <a:ext uri="{FF2B5EF4-FFF2-40B4-BE49-F238E27FC236}">
                <a16:creationId xmlns:a16="http://schemas.microsoft.com/office/drawing/2014/main" id="{A71F7DB0-8B4F-4E3C-809D-E4F33DCFE7E2}"/>
              </a:ext>
            </a:extLst>
          </p:cNvPr>
          <p:cNvGraphicFramePr>
            <a:graphicFrameLocks noGrp="1"/>
          </p:cNvGraphicFramePr>
          <p:nvPr>
            <p:ph type="tbl" idx="1"/>
          </p:nvPr>
        </p:nvGraphicFramePr>
        <p:xfrm>
          <a:off x="1828800" y="1295400"/>
          <a:ext cx="6858000" cy="5334000"/>
        </p:xfrm>
        <a:graphic>
          <a:graphicData uri="http://schemas.openxmlformats.org/drawingml/2006/table">
            <a:tbl>
              <a:tblPr/>
              <a:tblGrid>
                <a:gridCol w="1584325">
                  <a:extLst>
                    <a:ext uri="{9D8B030D-6E8A-4147-A177-3AD203B41FA5}">
                      <a16:colId xmlns:a16="http://schemas.microsoft.com/office/drawing/2014/main" val="20000"/>
                    </a:ext>
                  </a:extLst>
                </a:gridCol>
                <a:gridCol w="5273675">
                  <a:extLst>
                    <a:ext uri="{9D8B030D-6E8A-4147-A177-3AD203B41FA5}">
                      <a16:colId xmlns:a16="http://schemas.microsoft.com/office/drawing/2014/main" val="20001"/>
                    </a:ext>
                  </a:extLst>
                </a:gridCol>
              </a:tblGrid>
              <a:tr h="1987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Make contact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charset="0"/>
                        <a:buChar char="•"/>
                        <a:tabLst/>
                      </a:pPr>
                      <a:r>
                        <a:rPr kumimoji="0" lang="en-US" sz="1800" b="0" i="0" u="none" strike="noStrike" cap="none" normalizeH="0" baseline="0" dirty="0">
                          <a:ln>
                            <a:noFill/>
                          </a:ln>
                          <a:solidFill>
                            <a:schemeClr val="tx1"/>
                          </a:solidFill>
                          <a:effectLst/>
                          <a:latin typeface="Arial" charset="0"/>
                        </a:rPr>
                        <a:t>Approach respectfully</a:t>
                      </a:r>
                    </a:p>
                    <a:p>
                      <a:pPr marL="0" marR="0" lvl="0" indent="0" algn="l" defTabSz="914400" rtl="0" eaLnBrk="0" fontAlgn="base" latinLnBrk="0" hangingPunct="0">
                        <a:lnSpc>
                          <a:spcPct val="100000"/>
                        </a:lnSpc>
                        <a:spcBef>
                          <a:spcPct val="20000"/>
                        </a:spcBef>
                        <a:spcAft>
                          <a:spcPct val="0"/>
                        </a:spcAft>
                        <a:buClrTx/>
                        <a:buSzTx/>
                        <a:buFont typeface="Times" charset="0"/>
                        <a:buChar char="•"/>
                        <a:tabLst/>
                      </a:pPr>
                      <a:r>
                        <a:rPr kumimoji="0" lang="en-US" sz="1800" b="0" i="0" u="none" strike="noStrike" cap="none" normalizeH="0" baseline="0" dirty="0">
                          <a:ln>
                            <a:noFill/>
                          </a:ln>
                          <a:solidFill>
                            <a:schemeClr val="tx1"/>
                          </a:solidFill>
                          <a:effectLst/>
                          <a:latin typeface="Arial" charset="0"/>
                        </a:rPr>
                        <a:t>Introduce yourself by name &amp; organization</a:t>
                      </a:r>
                    </a:p>
                    <a:p>
                      <a:pPr marL="0" marR="0" lvl="0" indent="0" algn="l" defTabSz="914400" rtl="0" eaLnBrk="0" fontAlgn="base" latinLnBrk="0" hangingPunct="0">
                        <a:lnSpc>
                          <a:spcPct val="100000"/>
                        </a:lnSpc>
                        <a:spcBef>
                          <a:spcPct val="20000"/>
                        </a:spcBef>
                        <a:spcAft>
                          <a:spcPct val="0"/>
                        </a:spcAft>
                        <a:buClrTx/>
                        <a:buSzTx/>
                        <a:buFont typeface="Times" charset="0"/>
                        <a:buChar char="•"/>
                        <a:tabLst/>
                      </a:pPr>
                      <a:r>
                        <a:rPr kumimoji="0" lang="en-US" sz="1800" b="0" i="0" u="none" strike="noStrike" cap="none" normalizeH="0" baseline="0" dirty="0">
                          <a:ln>
                            <a:noFill/>
                          </a:ln>
                          <a:solidFill>
                            <a:schemeClr val="tx1"/>
                          </a:solidFill>
                          <a:effectLst/>
                          <a:latin typeface="Arial" charset="0"/>
                        </a:rPr>
                        <a:t>Ask if you can provide help, find safe/quiet place</a:t>
                      </a:r>
                    </a:p>
                    <a:p>
                      <a:pPr marL="0" marR="0" lvl="0" indent="0" algn="l" defTabSz="914400" rtl="0" eaLnBrk="0" fontAlgn="base" latinLnBrk="0" hangingPunct="0">
                        <a:lnSpc>
                          <a:spcPct val="100000"/>
                        </a:lnSpc>
                        <a:spcBef>
                          <a:spcPct val="20000"/>
                        </a:spcBef>
                        <a:spcAft>
                          <a:spcPct val="0"/>
                        </a:spcAft>
                        <a:buClrTx/>
                        <a:buSzTx/>
                        <a:buFont typeface="Times" charset="0"/>
                        <a:buChar char="•"/>
                        <a:tabLst/>
                      </a:pPr>
                      <a:r>
                        <a:rPr kumimoji="0" lang="en-US" sz="1800" b="0" i="0" u="none" strike="noStrike" cap="none" normalizeH="0" baseline="0" dirty="0">
                          <a:ln>
                            <a:noFill/>
                          </a:ln>
                          <a:solidFill>
                            <a:schemeClr val="tx1"/>
                          </a:solidFill>
                          <a:effectLst/>
                          <a:latin typeface="Arial" charset="0"/>
                        </a:rPr>
                        <a:t>Help person feel comfortable (water, blanket)</a:t>
                      </a:r>
                    </a:p>
                    <a:p>
                      <a:pPr marL="0" marR="0" lvl="0" indent="0" algn="l" defTabSz="914400" rtl="0" eaLnBrk="0" fontAlgn="base" latinLnBrk="0" hangingPunct="0">
                        <a:lnSpc>
                          <a:spcPct val="100000"/>
                        </a:lnSpc>
                        <a:spcBef>
                          <a:spcPct val="20000"/>
                        </a:spcBef>
                        <a:spcAft>
                          <a:spcPct val="0"/>
                        </a:spcAft>
                        <a:buClrTx/>
                        <a:buSzTx/>
                        <a:buFont typeface="Times" charset="0"/>
                        <a:buChar char="•"/>
                        <a:tabLst/>
                      </a:pPr>
                      <a:r>
                        <a:rPr kumimoji="0" lang="en-US" sz="1800" b="0" i="0" u="none" strike="noStrike" cap="none" normalizeH="0" baseline="0" dirty="0">
                          <a:ln>
                            <a:noFill/>
                          </a:ln>
                          <a:solidFill>
                            <a:schemeClr val="tx1"/>
                          </a:solidFill>
                          <a:effectLst/>
                          <a:latin typeface="Arial" charset="0"/>
                        </a:rPr>
                        <a:t>Try to keep them safe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5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Ask about needs &amp; concerns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charset="0"/>
                        <a:buChar char="•"/>
                        <a:tabLst/>
                      </a:pPr>
                      <a:r>
                        <a:rPr kumimoji="0" lang="en-US" sz="1800" b="0" i="0" u="none" strike="noStrike" cap="none" normalizeH="0" baseline="0" dirty="0">
                          <a:ln>
                            <a:noFill/>
                          </a:ln>
                          <a:solidFill>
                            <a:schemeClr val="tx1"/>
                          </a:solidFill>
                          <a:effectLst/>
                          <a:latin typeface="Arial" charset="0"/>
                        </a:rPr>
                        <a:t>Although some needs are obvious,             always ask</a:t>
                      </a:r>
                    </a:p>
                    <a:p>
                      <a:pPr marL="0" marR="0" lvl="0" indent="0" algn="l" defTabSz="914400" rtl="0" eaLnBrk="0" fontAlgn="base" latinLnBrk="0" hangingPunct="0">
                        <a:lnSpc>
                          <a:spcPct val="100000"/>
                        </a:lnSpc>
                        <a:spcBef>
                          <a:spcPct val="20000"/>
                        </a:spcBef>
                        <a:spcAft>
                          <a:spcPct val="0"/>
                        </a:spcAft>
                        <a:buClrTx/>
                        <a:buSzTx/>
                        <a:buFont typeface="Times" charset="0"/>
                        <a:buChar char="•"/>
                        <a:tabLst/>
                      </a:pPr>
                      <a:r>
                        <a:rPr kumimoji="0" lang="en-US" sz="1800" b="0" i="0" u="none" strike="noStrike" cap="none" normalizeH="0" baseline="0" dirty="0">
                          <a:ln>
                            <a:noFill/>
                          </a:ln>
                          <a:solidFill>
                            <a:schemeClr val="tx1"/>
                          </a:solidFill>
                          <a:effectLst/>
                          <a:latin typeface="Arial" charset="0"/>
                        </a:rPr>
                        <a:t>Find out person’s priorities - what is most important to them.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20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Listen &amp; help people feel calm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Times" charset="0"/>
                        <a:buChar char="•"/>
                        <a:tabLst/>
                      </a:pPr>
                      <a:r>
                        <a:rPr kumimoji="0" lang="en-US" sz="1800" b="0" i="0" u="none" strike="noStrike" cap="none" normalizeH="0" baseline="0">
                          <a:ln>
                            <a:noFill/>
                          </a:ln>
                          <a:solidFill>
                            <a:schemeClr val="tx1"/>
                          </a:solidFill>
                          <a:effectLst/>
                          <a:latin typeface="Arial" charset="0"/>
                        </a:rPr>
                        <a:t>Stay close to the person</a:t>
                      </a:r>
                    </a:p>
                    <a:p>
                      <a:pPr marL="0" marR="0" lvl="0" indent="0" algn="l" defTabSz="914400" rtl="0" eaLnBrk="0" fontAlgn="base" latinLnBrk="0" hangingPunct="0">
                        <a:lnSpc>
                          <a:spcPct val="100000"/>
                        </a:lnSpc>
                        <a:spcBef>
                          <a:spcPct val="20000"/>
                        </a:spcBef>
                        <a:spcAft>
                          <a:spcPct val="0"/>
                        </a:spcAft>
                        <a:buClrTx/>
                        <a:buSzTx/>
                        <a:buFont typeface="Times" charset="0"/>
                        <a:buChar char="•"/>
                        <a:tabLst/>
                      </a:pPr>
                      <a:r>
                        <a:rPr kumimoji="0" lang="en-US" sz="1800" b="0" i="0" u="none" strike="noStrike" cap="none" normalizeH="0" baseline="0">
                          <a:ln>
                            <a:noFill/>
                          </a:ln>
                          <a:solidFill>
                            <a:schemeClr val="tx1"/>
                          </a:solidFill>
                          <a:effectLst/>
                          <a:latin typeface="Arial" charset="0"/>
                        </a:rPr>
                        <a:t>Do not pressure them to talk</a:t>
                      </a:r>
                    </a:p>
                    <a:p>
                      <a:pPr marL="0" marR="0" lvl="0" indent="0" algn="l" defTabSz="914400" rtl="0" eaLnBrk="0" fontAlgn="base" latinLnBrk="0" hangingPunct="0">
                        <a:lnSpc>
                          <a:spcPct val="100000"/>
                        </a:lnSpc>
                        <a:spcBef>
                          <a:spcPct val="20000"/>
                        </a:spcBef>
                        <a:spcAft>
                          <a:spcPct val="0"/>
                        </a:spcAft>
                        <a:buClrTx/>
                        <a:buSzTx/>
                        <a:buFont typeface="Times" charset="0"/>
                        <a:buChar char="•"/>
                        <a:tabLst/>
                      </a:pPr>
                      <a:r>
                        <a:rPr kumimoji="0" lang="en-US" sz="1800" b="0" i="0" u="none" strike="noStrike" cap="none" normalizeH="0" baseline="0">
                          <a:ln>
                            <a:noFill/>
                          </a:ln>
                          <a:solidFill>
                            <a:schemeClr val="tx1"/>
                          </a:solidFill>
                          <a:effectLst/>
                          <a:latin typeface="Arial" charset="0"/>
                        </a:rPr>
                        <a:t>Listen in case they want to talk</a:t>
                      </a:r>
                    </a:p>
                    <a:p>
                      <a:pPr marL="0" marR="0" lvl="0" indent="0" algn="l" defTabSz="914400" rtl="0" eaLnBrk="0" fontAlgn="base" latinLnBrk="0" hangingPunct="0">
                        <a:lnSpc>
                          <a:spcPct val="100000"/>
                        </a:lnSpc>
                        <a:spcBef>
                          <a:spcPct val="20000"/>
                        </a:spcBef>
                        <a:spcAft>
                          <a:spcPct val="0"/>
                        </a:spcAft>
                        <a:buClrTx/>
                        <a:buSzTx/>
                        <a:buFont typeface="Times" charset="0"/>
                        <a:buChar char="•"/>
                        <a:tabLst/>
                      </a:pPr>
                      <a:r>
                        <a:rPr kumimoji="0" lang="en-US" sz="1800" b="0" i="0" u="none" strike="noStrike" cap="none" normalizeH="0" baseline="0">
                          <a:ln>
                            <a:noFill/>
                          </a:ln>
                          <a:solidFill>
                            <a:schemeClr val="tx1"/>
                          </a:solidFill>
                          <a:effectLst/>
                          <a:latin typeface="Arial" charset="0"/>
                        </a:rPr>
                        <a:t>If very distressed, help them feel calm                 &amp; make sure they are not alone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49171" name="Picture 21">
            <a:extLst>
              <a:ext uri="{FF2B5EF4-FFF2-40B4-BE49-F238E27FC236}">
                <a16:creationId xmlns:a16="http://schemas.microsoft.com/office/drawing/2014/main" id="{C5835EC7-308D-4D29-818C-55478DA85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5" t="-4082" r="74306" b="21210"/>
          <a:stretch>
            <a:fillRect/>
          </a:stretch>
        </p:blipFill>
        <p:spPr bwMode="auto">
          <a:xfrm>
            <a:off x="1882775" y="-57150"/>
            <a:ext cx="1919288"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72" name="Picture 23">
            <a:extLst>
              <a:ext uri="{FF2B5EF4-FFF2-40B4-BE49-F238E27FC236}">
                <a16:creationId xmlns:a16="http://schemas.microsoft.com/office/drawing/2014/main" id="{EB3AAA9A-AC0C-4A49-A328-331F9E3C4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368300"/>
            <a:ext cx="655638"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B8111F6-357F-4063-88F3-C98EE7B6A8C4}"/>
              </a:ext>
            </a:extLst>
          </p:cNvPr>
          <p:cNvSpPr>
            <a:spLocks noGrp="1" noChangeArrowheads="1"/>
          </p:cNvSpPr>
          <p:nvPr>
            <p:ph type="title"/>
          </p:nvPr>
        </p:nvSpPr>
        <p:spPr>
          <a:xfrm>
            <a:off x="1981200" y="381001"/>
            <a:ext cx="3962400" cy="1401763"/>
          </a:xfrm>
        </p:spPr>
        <p:txBody>
          <a:bodyPr/>
          <a:lstStyle/>
          <a:p>
            <a:pPr eaLnBrk="1" hangingPunct="1"/>
            <a:r>
              <a:rPr lang="en-US" altLang="en-US"/>
              <a:t>Help People Feel Calm</a:t>
            </a:r>
          </a:p>
        </p:txBody>
      </p:sp>
      <p:sp>
        <p:nvSpPr>
          <p:cNvPr id="50179" name="Rectangle 3">
            <a:extLst>
              <a:ext uri="{FF2B5EF4-FFF2-40B4-BE49-F238E27FC236}">
                <a16:creationId xmlns:a16="http://schemas.microsoft.com/office/drawing/2014/main" id="{904B59A4-01DC-4333-AB18-B9F339941F8C}"/>
              </a:ext>
            </a:extLst>
          </p:cNvPr>
          <p:cNvSpPr>
            <a:spLocks noGrp="1" noChangeArrowheads="1"/>
          </p:cNvSpPr>
          <p:nvPr>
            <p:ph idx="1"/>
          </p:nvPr>
        </p:nvSpPr>
        <p:spPr>
          <a:xfrm>
            <a:off x="1981200" y="1600200"/>
            <a:ext cx="8229600" cy="5029200"/>
          </a:xfrm>
        </p:spPr>
        <p:txBody>
          <a:bodyPr/>
          <a:lstStyle/>
          <a:p>
            <a:pPr eaLnBrk="1" hangingPunct="1">
              <a:lnSpc>
                <a:spcPct val="90000"/>
              </a:lnSpc>
            </a:pPr>
            <a:r>
              <a:rPr lang="en-US" altLang="en-US" dirty="0"/>
              <a:t>Keep your tone of voice soft and calm</a:t>
            </a:r>
          </a:p>
          <a:p>
            <a:pPr eaLnBrk="1" hangingPunct="1">
              <a:lnSpc>
                <a:spcPct val="90000"/>
              </a:lnSpc>
            </a:pPr>
            <a:r>
              <a:rPr lang="en-US" altLang="en-US" dirty="0"/>
              <a:t>Maintain some eye contact</a:t>
            </a:r>
          </a:p>
          <a:p>
            <a:pPr eaLnBrk="1" hangingPunct="1">
              <a:lnSpc>
                <a:spcPct val="90000"/>
              </a:lnSpc>
            </a:pPr>
            <a:r>
              <a:rPr lang="en-US" altLang="en-US" dirty="0"/>
              <a:t>Reassure them they are safe and that you are there to help</a:t>
            </a:r>
          </a:p>
          <a:p>
            <a:pPr eaLnBrk="1" hangingPunct="1">
              <a:lnSpc>
                <a:spcPct val="90000"/>
              </a:lnSpc>
            </a:pPr>
            <a:r>
              <a:rPr lang="en-US" altLang="en-US" dirty="0"/>
              <a:t>If someone feels “unreal”, help them make contact with:</a:t>
            </a:r>
          </a:p>
          <a:p>
            <a:pPr lvl="1" eaLnBrk="1" hangingPunct="1">
              <a:lnSpc>
                <a:spcPct val="90000"/>
              </a:lnSpc>
            </a:pPr>
            <a:r>
              <a:rPr lang="en-US" altLang="en-US" dirty="0"/>
              <a:t>Themselves (feel feet on the floor, tap hands on lap)</a:t>
            </a:r>
          </a:p>
          <a:p>
            <a:pPr lvl="1" eaLnBrk="1" hangingPunct="1">
              <a:lnSpc>
                <a:spcPct val="90000"/>
              </a:lnSpc>
            </a:pPr>
            <a:r>
              <a:rPr lang="en-US" altLang="en-US" dirty="0"/>
              <a:t>Their surroundings (notice things around them)</a:t>
            </a:r>
          </a:p>
          <a:p>
            <a:pPr lvl="1" eaLnBrk="1" hangingPunct="1">
              <a:lnSpc>
                <a:spcPct val="90000"/>
              </a:lnSpc>
            </a:pPr>
            <a:r>
              <a:rPr lang="en-US" altLang="en-US" dirty="0"/>
              <a:t>Their breath (focus on breath &amp; breathe slowly)</a:t>
            </a:r>
          </a:p>
        </p:txBody>
      </p:sp>
      <p:sp>
        <p:nvSpPr>
          <p:cNvPr id="50180" name="Rectangle 4">
            <a:extLst>
              <a:ext uri="{FF2B5EF4-FFF2-40B4-BE49-F238E27FC236}">
                <a16:creationId xmlns:a16="http://schemas.microsoft.com/office/drawing/2014/main" id="{1D12DC14-0574-4374-9DF9-3A394EAD9EF4}"/>
              </a:ext>
            </a:extLst>
          </p:cNvPr>
          <p:cNvSpPr>
            <a:spLocks noGrp="1" noChangeArrowheads="1"/>
          </p:cNvSpPr>
          <p:nvPr>
            <p:ph type="body" sz="half" idx="4294967295"/>
          </p:nvPr>
        </p:nvSpPr>
        <p:spPr>
          <a:xfrm>
            <a:off x="6629400" y="1600200"/>
            <a:ext cx="4038600" cy="4953000"/>
          </a:xfrm>
        </p:spPr>
        <p:txBody>
          <a:bodyPr/>
          <a:lstStyle/>
          <a:p>
            <a:pPr eaLnBrk="1" hangingPunct="1"/>
            <a:endParaRPr lang="en-US" altLang="en-US"/>
          </a:p>
          <a:p>
            <a:pPr eaLnBrk="1" hangingPunct="1"/>
            <a:endParaRPr lang="en-US" altLang="en-US"/>
          </a:p>
        </p:txBody>
      </p:sp>
      <p:pic>
        <p:nvPicPr>
          <p:cNvPr id="50181" name="Picture 6" descr="Grounding techniques">
            <a:extLst>
              <a:ext uri="{FF2B5EF4-FFF2-40B4-BE49-F238E27FC236}">
                <a16:creationId xmlns:a16="http://schemas.microsoft.com/office/drawing/2014/main" id="{424B99BC-B98D-4E3B-8516-A600FFBFF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274" b="13274"/>
          <a:stretch>
            <a:fillRect/>
          </a:stretch>
        </p:blipFill>
        <p:spPr bwMode="auto">
          <a:xfrm>
            <a:off x="7010400" y="52388"/>
            <a:ext cx="3048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a:extLst>
              <a:ext uri="{FF2B5EF4-FFF2-40B4-BE49-F238E27FC236}">
                <a16:creationId xmlns:a16="http://schemas.microsoft.com/office/drawing/2014/main" id="{FC7525A0-7BEB-46F0-B86F-1F9C2BC59E9F}"/>
              </a:ext>
            </a:extLst>
          </p:cNvPr>
          <p:cNvSpPr>
            <a:spLocks noGrp="1"/>
          </p:cNvSpPr>
          <p:nvPr>
            <p:ph type="title"/>
          </p:nvPr>
        </p:nvSpPr>
        <p:spPr>
          <a:xfrm>
            <a:off x="3216276" y="274638"/>
            <a:ext cx="6994525" cy="1143000"/>
          </a:xfrm>
        </p:spPr>
        <p:txBody>
          <a:bodyPr/>
          <a:lstStyle/>
          <a:p>
            <a:r>
              <a:rPr lang="nl-NL" altLang="en-US" dirty="0"/>
              <a:t>R</a:t>
            </a:r>
            <a:endParaRPr lang="en-US" altLang="en-US" dirty="0"/>
          </a:p>
        </p:txBody>
      </p:sp>
      <p:sp>
        <p:nvSpPr>
          <p:cNvPr id="52227" name="Tijdelijke aanduiding voor inhoud 2">
            <a:extLst>
              <a:ext uri="{FF2B5EF4-FFF2-40B4-BE49-F238E27FC236}">
                <a16:creationId xmlns:a16="http://schemas.microsoft.com/office/drawing/2014/main" id="{924BD8D7-4AB9-4C0F-8A35-5872DD2B6D27}"/>
              </a:ext>
            </a:extLst>
          </p:cNvPr>
          <p:cNvSpPr>
            <a:spLocks noGrp="1"/>
          </p:cNvSpPr>
          <p:nvPr>
            <p:ph idx="1"/>
          </p:nvPr>
        </p:nvSpPr>
        <p:spPr>
          <a:xfrm>
            <a:off x="1981200" y="1600201"/>
            <a:ext cx="8229600" cy="4924425"/>
          </a:xfrm>
        </p:spPr>
        <p:txBody>
          <a:bodyPr>
            <a:normAutofit fontScale="85000" lnSpcReduction="20000"/>
          </a:bodyPr>
          <a:lstStyle/>
          <a:p>
            <a:r>
              <a:rPr lang="nl-NL" altLang="en-US" sz="2400" dirty="0"/>
              <a:t>Introduce yourself by name and agency.</a:t>
            </a:r>
          </a:p>
          <a:p>
            <a:r>
              <a:rPr lang="nl-NL" altLang="en-US" sz="2400" dirty="0"/>
              <a:t>Ask the affected person their name and if you can help them.</a:t>
            </a:r>
          </a:p>
          <a:p>
            <a:pPr>
              <a:buFont typeface="Arial" panose="020B0604020202020204" pitchFamily="34" charset="0"/>
              <a:buChar char="•"/>
            </a:pPr>
            <a:r>
              <a:rPr lang="nl-NL" altLang="en-US" sz="2400" dirty="0"/>
              <a:t>Protect them from harm by moving to a safer place to talk</a:t>
            </a:r>
          </a:p>
          <a:p>
            <a:pPr>
              <a:buFont typeface="Arial" panose="020B0604020202020204" pitchFamily="34" charset="0"/>
              <a:buChar char="•"/>
            </a:pPr>
            <a:r>
              <a:rPr lang="nl-NL" altLang="en-US" sz="2400" dirty="0"/>
              <a:t>Offer some comfort (i.e., water) if you can.</a:t>
            </a:r>
          </a:p>
          <a:p>
            <a:r>
              <a:rPr lang="nl-NL" altLang="en-US" sz="2400" dirty="0"/>
              <a:t>Listen and stay near without forcing talk.</a:t>
            </a:r>
          </a:p>
          <a:p>
            <a:r>
              <a:rPr lang="nl-NL" altLang="en-US" sz="2400" dirty="0"/>
              <a:t>Ask for their needs and concerns, and help them feel calm.</a:t>
            </a:r>
          </a:p>
          <a:p>
            <a:r>
              <a:rPr lang="nl-NL" altLang="en-US" sz="2400" dirty="0"/>
              <a:t>Reflect ways in which they  have acted appropriately (i.e., keeping themselves safe) and encouraging  good coping strategies.</a:t>
            </a:r>
          </a:p>
          <a:p>
            <a:r>
              <a:rPr lang="nl-NL" altLang="en-US" sz="2400" dirty="0"/>
              <a:t>Acknowledge their worry over possible losses of those around them.</a:t>
            </a:r>
          </a:p>
          <a:p>
            <a:r>
              <a:rPr lang="nl-NL" altLang="en-US" sz="2400" dirty="0"/>
              <a:t>Offer to help connect them with loved ones or other supports.</a:t>
            </a:r>
          </a:p>
          <a:p>
            <a:endParaRPr lang="en-US" altLang="en-US" dirty="0"/>
          </a:p>
        </p:txBody>
      </p:sp>
      <p:pic>
        <p:nvPicPr>
          <p:cNvPr id="52228" name="Picture 21">
            <a:extLst>
              <a:ext uri="{FF2B5EF4-FFF2-40B4-BE49-F238E27FC236}">
                <a16:creationId xmlns:a16="http://schemas.microsoft.com/office/drawing/2014/main" id="{0E408BD9-A40F-4AA0-AFEE-143985C3B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5" t="-4082" r="74306" b="21210"/>
          <a:stretch>
            <a:fillRect/>
          </a:stretch>
        </p:blipFill>
        <p:spPr bwMode="auto">
          <a:xfrm>
            <a:off x="1736725" y="25400"/>
            <a:ext cx="1919288"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9" name="Picture 23">
            <a:extLst>
              <a:ext uri="{FF2B5EF4-FFF2-40B4-BE49-F238E27FC236}">
                <a16:creationId xmlns:a16="http://schemas.microsoft.com/office/drawing/2014/main" id="{0756E8E0-B946-481D-B584-1A7A6BB1A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4" y="333375"/>
            <a:ext cx="655637"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6">
            <a:extLst>
              <a:ext uri="{FF2B5EF4-FFF2-40B4-BE49-F238E27FC236}">
                <a16:creationId xmlns:a16="http://schemas.microsoft.com/office/drawing/2014/main" id="{064A580D-C3AE-4F41-A5E0-E6BA15468571}"/>
              </a:ext>
            </a:extLst>
          </p:cNvPr>
          <p:cNvSpPr>
            <a:spLocks noGrp="1" noChangeArrowheads="1"/>
          </p:cNvSpPr>
          <p:nvPr>
            <p:ph type="title"/>
          </p:nvPr>
        </p:nvSpPr>
        <p:spPr/>
        <p:txBody>
          <a:bodyPr/>
          <a:lstStyle/>
          <a:p>
            <a:pPr eaLnBrk="1" hangingPunct="1"/>
            <a:r>
              <a:rPr lang="en-US" altLang="en-US" dirty="0"/>
              <a:t>Psychological first aid </a:t>
            </a:r>
          </a:p>
        </p:txBody>
      </p:sp>
      <p:sp>
        <p:nvSpPr>
          <p:cNvPr id="53251" name="Rectangle 33">
            <a:extLst>
              <a:ext uri="{FF2B5EF4-FFF2-40B4-BE49-F238E27FC236}">
                <a16:creationId xmlns:a16="http://schemas.microsoft.com/office/drawing/2014/main" id="{8D51EC07-D533-4F1A-9082-53C97543C894}"/>
              </a:ext>
            </a:extLst>
          </p:cNvPr>
          <p:cNvSpPr>
            <a:spLocks noGrp="1" noChangeArrowheads="1"/>
          </p:cNvSpPr>
          <p:nvPr>
            <p:ph idx="1"/>
          </p:nvPr>
        </p:nvSpPr>
        <p:spPr>
          <a:xfrm>
            <a:off x="1981200" y="2743201"/>
            <a:ext cx="8229600" cy="3382963"/>
          </a:xfrm>
        </p:spPr>
        <p:txBody>
          <a:bodyPr>
            <a:normAutofit fontScale="92500" lnSpcReduction="20000"/>
          </a:bodyPr>
          <a:lstStyle/>
          <a:p>
            <a:pPr algn="ctr" eaLnBrk="1" hangingPunct="1">
              <a:lnSpc>
                <a:spcPct val="90000"/>
              </a:lnSpc>
              <a:buFontTx/>
              <a:buNone/>
            </a:pPr>
            <a:endParaRPr lang="en-US" altLang="en-US" sz="3600" i="1" dirty="0"/>
          </a:p>
          <a:p>
            <a:pPr algn="ctr" eaLnBrk="1" hangingPunct="1">
              <a:lnSpc>
                <a:spcPct val="90000"/>
              </a:lnSpc>
              <a:buFontTx/>
              <a:buNone/>
            </a:pPr>
            <a:r>
              <a:rPr lang="en-US" altLang="en-US" sz="3600" i="1" dirty="0"/>
              <a:t>Listen with compassion by using your:</a:t>
            </a:r>
          </a:p>
          <a:p>
            <a:pPr algn="ctr" eaLnBrk="1" hangingPunct="1">
              <a:lnSpc>
                <a:spcPct val="90000"/>
              </a:lnSpc>
              <a:buFontTx/>
              <a:buNone/>
            </a:pPr>
            <a:endParaRPr lang="en-US" altLang="en-US" sz="3600" i="1" dirty="0"/>
          </a:p>
          <a:p>
            <a:pPr eaLnBrk="1" hangingPunct="1">
              <a:lnSpc>
                <a:spcPct val="90000"/>
              </a:lnSpc>
              <a:buFontTx/>
              <a:buNone/>
            </a:pPr>
            <a:r>
              <a:rPr lang="en-US" altLang="en-US" sz="2900" i="1" dirty="0"/>
              <a:t>Eyes - giving the person your undivided attention</a:t>
            </a:r>
          </a:p>
          <a:p>
            <a:pPr eaLnBrk="1" hangingPunct="1">
              <a:lnSpc>
                <a:spcPct val="90000"/>
              </a:lnSpc>
              <a:buFontTx/>
              <a:buNone/>
            </a:pPr>
            <a:r>
              <a:rPr lang="en-US" altLang="en-US" sz="2900" i="1" dirty="0"/>
              <a:t>Ears - hearing carefully their concerns</a:t>
            </a:r>
          </a:p>
          <a:p>
            <a:pPr eaLnBrk="1" hangingPunct="1">
              <a:lnSpc>
                <a:spcPct val="90000"/>
              </a:lnSpc>
              <a:buFontTx/>
              <a:buNone/>
            </a:pPr>
            <a:r>
              <a:rPr lang="en-US" altLang="en-US" sz="2900" i="1" dirty="0"/>
              <a:t>Heart - with caring and showing respect</a:t>
            </a:r>
            <a:endParaRPr lang="en-US" altLang="en-US" sz="3600" i="1" dirty="0"/>
          </a:p>
          <a:p>
            <a:pPr algn="ctr" eaLnBrk="1" hangingPunct="1">
              <a:lnSpc>
                <a:spcPct val="90000"/>
              </a:lnSpc>
              <a:buFontTx/>
              <a:buNone/>
            </a:pPr>
            <a:endParaRPr lang="en-US" altLang="en-US" dirty="0"/>
          </a:p>
        </p:txBody>
      </p:sp>
      <p:graphicFrame>
        <p:nvGraphicFramePr>
          <p:cNvPr id="284734" name="Group 62">
            <a:extLst>
              <a:ext uri="{FF2B5EF4-FFF2-40B4-BE49-F238E27FC236}">
                <a16:creationId xmlns:a16="http://schemas.microsoft.com/office/drawing/2014/main" id="{1ED05DD9-681D-48F8-B7DF-1BC73C6F87D5}"/>
              </a:ext>
            </a:extLst>
          </p:cNvPr>
          <p:cNvGraphicFramePr>
            <a:graphicFrameLocks noGrp="1"/>
          </p:cNvGraphicFramePr>
          <p:nvPr>
            <p:extLst>
              <p:ext uri="{D42A27DB-BD31-4B8C-83A1-F6EECF244321}">
                <p14:modId xmlns:p14="http://schemas.microsoft.com/office/powerpoint/2010/main" val="2752320960"/>
              </p:ext>
            </p:extLst>
          </p:nvPr>
        </p:nvGraphicFramePr>
        <p:xfrm>
          <a:off x="2057400" y="2214282"/>
          <a:ext cx="8153400" cy="1127760"/>
        </p:xfrm>
        <a:graphic>
          <a:graphicData uri="http://schemas.openxmlformats.org/drawingml/2006/table">
            <a:tbl>
              <a:tblPr/>
              <a:tblGrid>
                <a:gridCol w="1981200">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4034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rPr>
                        <a:t>Listen</a:t>
                      </a: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a:ln>
                            <a:noFill/>
                          </a:ln>
                          <a:solidFill>
                            <a:srgbClr val="000000"/>
                          </a:solidFill>
                          <a:effectLst/>
                          <a:latin typeface="Arial" charset="0"/>
                        </a:rPr>
                        <a:t>Make contact </a:t>
                      </a:r>
                      <a:r>
                        <a:rPr kumimoji="0" lang="nl-NL" sz="2000" b="0" i="0" u="none" strike="noStrike" cap="none" normalizeH="0" baseline="0" dirty="0" err="1">
                          <a:ln>
                            <a:noFill/>
                          </a:ln>
                          <a:solidFill>
                            <a:srgbClr val="000000"/>
                          </a:solidFill>
                          <a:effectLst/>
                          <a:latin typeface="Arial" charset="0"/>
                        </a:rPr>
                        <a:t>with</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people</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who</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may</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need</a:t>
                      </a:r>
                      <a:r>
                        <a:rPr kumimoji="0" lang="nl-NL" sz="2000" b="0" i="0" u="none" strike="noStrike" cap="none" normalizeH="0" baseline="0" dirty="0">
                          <a:ln>
                            <a:noFill/>
                          </a:ln>
                          <a:solidFill>
                            <a:srgbClr val="000000"/>
                          </a:solidFill>
                          <a:effectLst/>
                          <a:latin typeface="Arial" charset="0"/>
                        </a:rPr>
                        <a:t> support.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err="1">
                          <a:ln>
                            <a:noFill/>
                          </a:ln>
                          <a:solidFill>
                            <a:srgbClr val="000000"/>
                          </a:solidFill>
                          <a:effectLst/>
                          <a:latin typeface="Arial" charset="0"/>
                        </a:rPr>
                        <a:t>Ask</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about</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people’s</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needs</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and</a:t>
                      </a:r>
                      <a:r>
                        <a:rPr kumimoji="0" lang="nl-NL" sz="2000" b="0" i="0" u="none" strike="noStrike" cap="none" normalizeH="0" baseline="0" dirty="0">
                          <a:ln>
                            <a:noFill/>
                          </a:ln>
                          <a:solidFill>
                            <a:srgbClr val="000000"/>
                          </a:solidFill>
                          <a:effectLst/>
                          <a:latin typeface="Arial" charset="0"/>
                        </a:rPr>
                        <a:t> concerns.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nl-NL" sz="2000" b="0" i="0" u="none" strike="noStrike" cap="none" normalizeH="0" baseline="0" dirty="0">
                          <a:ln>
                            <a:noFill/>
                          </a:ln>
                          <a:solidFill>
                            <a:srgbClr val="000000"/>
                          </a:solidFill>
                          <a:effectLst/>
                          <a:latin typeface="Arial" charset="0"/>
                        </a:rPr>
                        <a:t>Listen </a:t>
                      </a:r>
                      <a:r>
                        <a:rPr kumimoji="0" lang="nl-NL" sz="2000" b="0" i="0" u="none" strike="noStrike" cap="none" normalizeH="0" baseline="0" dirty="0" err="1">
                          <a:ln>
                            <a:noFill/>
                          </a:ln>
                          <a:solidFill>
                            <a:srgbClr val="000000"/>
                          </a:solidFill>
                          <a:effectLst/>
                          <a:latin typeface="Arial" charset="0"/>
                        </a:rPr>
                        <a:t>to</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people</a:t>
                      </a:r>
                      <a:r>
                        <a:rPr kumimoji="0" lang="nl-NL" sz="2000" b="0" i="0" u="none" strike="noStrike" cap="none" normalizeH="0" baseline="0" dirty="0">
                          <a:ln>
                            <a:noFill/>
                          </a:ln>
                          <a:solidFill>
                            <a:srgbClr val="000000"/>
                          </a:solidFill>
                          <a:effectLst/>
                          <a:latin typeface="Arial" charset="0"/>
                        </a:rPr>
                        <a:t> </a:t>
                      </a:r>
                      <a:r>
                        <a:rPr kumimoji="0" lang="nl-NL" sz="2000" b="0" i="0" u="none" strike="noStrike" cap="none" normalizeH="0" baseline="0" dirty="0" err="1">
                          <a:ln>
                            <a:noFill/>
                          </a:ln>
                          <a:solidFill>
                            <a:srgbClr val="000000"/>
                          </a:solidFill>
                          <a:effectLst/>
                          <a:latin typeface="Arial" charset="0"/>
                        </a:rPr>
                        <a:t>and</a:t>
                      </a:r>
                      <a:r>
                        <a:rPr kumimoji="0" lang="nl-NL" sz="2000" b="0" i="0" u="none" strike="noStrike" cap="none" normalizeH="0" baseline="0" dirty="0">
                          <a:ln>
                            <a:noFill/>
                          </a:ln>
                          <a:solidFill>
                            <a:srgbClr val="000000"/>
                          </a:solidFill>
                          <a:effectLst/>
                          <a:latin typeface="Arial" charset="0"/>
                        </a:rPr>
                        <a:t> help </a:t>
                      </a:r>
                      <a:r>
                        <a:rPr kumimoji="0" lang="nl-NL" sz="2000" b="0" i="0" u="none" strike="noStrike" cap="none" normalizeH="0" baseline="0" dirty="0" err="1">
                          <a:ln>
                            <a:noFill/>
                          </a:ln>
                          <a:solidFill>
                            <a:srgbClr val="000000"/>
                          </a:solidFill>
                          <a:effectLst/>
                          <a:latin typeface="Arial" charset="0"/>
                        </a:rPr>
                        <a:t>them</a:t>
                      </a:r>
                      <a:r>
                        <a:rPr kumimoji="0" lang="nl-NL" sz="2000" b="0" i="0" u="none" strike="noStrike" cap="none" normalizeH="0" baseline="0" dirty="0">
                          <a:ln>
                            <a:noFill/>
                          </a:ln>
                          <a:solidFill>
                            <a:srgbClr val="000000"/>
                          </a:solidFill>
                          <a:effectLst/>
                          <a:latin typeface="Arial" charset="0"/>
                        </a:rPr>
                        <a:t> feel </a:t>
                      </a:r>
                      <a:r>
                        <a:rPr kumimoji="0" lang="nl-NL" sz="2000" b="0" i="0" u="none" strike="noStrike" cap="none" normalizeH="0" baseline="0" dirty="0" err="1">
                          <a:ln>
                            <a:noFill/>
                          </a:ln>
                          <a:solidFill>
                            <a:srgbClr val="000000"/>
                          </a:solidFill>
                          <a:effectLst/>
                          <a:latin typeface="Arial" charset="0"/>
                        </a:rPr>
                        <a:t>calm</a:t>
                      </a:r>
                      <a:r>
                        <a:rPr kumimoji="0" lang="nl-NL" sz="2000" b="0" i="0" u="none" strike="noStrike" cap="none" normalizeH="0" baseline="0" dirty="0">
                          <a:ln>
                            <a:noFill/>
                          </a:ln>
                          <a:solidFill>
                            <a:srgbClr val="000000"/>
                          </a:solidFill>
                          <a:effectLst/>
                          <a:latin typeface="Arial" charset="0"/>
                        </a:rPr>
                        <a:t>.</a:t>
                      </a: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pic>
        <p:nvPicPr>
          <p:cNvPr id="53260" name="Picture 63">
            <a:extLst>
              <a:ext uri="{FF2B5EF4-FFF2-40B4-BE49-F238E27FC236}">
                <a16:creationId xmlns:a16="http://schemas.microsoft.com/office/drawing/2014/main" id="{3DF80AA5-EE7D-424B-93DC-4D44DE685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762000"/>
            <a:ext cx="8874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1195D4E-602D-41B5-9840-638EE9264BD7}"/>
              </a:ext>
            </a:extLst>
          </p:cNvPr>
          <p:cNvSpPr>
            <a:spLocks noGrp="1" noChangeArrowheads="1"/>
          </p:cNvSpPr>
          <p:nvPr>
            <p:ph type="title"/>
          </p:nvPr>
        </p:nvSpPr>
        <p:spPr>
          <a:xfrm>
            <a:off x="1981200" y="274638"/>
            <a:ext cx="8229600" cy="1020762"/>
          </a:xfrm>
        </p:spPr>
        <p:txBody>
          <a:bodyPr>
            <a:normAutofit fontScale="90000"/>
          </a:bodyPr>
          <a:lstStyle/>
          <a:p>
            <a:pPr algn="l" eaLnBrk="1" hangingPunct="1"/>
            <a:r>
              <a:rPr lang="en-US" altLang="en-US" sz="3700"/>
              <a:t>Good Communication:  </a:t>
            </a:r>
            <a:br>
              <a:rPr lang="en-US" altLang="en-US" sz="3700"/>
            </a:br>
            <a:r>
              <a:rPr lang="en-US" altLang="en-US" sz="3700"/>
              <a:t>Things to Say and Do</a:t>
            </a:r>
            <a:endParaRPr lang="en-US" altLang="en-US"/>
          </a:p>
        </p:txBody>
      </p:sp>
      <p:sp>
        <p:nvSpPr>
          <p:cNvPr id="55299" name="Rectangle 3">
            <a:extLst>
              <a:ext uri="{FF2B5EF4-FFF2-40B4-BE49-F238E27FC236}">
                <a16:creationId xmlns:a16="http://schemas.microsoft.com/office/drawing/2014/main" id="{FCBEDF19-7191-41D3-B1FB-92B7E591E925}"/>
              </a:ext>
            </a:extLst>
          </p:cNvPr>
          <p:cNvSpPr>
            <a:spLocks noGrp="1" noChangeArrowheads="1"/>
          </p:cNvSpPr>
          <p:nvPr>
            <p:ph type="body" sz="half" idx="1"/>
          </p:nvPr>
        </p:nvSpPr>
        <p:spPr>
          <a:xfrm>
            <a:off x="1981200" y="1447800"/>
            <a:ext cx="4038600" cy="5257800"/>
          </a:xfrm>
        </p:spPr>
        <p:txBody>
          <a:bodyPr>
            <a:normAutofit fontScale="92500"/>
          </a:bodyPr>
          <a:lstStyle/>
          <a:p>
            <a:pPr eaLnBrk="1" hangingPunct="1">
              <a:lnSpc>
                <a:spcPct val="90000"/>
              </a:lnSpc>
            </a:pPr>
            <a:r>
              <a:rPr lang="en-US" altLang="en-US" sz="2100"/>
              <a:t>Try to find a quiet place to talk and minimize outside distractions</a:t>
            </a:r>
          </a:p>
          <a:p>
            <a:pPr eaLnBrk="1" hangingPunct="1">
              <a:lnSpc>
                <a:spcPct val="90000"/>
              </a:lnSpc>
            </a:pPr>
            <a:r>
              <a:rPr lang="en-US" altLang="en-US" sz="2100"/>
              <a:t>Stay near the person but keep an appropriate distance depending on their age, gender and culture</a:t>
            </a:r>
          </a:p>
          <a:p>
            <a:pPr eaLnBrk="1" hangingPunct="1">
              <a:lnSpc>
                <a:spcPct val="90000"/>
              </a:lnSpc>
            </a:pPr>
            <a:r>
              <a:rPr lang="en-US" altLang="en-US" sz="2100"/>
              <a:t>Let them know you hear them, for example, nod your head and say…”</a:t>
            </a:r>
            <a:r>
              <a:rPr lang="en-US" altLang="en-US" sz="2100" i="1"/>
              <a:t>hmmmm</a:t>
            </a:r>
            <a:r>
              <a:rPr lang="en-US" altLang="en-US" sz="2100"/>
              <a:t>.”</a:t>
            </a:r>
          </a:p>
          <a:p>
            <a:pPr eaLnBrk="1" hangingPunct="1">
              <a:lnSpc>
                <a:spcPct val="90000"/>
              </a:lnSpc>
            </a:pPr>
            <a:r>
              <a:rPr lang="en-US" altLang="en-US" sz="2100"/>
              <a:t>Be patient and calm</a:t>
            </a:r>
          </a:p>
          <a:p>
            <a:pPr eaLnBrk="1" hangingPunct="1">
              <a:lnSpc>
                <a:spcPct val="90000"/>
              </a:lnSpc>
            </a:pPr>
            <a:r>
              <a:rPr lang="en-US" altLang="en-US" sz="2100"/>
              <a:t>Provide factual information IF you have it.  Be honest about what you know and what you don’t know.  </a:t>
            </a:r>
            <a:r>
              <a:rPr lang="en-US" altLang="en-US" sz="2100" i="1"/>
              <a:t>“I don’t know but I will try to find out about that for you.”</a:t>
            </a:r>
            <a:endParaRPr lang="en-US" altLang="en-US" sz="2400"/>
          </a:p>
        </p:txBody>
      </p:sp>
      <p:sp>
        <p:nvSpPr>
          <p:cNvPr id="55300" name="Rectangle 5">
            <a:extLst>
              <a:ext uri="{FF2B5EF4-FFF2-40B4-BE49-F238E27FC236}">
                <a16:creationId xmlns:a16="http://schemas.microsoft.com/office/drawing/2014/main" id="{6B7ECA22-7131-4256-BD68-DE7E7BACBF94}"/>
              </a:ext>
            </a:extLst>
          </p:cNvPr>
          <p:cNvSpPr>
            <a:spLocks noGrp="1" noChangeArrowheads="1"/>
          </p:cNvSpPr>
          <p:nvPr>
            <p:ph type="body" sz="half" idx="2"/>
          </p:nvPr>
        </p:nvSpPr>
        <p:spPr>
          <a:xfrm>
            <a:off x="6172200" y="1447800"/>
            <a:ext cx="4038600" cy="5181600"/>
          </a:xfrm>
          <a:noFill/>
        </p:spPr>
        <p:txBody>
          <a:bodyPr>
            <a:normAutofit fontScale="92500"/>
          </a:bodyPr>
          <a:lstStyle/>
          <a:p>
            <a:pPr eaLnBrk="1" hangingPunct="1">
              <a:lnSpc>
                <a:spcPct val="90000"/>
              </a:lnSpc>
            </a:pPr>
            <a:r>
              <a:rPr lang="en-US" altLang="en-US" sz="2200"/>
              <a:t>Give information in a way the person can understand - keep it simple.</a:t>
            </a:r>
          </a:p>
          <a:p>
            <a:pPr eaLnBrk="1" hangingPunct="1">
              <a:lnSpc>
                <a:spcPct val="90000"/>
              </a:lnSpc>
            </a:pPr>
            <a:r>
              <a:rPr lang="en-US" altLang="en-US" sz="2200"/>
              <a:t>Acknowledge how they are feeling, and any losses or important events they share with you, such as loss of home or death of a loved one.  </a:t>
            </a:r>
            <a:r>
              <a:rPr lang="en-US" altLang="en-US" sz="2200" i="1"/>
              <a:t>“I’m so sorry…”</a:t>
            </a:r>
          </a:p>
          <a:p>
            <a:pPr eaLnBrk="1" hangingPunct="1">
              <a:lnSpc>
                <a:spcPct val="90000"/>
              </a:lnSpc>
            </a:pPr>
            <a:r>
              <a:rPr lang="en-US" altLang="en-US" sz="2200"/>
              <a:t>Respect privacy.  Keep the person’s story confidential, especially when they disclose very private events.</a:t>
            </a:r>
          </a:p>
          <a:p>
            <a:pPr eaLnBrk="1" hangingPunct="1">
              <a:lnSpc>
                <a:spcPct val="90000"/>
              </a:lnSpc>
            </a:pPr>
            <a:r>
              <a:rPr lang="en-US" altLang="en-US" sz="2200"/>
              <a:t>Acknowledge the person’s strengths and how they have helped themselves.</a:t>
            </a:r>
            <a:endParaRPr lang="en-US" altLang="en-US" sz="2400"/>
          </a:p>
        </p:txBody>
      </p:sp>
      <p:pic>
        <p:nvPicPr>
          <p:cNvPr id="55301" name="Picture 5" descr="MC900140743[1]">
            <a:extLst>
              <a:ext uri="{FF2B5EF4-FFF2-40B4-BE49-F238E27FC236}">
                <a16:creationId xmlns:a16="http://schemas.microsoft.com/office/drawing/2014/main" id="{6FEAA66D-F17F-46BC-9F34-E2EEFC85D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25146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a:extLst>
              <a:ext uri="{FF2B5EF4-FFF2-40B4-BE49-F238E27FC236}">
                <a16:creationId xmlns:a16="http://schemas.microsoft.com/office/drawing/2014/main" id="{DE30B442-0427-4FAF-978D-0E63E380F8D8}"/>
              </a:ext>
            </a:extLst>
          </p:cNvPr>
          <p:cNvSpPr txBox="1">
            <a:spLocks noChangeArrowheads="1"/>
          </p:cNvSpPr>
          <p:nvPr/>
        </p:nvSpPr>
        <p:spPr bwMode="auto">
          <a:xfrm>
            <a:off x="8991600" y="2286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600">
                <a:solidFill>
                  <a:srgbClr val="000000"/>
                </a:solidFill>
                <a:latin typeface="Arial" panose="020B0604020202020204" pitchFamily="34" charset="0"/>
              </a:rPr>
              <a:t>TALK LESS, LISTEN MORE!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C7B9A4F-86E2-4D76-AAAA-AD8F63664350}"/>
              </a:ext>
            </a:extLst>
          </p:cNvPr>
          <p:cNvSpPr>
            <a:spLocks noGrp="1" noChangeArrowheads="1"/>
          </p:cNvSpPr>
          <p:nvPr>
            <p:ph type="title"/>
          </p:nvPr>
        </p:nvSpPr>
        <p:spPr>
          <a:xfrm>
            <a:off x="1981200" y="274638"/>
            <a:ext cx="8229600" cy="1096962"/>
          </a:xfrm>
        </p:spPr>
        <p:txBody>
          <a:bodyPr>
            <a:normAutofit fontScale="90000"/>
          </a:bodyPr>
          <a:lstStyle/>
          <a:p>
            <a:pPr eaLnBrk="1" hangingPunct="1"/>
            <a:r>
              <a:rPr lang="en-US" altLang="en-US" sz="3700"/>
              <a:t>Good Communication:</a:t>
            </a:r>
            <a:br>
              <a:rPr lang="en-US" altLang="en-US" sz="3700"/>
            </a:br>
            <a:r>
              <a:rPr lang="en-US" altLang="en-US" sz="3700"/>
              <a:t>Things </a:t>
            </a:r>
            <a:r>
              <a:rPr lang="en-US" altLang="en-US" sz="3700" u="sng"/>
              <a:t>NOT</a:t>
            </a:r>
            <a:r>
              <a:rPr lang="en-US" altLang="en-US" sz="3700"/>
              <a:t> to Say and Do</a:t>
            </a:r>
            <a:endParaRPr lang="en-US" altLang="en-US"/>
          </a:p>
        </p:txBody>
      </p:sp>
      <p:sp>
        <p:nvSpPr>
          <p:cNvPr id="56323" name="Rectangle 3">
            <a:extLst>
              <a:ext uri="{FF2B5EF4-FFF2-40B4-BE49-F238E27FC236}">
                <a16:creationId xmlns:a16="http://schemas.microsoft.com/office/drawing/2014/main" id="{790829D9-85E9-46DD-B81A-8353D3C59325}"/>
              </a:ext>
            </a:extLst>
          </p:cNvPr>
          <p:cNvSpPr>
            <a:spLocks noGrp="1" noChangeArrowheads="1"/>
          </p:cNvSpPr>
          <p:nvPr>
            <p:ph type="body" sz="half" idx="1"/>
          </p:nvPr>
        </p:nvSpPr>
        <p:spPr>
          <a:xfrm>
            <a:off x="1981200" y="1447800"/>
            <a:ext cx="4038600" cy="5105400"/>
          </a:xfrm>
        </p:spPr>
        <p:txBody>
          <a:bodyPr>
            <a:normAutofit lnSpcReduction="10000"/>
          </a:bodyPr>
          <a:lstStyle/>
          <a:p>
            <a:pPr eaLnBrk="1" hangingPunct="1">
              <a:lnSpc>
                <a:spcPct val="90000"/>
              </a:lnSpc>
            </a:pPr>
            <a:r>
              <a:rPr lang="en-US" altLang="en-US" sz="2100"/>
              <a:t>Don’t pressure someone to tell their story</a:t>
            </a:r>
          </a:p>
          <a:p>
            <a:pPr eaLnBrk="1" hangingPunct="1">
              <a:lnSpc>
                <a:spcPct val="90000"/>
              </a:lnSpc>
            </a:pPr>
            <a:r>
              <a:rPr lang="en-US" altLang="en-US" sz="2100"/>
              <a:t>Don’t interrupt or rush someone’s story</a:t>
            </a:r>
          </a:p>
          <a:p>
            <a:pPr eaLnBrk="1" hangingPunct="1">
              <a:lnSpc>
                <a:spcPct val="90000"/>
              </a:lnSpc>
            </a:pPr>
            <a:r>
              <a:rPr lang="en-US" altLang="en-US" sz="2100"/>
              <a:t>Don’t give your opinions of the person’s situation, just listen.</a:t>
            </a:r>
          </a:p>
          <a:p>
            <a:pPr eaLnBrk="1" hangingPunct="1">
              <a:lnSpc>
                <a:spcPct val="90000"/>
              </a:lnSpc>
            </a:pPr>
            <a:r>
              <a:rPr lang="en-US" altLang="en-US" sz="2100"/>
              <a:t>Don’t touch the person if you’re not sure it is appropriate to do so.</a:t>
            </a:r>
          </a:p>
          <a:p>
            <a:pPr eaLnBrk="1" hangingPunct="1">
              <a:lnSpc>
                <a:spcPct val="90000"/>
              </a:lnSpc>
            </a:pPr>
            <a:r>
              <a:rPr lang="en-US" altLang="en-US" sz="2100"/>
              <a:t>Don’t judge what they have or haven’t done, or how they are feeling.  Don’t say</a:t>
            </a:r>
            <a:r>
              <a:rPr lang="en-US" altLang="en-US" sz="2100" i="1"/>
              <a:t>…”You shouldn’t feel that way.” or “You should feel lucky you survived.”</a:t>
            </a:r>
            <a:endParaRPr lang="en-US" altLang="en-US" sz="2400" i="1"/>
          </a:p>
        </p:txBody>
      </p:sp>
      <p:sp>
        <p:nvSpPr>
          <p:cNvPr id="56324" name="Rectangle 4">
            <a:extLst>
              <a:ext uri="{FF2B5EF4-FFF2-40B4-BE49-F238E27FC236}">
                <a16:creationId xmlns:a16="http://schemas.microsoft.com/office/drawing/2014/main" id="{A264D515-BC16-4897-B0B8-65F824B84FC8}"/>
              </a:ext>
            </a:extLst>
          </p:cNvPr>
          <p:cNvSpPr>
            <a:spLocks noGrp="1" noChangeArrowheads="1"/>
          </p:cNvSpPr>
          <p:nvPr>
            <p:ph type="body" sz="half" idx="2"/>
          </p:nvPr>
        </p:nvSpPr>
        <p:spPr>
          <a:xfrm>
            <a:off x="6172200" y="1447800"/>
            <a:ext cx="4038600" cy="5105400"/>
          </a:xfrm>
        </p:spPr>
        <p:txBody>
          <a:bodyPr>
            <a:normAutofit fontScale="92500"/>
          </a:bodyPr>
          <a:lstStyle/>
          <a:p>
            <a:pPr eaLnBrk="1" hangingPunct="1">
              <a:lnSpc>
                <a:spcPct val="90000"/>
              </a:lnSpc>
            </a:pPr>
            <a:r>
              <a:rPr lang="en-US" altLang="en-US" sz="2100"/>
              <a:t>Don’t make up things you don’t know.</a:t>
            </a:r>
          </a:p>
          <a:p>
            <a:pPr eaLnBrk="1" hangingPunct="1">
              <a:lnSpc>
                <a:spcPct val="90000"/>
              </a:lnSpc>
            </a:pPr>
            <a:r>
              <a:rPr lang="en-US" altLang="en-US" sz="2100"/>
              <a:t>Don’t use too technical terms.</a:t>
            </a:r>
          </a:p>
          <a:p>
            <a:pPr eaLnBrk="1" hangingPunct="1">
              <a:lnSpc>
                <a:spcPct val="90000"/>
              </a:lnSpc>
            </a:pPr>
            <a:r>
              <a:rPr lang="en-US" altLang="en-US" sz="2100"/>
              <a:t>Don’t tell them someone’s else’s story</a:t>
            </a:r>
          </a:p>
          <a:p>
            <a:pPr eaLnBrk="1" hangingPunct="1">
              <a:lnSpc>
                <a:spcPct val="90000"/>
              </a:lnSpc>
            </a:pPr>
            <a:r>
              <a:rPr lang="en-US" altLang="en-US" sz="2100"/>
              <a:t>Don’t talk about your own troubles</a:t>
            </a:r>
          </a:p>
          <a:p>
            <a:pPr eaLnBrk="1" hangingPunct="1">
              <a:lnSpc>
                <a:spcPct val="90000"/>
              </a:lnSpc>
            </a:pPr>
            <a:r>
              <a:rPr lang="en-US" altLang="en-US" sz="2100"/>
              <a:t>Don’t give false promises or false reassurances</a:t>
            </a:r>
          </a:p>
          <a:p>
            <a:pPr eaLnBrk="1" hangingPunct="1">
              <a:lnSpc>
                <a:spcPct val="90000"/>
              </a:lnSpc>
            </a:pPr>
            <a:r>
              <a:rPr lang="en-US" altLang="en-US" sz="2100"/>
              <a:t>Don’t feel you have to try to solve all the person’s problems for them</a:t>
            </a:r>
          </a:p>
          <a:p>
            <a:pPr eaLnBrk="1" hangingPunct="1">
              <a:lnSpc>
                <a:spcPct val="90000"/>
              </a:lnSpc>
            </a:pPr>
            <a:r>
              <a:rPr lang="en-US" altLang="en-US" sz="2100"/>
              <a:t>Don’t take away the person’s strength and sense of being able to care for themselves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3">
            <a:extLst>
              <a:ext uri="{FF2B5EF4-FFF2-40B4-BE49-F238E27FC236}">
                <a16:creationId xmlns:a16="http://schemas.microsoft.com/office/drawing/2014/main" id="{59AF2259-078A-4BDA-B3B1-F0C4B61045EC}"/>
              </a:ext>
            </a:extLst>
          </p:cNvPr>
          <p:cNvSpPr>
            <a:spLocks noGrp="1"/>
          </p:cNvSpPr>
          <p:nvPr>
            <p:ph type="ctrTitle"/>
          </p:nvPr>
        </p:nvSpPr>
        <p:spPr/>
        <p:txBody>
          <a:bodyPr/>
          <a:lstStyle/>
          <a:p>
            <a:r>
              <a:rPr lang="nl-NL" altLang="en-US" dirty="0"/>
              <a:t>Psychological First Aid </a:t>
            </a:r>
            <a:endParaRPr lang="en-US" altLang="en-US" dirty="0"/>
          </a:p>
        </p:txBody>
      </p:sp>
      <p:sp>
        <p:nvSpPr>
          <p:cNvPr id="5" name="Ondertitel 4">
            <a:extLst>
              <a:ext uri="{FF2B5EF4-FFF2-40B4-BE49-F238E27FC236}">
                <a16:creationId xmlns:a16="http://schemas.microsoft.com/office/drawing/2014/main" id="{B230829D-0F7E-4F57-AA2A-F60E9D4CBC55}"/>
              </a:ext>
            </a:extLst>
          </p:cNvPr>
          <p:cNvSpPr>
            <a:spLocks noGrp="1"/>
          </p:cNvSpPr>
          <p:nvPr>
            <p:ph type="subTitle" idx="1"/>
          </p:nvPr>
        </p:nvSpPr>
        <p:spPr/>
        <p:txBody>
          <a:bodyPr/>
          <a:lstStyle/>
          <a:p>
            <a:pPr>
              <a:buFont typeface="Arial" charset="0"/>
              <a:buNone/>
              <a:defRPr/>
            </a:pPr>
            <a:endParaRPr lang="en-US" dirty="0"/>
          </a:p>
        </p:txBody>
      </p:sp>
      <p:pic>
        <p:nvPicPr>
          <p:cNvPr id="59396" name="Picture 2">
            <a:extLst>
              <a:ext uri="{FF2B5EF4-FFF2-40B4-BE49-F238E27FC236}">
                <a16:creationId xmlns:a16="http://schemas.microsoft.com/office/drawing/2014/main" id="{1A93DE58-627F-4AC1-9D84-CB1AB8F77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3860800"/>
            <a:ext cx="827881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7" name="Picture 3">
            <a:extLst>
              <a:ext uri="{FF2B5EF4-FFF2-40B4-BE49-F238E27FC236}">
                <a16:creationId xmlns:a16="http://schemas.microsoft.com/office/drawing/2014/main" id="{6E4CCC8C-099B-467D-915B-9C1F2E570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4073525"/>
            <a:ext cx="10668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a:extLst>
              <a:ext uri="{FF2B5EF4-FFF2-40B4-BE49-F238E27FC236}">
                <a16:creationId xmlns:a16="http://schemas.microsoft.com/office/drawing/2014/main" id="{0B3EDDB9-AF96-4D7A-9C68-8832A1F8F87F}"/>
              </a:ext>
            </a:extLst>
          </p:cNvPr>
          <p:cNvSpPr>
            <a:spLocks noGrp="1" noChangeArrowheads="1"/>
          </p:cNvSpPr>
          <p:nvPr>
            <p:ph type="title"/>
          </p:nvPr>
        </p:nvSpPr>
        <p:spPr/>
        <p:txBody>
          <a:bodyPr/>
          <a:lstStyle/>
          <a:p>
            <a:pPr eaLnBrk="1" hangingPunct="1"/>
            <a:r>
              <a:rPr lang="en-US" altLang="en-US" dirty="0"/>
              <a:t>Psychological First Aid </a:t>
            </a:r>
          </a:p>
        </p:txBody>
      </p:sp>
      <p:sp>
        <p:nvSpPr>
          <p:cNvPr id="63491" name="Rectangle 27">
            <a:extLst>
              <a:ext uri="{FF2B5EF4-FFF2-40B4-BE49-F238E27FC236}">
                <a16:creationId xmlns:a16="http://schemas.microsoft.com/office/drawing/2014/main" id="{A80FAD4C-FA33-4D5E-8354-8F71D9C7F136}"/>
              </a:ext>
            </a:extLst>
          </p:cNvPr>
          <p:cNvSpPr>
            <a:spLocks noGrp="1" noChangeArrowheads="1"/>
          </p:cNvSpPr>
          <p:nvPr>
            <p:ph idx="1"/>
          </p:nvPr>
        </p:nvSpPr>
        <p:spPr>
          <a:xfrm>
            <a:off x="1981200" y="4670613"/>
            <a:ext cx="8229600" cy="1912752"/>
          </a:xfrm>
        </p:spPr>
        <p:txBody>
          <a:bodyPr>
            <a:normAutofit/>
          </a:bodyPr>
          <a:lstStyle/>
          <a:p>
            <a:pPr algn="ctr" eaLnBrk="1" hangingPunct="1">
              <a:lnSpc>
                <a:spcPct val="90000"/>
              </a:lnSpc>
              <a:buFontTx/>
              <a:buNone/>
            </a:pPr>
            <a:r>
              <a:rPr lang="en-US" altLang="en-US" dirty="0">
                <a:latin typeface="Arial Italic" panose="020B0604020202090204" pitchFamily="34" charset="0"/>
              </a:rPr>
              <a:t>Help people to help themselves and </a:t>
            </a:r>
          </a:p>
          <a:p>
            <a:pPr algn="ctr" eaLnBrk="1" hangingPunct="1">
              <a:lnSpc>
                <a:spcPct val="90000"/>
              </a:lnSpc>
              <a:buFontTx/>
              <a:buNone/>
            </a:pPr>
            <a:r>
              <a:rPr lang="en-US" altLang="en-US" dirty="0">
                <a:latin typeface="Arial Italic" panose="020B0604020202090204" pitchFamily="34" charset="0"/>
              </a:rPr>
              <a:t>regain control of their situation.</a:t>
            </a:r>
            <a:endParaRPr lang="en-US" altLang="en-US" dirty="0"/>
          </a:p>
        </p:txBody>
      </p:sp>
      <p:graphicFrame>
        <p:nvGraphicFramePr>
          <p:cNvPr id="289815" name="Group 23">
            <a:extLst>
              <a:ext uri="{FF2B5EF4-FFF2-40B4-BE49-F238E27FC236}">
                <a16:creationId xmlns:a16="http://schemas.microsoft.com/office/drawing/2014/main" id="{ED924CF5-218B-44BA-8FE1-8120A0D774FE}"/>
              </a:ext>
            </a:extLst>
          </p:cNvPr>
          <p:cNvGraphicFramePr>
            <a:graphicFrameLocks noGrp="1"/>
          </p:cNvGraphicFramePr>
          <p:nvPr>
            <p:extLst>
              <p:ext uri="{D42A27DB-BD31-4B8C-83A1-F6EECF244321}">
                <p14:modId xmlns:p14="http://schemas.microsoft.com/office/powerpoint/2010/main" val="1184560369"/>
              </p:ext>
            </p:extLst>
          </p:nvPr>
        </p:nvGraphicFramePr>
        <p:xfrm>
          <a:off x="1981200" y="2052918"/>
          <a:ext cx="8153400" cy="1613647"/>
        </p:xfrm>
        <a:graphic>
          <a:graphicData uri="http://schemas.openxmlformats.org/drawingml/2006/table">
            <a:tbl>
              <a:tblPr/>
              <a:tblGrid>
                <a:gridCol w="20574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1613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rPr>
                        <a:t>Link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CAFE8"/>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en-US" sz="1800" b="0" i="0" u="none" strike="noStrike" cap="none" normalizeH="0" baseline="0" dirty="0">
                          <a:ln>
                            <a:noFill/>
                          </a:ln>
                          <a:solidFill>
                            <a:srgbClr val="000000"/>
                          </a:solidFill>
                          <a:effectLst/>
                          <a:latin typeface="Arial" charset="0"/>
                        </a:rPr>
                        <a:t>Help people address basic needs and access services.</a:t>
                      </a:r>
                    </a:p>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en-US" sz="1800" b="0" i="0" u="none" strike="noStrike" cap="none" normalizeH="0" baseline="0" dirty="0">
                          <a:ln>
                            <a:noFill/>
                          </a:ln>
                          <a:solidFill>
                            <a:srgbClr val="000000"/>
                          </a:solidFill>
                          <a:effectLst/>
                          <a:latin typeface="Arial" charset="0"/>
                        </a:rPr>
                        <a:t>Help people cope with problems.</a:t>
                      </a:r>
                    </a:p>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en-US" sz="1800" b="0" i="0" u="none" strike="noStrike" cap="none" normalizeH="0" baseline="0" dirty="0">
                          <a:ln>
                            <a:noFill/>
                          </a:ln>
                          <a:solidFill>
                            <a:srgbClr val="000000"/>
                          </a:solidFill>
                          <a:effectLst/>
                          <a:latin typeface="Arial" charset="0"/>
                        </a:rPr>
                        <a:t>Give information.</a:t>
                      </a:r>
                    </a:p>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en-US" sz="1800" b="0" i="0" u="none" strike="noStrike" cap="none" normalizeH="0" baseline="0" dirty="0">
                          <a:ln>
                            <a:noFill/>
                          </a:ln>
                          <a:solidFill>
                            <a:srgbClr val="000000"/>
                          </a:solidFill>
                          <a:effectLst/>
                          <a:latin typeface="Arial" charset="0"/>
                        </a:rPr>
                        <a:t>Connect people with loved ones and social support.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CAFE8"/>
                    </a:solidFill>
                  </a:tcPr>
                </a:tc>
                <a:extLst>
                  <a:ext uri="{0D108BD9-81ED-4DB2-BD59-A6C34878D82A}">
                    <a16:rowId xmlns:a16="http://schemas.microsoft.com/office/drawing/2014/main" val="10000"/>
                  </a:ext>
                </a:extLst>
              </a:tr>
            </a:tbl>
          </a:graphicData>
        </a:graphic>
      </p:graphicFrame>
      <p:pic>
        <p:nvPicPr>
          <p:cNvPr id="63500" name="Picture 21">
            <a:extLst>
              <a:ext uri="{FF2B5EF4-FFF2-40B4-BE49-F238E27FC236}">
                <a16:creationId xmlns:a16="http://schemas.microsoft.com/office/drawing/2014/main" id="{84AB2EDB-B130-4707-8C65-2FC87C096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609600"/>
            <a:ext cx="977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9B45D99-2927-416C-A7C8-1BA4E166C2A4}"/>
              </a:ext>
            </a:extLst>
          </p:cNvPr>
          <p:cNvSpPr>
            <a:spLocks noGrp="1" noChangeArrowheads="1"/>
          </p:cNvSpPr>
          <p:nvPr>
            <p:ph type="title"/>
          </p:nvPr>
        </p:nvSpPr>
        <p:spPr>
          <a:xfrm>
            <a:off x="1981200" y="215155"/>
            <a:ext cx="4482353" cy="2250140"/>
          </a:xfrm>
        </p:spPr>
        <p:txBody>
          <a:bodyPr>
            <a:normAutofit/>
          </a:bodyPr>
          <a:lstStyle/>
          <a:p>
            <a:pPr algn="l" eaLnBrk="1" hangingPunct="1"/>
            <a:r>
              <a:rPr lang="en-US" altLang="en-US"/>
              <a:t>Link - </a:t>
            </a:r>
            <a:br>
              <a:rPr lang="en-US" altLang="en-US"/>
            </a:br>
            <a:r>
              <a:rPr lang="en-US" altLang="en-US"/>
              <a:t>basic needs</a:t>
            </a:r>
          </a:p>
        </p:txBody>
      </p:sp>
      <p:sp>
        <p:nvSpPr>
          <p:cNvPr id="64515" name="Rectangle 3">
            <a:extLst>
              <a:ext uri="{FF2B5EF4-FFF2-40B4-BE49-F238E27FC236}">
                <a16:creationId xmlns:a16="http://schemas.microsoft.com/office/drawing/2014/main" id="{FC43AFD2-87FB-4167-B142-425B1CA9A711}"/>
              </a:ext>
            </a:extLst>
          </p:cNvPr>
          <p:cNvSpPr>
            <a:spLocks noGrp="1" noChangeArrowheads="1"/>
          </p:cNvSpPr>
          <p:nvPr>
            <p:ph idx="1"/>
          </p:nvPr>
        </p:nvSpPr>
        <p:spPr>
          <a:xfrm>
            <a:off x="1981200" y="2097741"/>
            <a:ext cx="8001000" cy="4150659"/>
          </a:xfrm>
        </p:spPr>
        <p:txBody>
          <a:bodyPr/>
          <a:lstStyle/>
          <a:p>
            <a:pPr eaLnBrk="1" hangingPunct="1"/>
            <a:r>
              <a:rPr lang="en-US" altLang="en-US" dirty="0"/>
              <a:t>What needs do they request?</a:t>
            </a:r>
          </a:p>
          <a:p>
            <a:pPr eaLnBrk="1" hangingPunct="1"/>
            <a:r>
              <a:rPr lang="en-US" altLang="en-US" dirty="0"/>
              <a:t>What services are available?</a:t>
            </a:r>
          </a:p>
          <a:p>
            <a:pPr eaLnBrk="1" hangingPunct="1"/>
            <a:r>
              <a:rPr lang="en-US" altLang="en-US" dirty="0"/>
              <a:t>Don’t overlook the needs of vulnerable or marginalized people</a:t>
            </a:r>
          </a:p>
          <a:p>
            <a:pPr eaLnBrk="1" hangingPunct="1"/>
            <a:r>
              <a:rPr lang="en-US" altLang="en-US" dirty="0"/>
              <a:t>Follow-up if you promise to do so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8955973-E423-4F40-98EA-7AC5EBB77BB2}"/>
              </a:ext>
            </a:extLst>
          </p:cNvPr>
          <p:cNvSpPr>
            <a:spLocks noGrp="1" noChangeArrowheads="1"/>
          </p:cNvSpPr>
          <p:nvPr>
            <p:ph type="title"/>
          </p:nvPr>
        </p:nvSpPr>
        <p:spPr>
          <a:xfrm>
            <a:off x="2514600" y="304801"/>
            <a:ext cx="4267200" cy="2163763"/>
          </a:xfrm>
        </p:spPr>
        <p:txBody>
          <a:bodyPr>
            <a:normAutofit fontScale="90000"/>
          </a:bodyPr>
          <a:lstStyle/>
          <a:p>
            <a:pPr algn="l" eaLnBrk="1" hangingPunct="1"/>
            <a:r>
              <a:rPr lang="en-US" altLang="en-US"/>
              <a:t>Link - help people cope with problems</a:t>
            </a:r>
          </a:p>
        </p:txBody>
      </p:sp>
      <p:sp>
        <p:nvSpPr>
          <p:cNvPr id="65539" name="Rectangle 3">
            <a:extLst>
              <a:ext uri="{FF2B5EF4-FFF2-40B4-BE49-F238E27FC236}">
                <a16:creationId xmlns:a16="http://schemas.microsoft.com/office/drawing/2014/main" id="{7B098637-A241-4DFB-A081-B45A5B0CD363}"/>
              </a:ext>
            </a:extLst>
          </p:cNvPr>
          <p:cNvSpPr>
            <a:spLocks noGrp="1" noChangeArrowheads="1"/>
          </p:cNvSpPr>
          <p:nvPr>
            <p:ph idx="1"/>
          </p:nvPr>
        </p:nvSpPr>
        <p:spPr>
          <a:xfrm>
            <a:off x="1981200" y="2667000"/>
            <a:ext cx="8229600" cy="3886200"/>
          </a:xfrm>
        </p:spPr>
        <p:txBody>
          <a:bodyPr>
            <a:normAutofit fontScale="92500" lnSpcReduction="10000"/>
          </a:bodyPr>
          <a:lstStyle/>
          <a:p>
            <a:pPr eaLnBrk="1" hangingPunct="1">
              <a:buFontTx/>
              <a:buNone/>
            </a:pPr>
            <a:r>
              <a:rPr lang="en-US" altLang="en-US" sz="2600"/>
              <a:t>Distressed people may feel </a:t>
            </a:r>
          </a:p>
          <a:p>
            <a:pPr eaLnBrk="1" hangingPunct="1">
              <a:buFontTx/>
              <a:buNone/>
            </a:pPr>
            <a:r>
              <a:rPr lang="en-US" altLang="en-US" sz="2600"/>
              <a:t>overwhelmed with worries…</a:t>
            </a:r>
          </a:p>
          <a:p>
            <a:pPr eaLnBrk="1" hangingPunct="1"/>
            <a:r>
              <a:rPr lang="en-US" altLang="en-US" sz="2600"/>
              <a:t>Help them prioritize urgent needs (what to do first)</a:t>
            </a:r>
          </a:p>
          <a:p>
            <a:pPr eaLnBrk="1" hangingPunct="1"/>
            <a:r>
              <a:rPr lang="en-US" altLang="en-US" sz="2600"/>
              <a:t>Help them identify supports in their life</a:t>
            </a:r>
          </a:p>
          <a:p>
            <a:pPr eaLnBrk="1" hangingPunct="1"/>
            <a:r>
              <a:rPr lang="en-US" altLang="en-US" sz="2600"/>
              <a:t>Give practical suggestions how they can meet their needs (i.e., registering for food aid)</a:t>
            </a:r>
          </a:p>
          <a:p>
            <a:pPr eaLnBrk="1" hangingPunct="1"/>
            <a:r>
              <a:rPr lang="en-US" altLang="en-US" sz="2600"/>
              <a:t>Help them remember how they coped in the past and what helps them to feel better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fontScale="85000" lnSpcReduction="20000"/>
          </a:bodyPr>
          <a:lstStyle/>
          <a:p>
            <a:r>
              <a:rPr lang="en-US" dirty="0"/>
              <a:t>90 minutes</a:t>
            </a:r>
          </a:p>
          <a:p>
            <a:pPr marL="0" indent="0">
              <a:buNone/>
            </a:pPr>
            <a:endParaRPr lang="en-US" dirty="0"/>
          </a:p>
          <a:p>
            <a:r>
              <a:rPr lang="en-US" dirty="0"/>
              <a:t>Questions in chat or anytime </a:t>
            </a:r>
          </a:p>
          <a:p>
            <a:pPr marL="0" indent="0">
              <a:buNone/>
            </a:pPr>
            <a:endParaRPr lang="en-US" dirty="0"/>
          </a:p>
          <a:p>
            <a:r>
              <a:rPr lang="en-US" dirty="0"/>
              <a:t>PFA training can be a few hours to days –experientials</a:t>
            </a:r>
          </a:p>
          <a:p>
            <a:pPr marL="0" indent="0">
              <a:buNone/>
            </a:pPr>
            <a:endParaRPr lang="en-US" dirty="0"/>
          </a:p>
          <a:p>
            <a:r>
              <a:rPr lang="en-US" dirty="0"/>
              <a:t>Question/Comments in Chat and at end </a:t>
            </a:r>
          </a:p>
          <a:p>
            <a:pPr marL="0" indent="0">
              <a:buNone/>
            </a:pPr>
            <a:endParaRPr lang="en-US" dirty="0"/>
          </a:p>
          <a:p>
            <a:r>
              <a:rPr lang="en-US" dirty="0"/>
              <a:t>Session recorded and can be translated for training purposes   </a:t>
            </a:r>
          </a:p>
          <a:p>
            <a:pPr marL="0" indent="0">
              <a:buNone/>
            </a:pPr>
            <a:r>
              <a:rPr lang="en-GB" dirty="0"/>
              <a:t>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Webinar  </a:t>
            </a:r>
          </a:p>
        </p:txBody>
      </p:sp>
    </p:spTree>
    <p:extLst>
      <p:ext uri="{BB962C8B-B14F-4D97-AF65-F5344CB8AC3E}">
        <p14:creationId xmlns:p14="http://schemas.microsoft.com/office/powerpoint/2010/main" val="856155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FC0B933-DCB1-433B-8A5F-74E5776CF0D3}"/>
              </a:ext>
            </a:extLst>
          </p:cNvPr>
          <p:cNvSpPr>
            <a:spLocks noGrp="1" noChangeArrowheads="1"/>
          </p:cNvSpPr>
          <p:nvPr>
            <p:ph type="title"/>
          </p:nvPr>
        </p:nvSpPr>
        <p:spPr/>
        <p:txBody>
          <a:bodyPr/>
          <a:lstStyle/>
          <a:p>
            <a:pPr eaLnBrk="1" hangingPunct="1"/>
            <a:r>
              <a:rPr lang="en-US" altLang="en-US"/>
              <a:t>Positive coping strategies </a:t>
            </a:r>
            <a:r>
              <a:rPr lang="en-US" altLang="en-US" sz="4200"/>
              <a:t>(adjust for culture)</a:t>
            </a:r>
            <a:endParaRPr lang="en-US" altLang="en-US"/>
          </a:p>
        </p:txBody>
      </p:sp>
      <p:sp>
        <p:nvSpPr>
          <p:cNvPr id="66563" name="Rectangle 3">
            <a:extLst>
              <a:ext uri="{FF2B5EF4-FFF2-40B4-BE49-F238E27FC236}">
                <a16:creationId xmlns:a16="http://schemas.microsoft.com/office/drawing/2014/main" id="{3EB21810-9DFB-4AE7-A3FA-1694F46DBF3B}"/>
              </a:ext>
            </a:extLst>
          </p:cNvPr>
          <p:cNvSpPr>
            <a:spLocks noGrp="1" noChangeArrowheads="1"/>
          </p:cNvSpPr>
          <p:nvPr>
            <p:ph idx="1"/>
          </p:nvPr>
        </p:nvSpPr>
        <p:spPr>
          <a:xfrm>
            <a:off x="1981200" y="1752601"/>
            <a:ext cx="8229600" cy="4525963"/>
          </a:xfrm>
        </p:spPr>
        <p:txBody>
          <a:bodyPr/>
          <a:lstStyle/>
          <a:p>
            <a:pPr eaLnBrk="1" hangingPunct="1">
              <a:lnSpc>
                <a:spcPct val="90000"/>
              </a:lnSpc>
              <a:buFontTx/>
              <a:buNone/>
            </a:pPr>
            <a:r>
              <a:rPr lang="en-US" altLang="en-US"/>
              <a:t>Help people use their natural coping mechanisms to regain a sense of control:</a:t>
            </a:r>
          </a:p>
          <a:p>
            <a:pPr lvl="1" eaLnBrk="1" hangingPunct="1">
              <a:lnSpc>
                <a:spcPct val="90000"/>
              </a:lnSpc>
            </a:pPr>
            <a:r>
              <a:rPr lang="en-US" altLang="en-US"/>
              <a:t>Get enough rest</a:t>
            </a:r>
          </a:p>
          <a:p>
            <a:pPr lvl="1" eaLnBrk="1" hangingPunct="1">
              <a:lnSpc>
                <a:spcPct val="90000"/>
              </a:lnSpc>
            </a:pPr>
            <a:r>
              <a:rPr lang="en-US" altLang="en-US"/>
              <a:t>Eat as regularly as possible and drink water</a:t>
            </a:r>
          </a:p>
          <a:p>
            <a:pPr lvl="1" eaLnBrk="1" hangingPunct="1">
              <a:lnSpc>
                <a:spcPct val="90000"/>
              </a:lnSpc>
            </a:pPr>
            <a:r>
              <a:rPr lang="en-US" altLang="en-US"/>
              <a:t>Talk and spend time with family and friends</a:t>
            </a:r>
          </a:p>
          <a:p>
            <a:pPr lvl="1" eaLnBrk="1" hangingPunct="1">
              <a:lnSpc>
                <a:spcPct val="90000"/>
              </a:lnSpc>
            </a:pPr>
            <a:r>
              <a:rPr lang="en-US" altLang="en-US"/>
              <a:t>Discuss problems with someone you trust</a:t>
            </a:r>
          </a:p>
          <a:p>
            <a:pPr lvl="1" eaLnBrk="1" hangingPunct="1">
              <a:lnSpc>
                <a:spcPct val="90000"/>
              </a:lnSpc>
            </a:pPr>
            <a:r>
              <a:rPr lang="en-US" altLang="en-US"/>
              <a:t>Relax:  walk, sing, pray, play with children</a:t>
            </a:r>
          </a:p>
          <a:p>
            <a:pPr lvl="1" eaLnBrk="1" hangingPunct="1">
              <a:lnSpc>
                <a:spcPct val="90000"/>
              </a:lnSpc>
            </a:pPr>
            <a:r>
              <a:rPr lang="en-US" altLang="en-US"/>
              <a:t>Exercise</a:t>
            </a:r>
          </a:p>
          <a:p>
            <a:pPr lvl="1" eaLnBrk="1" hangingPunct="1">
              <a:lnSpc>
                <a:spcPct val="90000"/>
              </a:lnSpc>
            </a:pPr>
            <a:r>
              <a:rPr lang="en-US" altLang="en-US"/>
              <a:t>Avoid alcohol or drugs, caffeine, nicotine</a:t>
            </a:r>
          </a:p>
          <a:p>
            <a:pPr lvl="1" eaLnBrk="1" hangingPunct="1">
              <a:lnSpc>
                <a:spcPct val="90000"/>
              </a:lnSpc>
            </a:pPr>
            <a:r>
              <a:rPr lang="en-US" altLang="en-US"/>
              <a:t>Bathe and attend to personal hygiene</a:t>
            </a:r>
          </a:p>
          <a:p>
            <a:pPr lvl="1" eaLnBrk="1" hangingPunct="1">
              <a:lnSpc>
                <a:spcPct val="90000"/>
              </a:lnSpc>
            </a:pPr>
            <a:r>
              <a:rPr lang="en-US" altLang="en-US"/>
              <a:t>Find safe ways to help others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A28E5AE-E7EA-4866-82B2-F9C34C71E8BC}"/>
              </a:ext>
            </a:extLst>
          </p:cNvPr>
          <p:cNvSpPr>
            <a:spLocks noGrp="1" noChangeArrowheads="1"/>
          </p:cNvSpPr>
          <p:nvPr>
            <p:ph type="title"/>
          </p:nvPr>
        </p:nvSpPr>
        <p:spPr>
          <a:xfrm>
            <a:off x="2514600" y="381000"/>
            <a:ext cx="3657600" cy="1143000"/>
          </a:xfrm>
        </p:spPr>
        <p:txBody>
          <a:bodyPr>
            <a:normAutofit fontScale="90000"/>
          </a:bodyPr>
          <a:lstStyle/>
          <a:p>
            <a:pPr algn="l" eaLnBrk="1" hangingPunct="1"/>
            <a:r>
              <a:rPr lang="en-US" altLang="en-US"/>
              <a:t>Link - give information</a:t>
            </a:r>
          </a:p>
        </p:txBody>
      </p:sp>
      <p:sp>
        <p:nvSpPr>
          <p:cNvPr id="68611" name="Rectangle 3">
            <a:extLst>
              <a:ext uri="{FF2B5EF4-FFF2-40B4-BE49-F238E27FC236}">
                <a16:creationId xmlns:a16="http://schemas.microsoft.com/office/drawing/2014/main" id="{09795BB9-39F6-4C34-884A-AF7D6C6F57C3}"/>
              </a:ext>
            </a:extLst>
          </p:cNvPr>
          <p:cNvSpPr>
            <a:spLocks noGrp="1" noChangeArrowheads="1"/>
          </p:cNvSpPr>
          <p:nvPr>
            <p:ph type="body" sz="half" idx="1"/>
          </p:nvPr>
        </p:nvSpPr>
        <p:spPr>
          <a:xfrm>
            <a:off x="2133600" y="1801906"/>
            <a:ext cx="8077200" cy="4827494"/>
          </a:xfrm>
          <a:noFill/>
        </p:spPr>
        <p:txBody>
          <a:bodyPr>
            <a:normAutofit lnSpcReduction="10000"/>
          </a:bodyPr>
          <a:lstStyle/>
          <a:p>
            <a:pPr eaLnBrk="1" hangingPunct="1"/>
            <a:r>
              <a:rPr lang="en-US" altLang="en-US" sz="2400" dirty="0"/>
              <a:t>Find accurate information before helping</a:t>
            </a:r>
          </a:p>
          <a:p>
            <a:pPr eaLnBrk="1" hangingPunct="1"/>
            <a:r>
              <a:rPr lang="en-US" altLang="en-US" sz="2400" dirty="0"/>
              <a:t>Keep updated</a:t>
            </a:r>
          </a:p>
          <a:p>
            <a:pPr eaLnBrk="1" hangingPunct="1"/>
            <a:r>
              <a:rPr lang="en-US" altLang="en-US" sz="2400" dirty="0"/>
              <a:t>Make sure people are informed where &amp; how to access services - especially vulnerable people</a:t>
            </a:r>
          </a:p>
          <a:p>
            <a:pPr eaLnBrk="1" hangingPunct="1"/>
            <a:r>
              <a:rPr lang="en-US" altLang="en-US" sz="2400" dirty="0"/>
              <a:t>Say ONLY what you know - Don’t make up information</a:t>
            </a:r>
          </a:p>
          <a:p>
            <a:pPr eaLnBrk="1" hangingPunct="1"/>
            <a:r>
              <a:rPr lang="en-US" altLang="en-US" sz="2400" dirty="0"/>
              <a:t>Keep messages simple &amp; accurate, repeat often</a:t>
            </a:r>
          </a:p>
          <a:p>
            <a:pPr eaLnBrk="1" hangingPunct="1"/>
            <a:r>
              <a:rPr lang="en-US" altLang="en-US" sz="2400" dirty="0"/>
              <a:t>Give same info to groups to decrease rumors</a:t>
            </a:r>
          </a:p>
          <a:p>
            <a:pPr eaLnBrk="1" hangingPunct="1"/>
            <a:r>
              <a:rPr lang="en-US" altLang="en-US" sz="2400" dirty="0"/>
              <a:t>Explain source &amp; reliability of info you give</a:t>
            </a:r>
          </a:p>
          <a:p>
            <a:pPr eaLnBrk="1" hangingPunct="1"/>
            <a:r>
              <a:rPr lang="en-US" altLang="en-US" sz="2400" dirty="0"/>
              <a:t>Let them know when/where you will update them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D54A479-DFA8-4ED6-967F-1970A60FB1A6}"/>
              </a:ext>
            </a:extLst>
          </p:cNvPr>
          <p:cNvSpPr>
            <a:spLocks noGrp="1" noChangeArrowheads="1"/>
          </p:cNvSpPr>
          <p:nvPr>
            <p:ph type="title"/>
          </p:nvPr>
        </p:nvSpPr>
        <p:spPr>
          <a:xfrm>
            <a:off x="2438400" y="304800"/>
            <a:ext cx="3733800" cy="1143000"/>
          </a:xfrm>
        </p:spPr>
        <p:txBody>
          <a:bodyPr>
            <a:normAutofit fontScale="90000"/>
          </a:bodyPr>
          <a:lstStyle/>
          <a:p>
            <a:pPr algn="l" eaLnBrk="1" hangingPunct="1"/>
            <a:r>
              <a:rPr lang="en-US" altLang="en-US"/>
              <a:t>Link - </a:t>
            </a:r>
            <a:br>
              <a:rPr lang="en-US" altLang="en-US"/>
            </a:br>
            <a:r>
              <a:rPr lang="en-US" altLang="en-US"/>
              <a:t>social support</a:t>
            </a:r>
          </a:p>
        </p:txBody>
      </p:sp>
      <p:sp>
        <p:nvSpPr>
          <p:cNvPr id="69635" name="Rectangle 3">
            <a:extLst>
              <a:ext uri="{FF2B5EF4-FFF2-40B4-BE49-F238E27FC236}">
                <a16:creationId xmlns:a16="http://schemas.microsoft.com/office/drawing/2014/main" id="{94239EA5-5169-41FA-8585-F626447481F5}"/>
              </a:ext>
            </a:extLst>
          </p:cNvPr>
          <p:cNvSpPr>
            <a:spLocks noGrp="1" noChangeArrowheads="1"/>
          </p:cNvSpPr>
          <p:nvPr>
            <p:ph idx="1"/>
          </p:nvPr>
        </p:nvSpPr>
        <p:spPr>
          <a:xfrm>
            <a:off x="1981200" y="2362201"/>
            <a:ext cx="8229600" cy="4068763"/>
          </a:xfrm>
        </p:spPr>
        <p:txBody>
          <a:bodyPr>
            <a:normAutofit fontScale="92500" lnSpcReduction="10000"/>
          </a:bodyPr>
          <a:lstStyle/>
          <a:p>
            <a:pPr eaLnBrk="1" hangingPunct="1"/>
            <a:r>
              <a:rPr lang="en-US" altLang="en-US"/>
              <a:t>Very important to recovery</a:t>
            </a:r>
          </a:p>
          <a:p>
            <a:pPr eaLnBrk="1" hangingPunct="1"/>
            <a:r>
              <a:rPr lang="en-US" altLang="en-US"/>
              <a:t>Keep families together &amp; children with caregivers</a:t>
            </a:r>
          </a:p>
          <a:p>
            <a:pPr eaLnBrk="1" hangingPunct="1"/>
            <a:r>
              <a:rPr lang="en-US" altLang="en-US"/>
              <a:t>Help people contact friends and loved ones</a:t>
            </a:r>
          </a:p>
          <a:p>
            <a:pPr eaLnBrk="1" hangingPunct="1"/>
            <a:r>
              <a:rPr lang="en-US" altLang="en-US"/>
              <a:t>Give access to religious support</a:t>
            </a:r>
          </a:p>
          <a:p>
            <a:pPr eaLnBrk="1" hangingPunct="1"/>
            <a:r>
              <a:rPr lang="en-US" altLang="en-US"/>
              <a:t>Affected people may be able to help each other - bring them together</a:t>
            </a:r>
          </a:p>
          <a:p>
            <a:pPr eaLnBrk="1" hangingPunct="1"/>
            <a:r>
              <a:rPr lang="en-US" altLang="en-US"/>
              <a:t>Make sure people know about how to access services (especially vulnerable people)</a:t>
            </a:r>
          </a:p>
        </p:txBody>
      </p:sp>
      <p:sp>
        <p:nvSpPr>
          <p:cNvPr id="69636" name="Rectangle 4">
            <a:extLst>
              <a:ext uri="{FF2B5EF4-FFF2-40B4-BE49-F238E27FC236}">
                <a16:creationId xmlns:a16="http://schemas.microsoft.com/office/drawing/2014/main" id="{6881EC27-F52B-46AD-ABCA-3F38015F92B7}"/>
              </a:ext>
            </a:extLst>
          </p:cNvPr>
          <p:cNvSpPr>
            <a:spLocks noChangeArrowheads="1"/>
          </p:cNvSpPr>
          <p:nvPr/>
        </p:nvSpPr>
        <p:spPr bwMode="auto">
          <a:xfrm>
            <a:off x="10644188" y="376872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56C45BD-3044-4C77-BEC6-A3C24BDCDFFD}"/>
              </a:ext>
            </a:extLst>
          </p:cNvPr>
          <p:cNvSpPr>
            <a:spLocks noGrp="1" noChangeArrowheads="1"/>
          </p:cNvSpPr>
          <p:nvPr>
            <p:ph type="title"/>
          </p:nvPr>
        </p:nvSpPr>
        <p:spPr/>
        <p:txBody>
          <a:bodyPr/>
          <a:lstStyle/>
          <a:p>
            <a:pPr eaLnBrk="1" hangingPunct="1"/>
            <a:r>
              <a:rPr lang="en-US" altLang="en-US"/>
              <a:t>Ending your assistance</a:t>
            </a:r>
          </a:p>
        </p:txBody>
      </p:sp>
      <p:sp>
        <p:nvSpPr>
          <p:cNvPr id="70659" name="Rectangle 3">
            <a:extLst>
              <a:ext uri="{FF2B5EF4-FFF2-40B4-BE49-F238E27FC236}">
                <a16:creationId xmlns:a16="http://schemas.microsoft.com/office/drawing/2014/main" id="{783F62DA-303E-4762-9196-DBE4E86800BB}"/>
              </a:ext>
            </a:extLst>
          </p:cNvPr>
          <p:cNvSpPr>
            <a:spLocks noGrp="1" noChangeArrowheads="1"/>
          </p:cNvSpPr>
          <p:nvPr>
            <p:ph type="body" sz="half" idx="1"/>
          </p:nvPr>
        </p:nvSpPr>
        <p:spPr>
          <a:xfrm>
            <a:off x="1981200" y="1447800"/>
            <a:ext cx="4419600" cy="5181600"/>
          </a:xfrm>
        </p:spPr>
        <p:txBody>
          <a:bodyPr>
            <a:normAutofit fontScale="92500"/>
          </a:bodyPr>
          <a:lstStyle/>
          <a:p>
            <a:pPr eaLnBrk="1" hangingPunct="1"/>
            <a:r>
              <a:rPr lang="en-US" altLang="en-US" sz="2400"/>
              <a:t>Use your best judgment of person’s needs and YOUR own needs.</a:t>
            </a:r>
          </a:p>
          <a:p>
            <a:pPr eaLnBrk="1" hangingPunct="1"/>
            <a:r>
              <a:rPr lang="en-US" altLang="en-US" sz="2400"/>
              <a:t>Explain you are leaving and, if possible, introduce them to someone else who can help.</a:t>
            </a:r>
          </a:p>
          <a:p>
            <a:pPr eaLnBrk="1" hangingPunct="1"/>
            <a:r>
              <a:rPr lang="en-US" altLang="en-US" sz="2400"/>
              <a:t>If you linked them with services, be sure they have contact details and know what to expect.</a:t>
            </a:r>
          </a:p>
          <a:p>
            <a:pPr eaLnBrk="1" hangingPunct="1"/>
            <a:r>
              <a:rPr lang="en-US" altLang="en-US" sz="2400"/>
              <a:t>No matter what your experience, say goodbye in a good way, wish them well.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7E400E5-D51A-4EBE-AD59-BA4449CA8813}"/>
              </a:ext>
            </a:extLst>
          </p:cNvPr>
          <p:cNvSpPr>
            <a:spLocks noGrp="1" noChangeArrowheads="1"/>
          </p:cNvSpPr>
          <p:nvPr>
            <p:ph type="title"/>
          </p:nvPr>
        </p:nvSpPr>
        <p:spPr/>
        <p:txBody>
          <a:bodyPr/>
          <a:lstStyle/>
          <a:p>
            <a:pPr eaLnBrk="1" hangingPunct="1"/>
            <a:r>
              <a:rPr lang="en-US" altLang="en-US"/>
              <a:t>Recap:  Ethical Guidelines</a:t>
            </a:r>
          </a:p>
        </p:txBody>
      </p:sp>
      <p:sp>
        <p:nvSpPr>
          <p:cNvPr id="73731" name="Rectangle 3">
            <a:extLst>
              <a:ext uri="{FF2B5EF4-FFF2-40B4-BE49-F238E27FC236}">
                <a16:creationId xmlns:a16="http://schemas.microsoft.com/office/drawing/2014/main" id="{FECDE136-C629-4D22-9437-5D5C2C70994F}"/>
              </a:ext>
            </a:extLst>
          </p:cNvPr>
          <p:cNvSpPr>
            <a:spLocks noGrp="1" noChangeArrowheads="1"/>
          </p:cNvSpPr>
          <p:nvPr>
            <p:ph sz="half" idx="1"/>
          </p:nvPr>
        </p:nvSpPr>
        <p:spPr>
          <a:xfrm>
            <a:off x="1981200" y="1371600"/>
            <a:ext cx="3886200" cy="5257800"/>
          </a:xfrm>
        </p:spPr>
        <p:txBody>
          <a:bodyPr>
            <a:normAutofit fontScale="92500" lnSpcReduction="10000"/>
          </a:bodyPr>
          <a:lstStyle/>
          <a:p>
            <a:pPr eaLnBrk="1" hangingPunct="1">
              <a:lnSpc>
                <a:spcPct val="90000"/>
              </a:lnSpc>
              <a:buFontTx/>
              <a:buNone/>
            </a:pPr>
            <a:r>
              <a:rPr lang="en-US" altLang="en-US" sz="1900" b="1" u="sng"/>
              <a:t>Do’s</a:t>
            </a:r>
            <a:endParaRPr lang="en-US" altLang="en-US" sz="1900"/>
          </a:p>
          <a:p>
            <a:pPr eaLnBrk="1" hangingPunct="1">
              <a:lnSpc>
                <a:spcPct val="90000"/>
              </a:lnSpc>
            </a:pPr>
            <a:r>
              <a:rPr lang="en-US" altLang="en-US" sz="1900"/>
              <a:t>Be honest and trustworthy</a:t>
            </a:r>
          </a:p>
          <a:p>
            <a:pPr eaLnBrk="1" hangingPunct="1">
              <a:lnSpc>
                <a:spcPct val="90000"/>
              </a:lnSpc>
            </a:pPr>
            <a:r>
              <a:rPr lang="en-US" altLang="en-US" sz="1900"/>
              <a:t>Respect a person’s right to make their own decisions</a:t>
            </a:r>
          </a:p>
          <a:p>
            <a:pPr eaLnBrk="1" hangingPunct="1">
              <a:lnSpc>
                <a:spcPct val="90000"/>
              </a:lnSpc>
            </a:pPr>
            <a:r>
              <a:rPr lang="en-US" altLang="en-US" sz="1900"/>
              <a:t>Be aware of and set aside your own biases and prejudices</a:t>
            </a:r>
          </a:p>
          <a:p>
            <a:pPr eaLnBrk="1" hangingPunct="1">
              <a:lnSpc>
                <a:spcPct val="90000"/>
              </a:lnSpc>
            </a:pPr>
            <a:r>
              <a:rPr lang="en-US" altLang="en-US" sz="1900"/>
              <a:t>Make it clear to people that even if they refuse help now, they can still access help in the future</a:t>
            </a:r>
          </a:p>
          <a:p>
            <a:pPr eaLnBrk="1" hangingPunct="1">
              <a:lnSpc>
                <a:spcPct val="90000"/>
              </a:lnSpc>
            </a:pPr>
            <a:r>
              <a:rPr lang="en-US" altLang="en-US" sz="1900"/>
              <a:t>Respect privacy and keep the person’s story confidential, as appropriate</a:t>
            </a:r>
          </a:p>
          <a:p>
            <a:pPr eaLnBrk="1" hangingPunct="1">
              <a:lnSpc>
                <a:spcPct val="90000"/>
              </a:lnSpc>
            </a:pPr>
            <a:r>
              <a:rPr lang="en-US" altLang="en-US" sz="1900"/>
              <a:t>Behave appropriately according to the person’s culture, age and gender</a:t>
            </a:r>
            <a:endParaRPr lang="en-US" altLang="en-US" sz="2400"/>
          </a:p>
        </p:txBody>
      </p:sp>
      <p:sp>
        <p:nvSpPr>
          <p:cNvPr id="73732" name="Rectangle 4">
            <a:extLst>
              <a:ext uri="{FF2B5EF4-FFF2-40B4-BE49-F238E27FC236}">
                <a16:creationId xmlns:a16="http://schemas.microsoft.com/office/drawing/2014/main" id="{61E51A5C-4048-41AE-BE43-69A74B3A31FA}"/>
              </a:ext>
            </a:extLst>
          </p:cNvPr>
          <p:cNvSpPr>
            <a:spLocks noGrp="1" noChangeArrowheads="1"/>
          </p:cNvSpPr>
          <p:nvPr>
            <p:ph sz="half" idx="2"/>
          </p:nvPr>
        </p:nvSpPr>
        <p:spPr>
          <a:xfrm>
            <a:off x="6172200" y="1371600"/>
            <a:ext cx="4038600" cy="5181600"/>
          </a:xfrm>
        </p:spPr>
        <p:txBody>
          <a:bodyPr>
            <a:normAutofit fontScale="92500" lnSpcReduction="10000"/>
          </a:bodyPr>
          <a:lstStyle/>
          <a:p>
            <a:pPr eaLnBrk="1" hangingPunct="1">
              <a:lnSpc>
                <a:spcPct val="90000"/>
              </a:lnSpc>
              <a:buFontTx/>
              <a:buNone/>
            </a:pPr>
            <a:r>
              <a:rPr lang="en-US" altLang="en-US" sz="1900" b="1" u="sng"/>
              <a:t>Don’ts</a:t>
            </a:r>
            <a:endParaRPr lang="en-US" altLang="en-US" sz="1900"/>
          </a:p>
          <a:p>
            <a:pPr eaLnBrk="1" hangingPunct="1">
              <a:lnSpc>
                <a:spcPct val="90000"/>
              </a:lnSpc>
            </a:pPr>
            <a:r>
              <a:rPr lang="en-US" altLang="en-US" sz="1900"/>
              <a:t>Don’t exploit your relationship as a helper</a:t>
            </a:r>
          </a:p>
          <a:p>
            <a:pPr eaLnBrk="1" hangingPunct="1">
              <a:lnSpc>
                <a:spcPct val="90000"/>
              </a:lnSpc>
            </a:pPr>
            <a:r>
              <a:rPr lang="en-US" altLang="en-US" sz="1900"/>
              <a:t>Don’t ask the person for any money or favor for helping them</a:t>
            </a:r>
          </a:p>
          <a:p>
            <a:pPr eaLnBrk="1" hangingPunct="1">
              <a:lnSpc>
                <a:spcPct val="90000"/>
              </a:lnSpc>
            </a:pPr>
            <a:r>
              <a:rPr lang="en-US" altLang="en-US" sz="1900"/>
              <a:t>Don’t make false promises or give false information</a:t>
            </a:r>
          </a:p>
          <a:p>
            <a:pPr eaLnBrk="1" hangingPunct="1">
              <a:lnSpc>
                <a:spcPct val="90000"/>
              </a:lnSpc>
            </a:pPr>
            <a:r>
              <a:rPr lang="en-US" altLang="en-US" sz="1900"/>
              <a:t>Don’t exaggerate your skills</a:t>
            </a:r>
          </a:p>
          <a:p>
            <a:pPr eaLnBrk="1" hangingPunct="1">
              <a:lnSpc>
                <a:spcPct val="90000"/>
              </a:lnSpc>
            </a:pPr>
            <a:r>
              <a:rPr lang="en-US" altLang="en-US" sz="1900"/>
              <a:t>Don’t force help on people, and don’t be intrusive or pushy</a:t>
            </a:r>
          </a:p>
          <a:p>
            <a:pPr eaLnBrk="1" hangingPunct="1">
              <a:lnSpc>
                <a:spcPct val="90000"/>
              </a:lnSpc>
            </a:pPr>
            <a:r>
              <a:rPr lang="en-US" altLang="en-US" sz="1900"/>
              <a:t>Don’t pressure people to tell you their story</a:t>
            </a:r>
          </a:p>
          <a:p>
            <a:pPr eaLnBrk="1" hangingPunct="1">
              <a:lnSpc>
                <a:spcPct val="90000"/>
              </a:lnSpc>
            </a:pPr>
            <a:r>
              <a:rPr lang="en-US" altLang="en-US" sz="1900"/>
              <a:t>Don’t share the person’s story with others</a:t>
            </a:r>
          </a:p>
          <a:p>
            <a:pPr eaLnBrk="1" hangingPunct="1">
              <a:lnSpc>
                <a:spcPct val="90000"/>
              </a:lnSpc>
            </a:pPr>
            <a:r>
              <a:rPr lang="en-US" altLang="en-US" sz="1900"/>
              <a:t>Don’t judge the person for their actions or feelings</a:t>
            </a:r>
            <a:endParaRPr lang="en-US" altLang="en-US" sz="2400"/>
          </a:p>
        </p:txBody>
      </p:sp>
      <p:sp>
        <p:nvSpPr>
          <p:cNvPr id="73733" name="Rectangle 5">
            <a:extLst>
              <a:ext uri="{FF2B5EF4-FFF2-40B4-BE49-F238E27FC236}">
                <a16:creationId xmlns:a16="http://schemas.microsoft.com/office/drawing/2014/main" id="{7A12DF00-F216-46A4-B641-142C93380330}"/>
              </a:ext>
            </a:extLst>
          </p:cNvPr>
          <p:cNvSpPr>
            <a:spLocks noChangeArrowheads="1"/>
          </p:cNvSpPr>
          <p:nvPr/>
        </p:nvSpPr>
        <p:spPr bwMode="auto">
          <a:xfrm>
            <a:off x="7559675" y="160972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en-US" sz="1800">
              <a:latin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CE48DB0-E6E0-4E81-B24A-41F33CDDF86B}"/>
              </a:ext>
            </a:extLst>
          </p:cNvPr>
          <p:cNvSpPr>
            <a:spLocks noGrp="1" noChangeArrowheads="1"/>
          </p:cNvSpPr>
          <p:nvPr>
            <p:ph type="title"/>
          </p:nvPr>
        </p:nvSpPr>
        <p:spPr/>
        <p:txBody>
          <a:bodyPr/>
          <a:lstStyle/>
          <a:p>
            <a:pPr eaLnBrk="1" hangingPunct="1"/>
            <a:r>
              <a:rPr lang="en-US" altLang="en-US"/>
              <a:t>Starting and ending </a:t>
            </a:r>
            <a:br>
              <a:rPr lang="en-US" altLang="en-US"/>
            </a:br>
            <a:r>
              <a:rPr lang="en-US" altLang="en-US"/>
              <a:t>with care for ourselves</a:t>
            </a:r>
          </a:p>
        </p:txBody>
      </p:sp>
      <p:sp>
        <p:nvSpPr>
          <p:cNvPr id="77827" name="Rectangle 3">
            <a:extLst>
              <a:ext uri="{FF2B5EF4-FFF2-40B4-BE49-F238E27FC236}">
                <a16:creationId xmlns:a16="http://schemas.microsoft.com/office/drawing/2014/main" id="{EC20D629-848C-42F5-8A83-0A0691BF0AD2}"/>
              </a:ext>
            </a:extLst>
          </p:cNvPr>
          <p:cNvSpPr>
            <a:spLocks noGrp="1" noChangeArrowheads="1"/>
          </p:cNvSpPr>
          <p:nvPr>
            <p:ph idx="1"/>
          </p:nvPr>
        </p:nvSpPr>
        <p:spPr>
          <a:xfrm>
            <a:off x="1981200" y="1905000"/>
            <a:ext cx="5181600" cy="4495800"/>
          </a:xfrm>
        </p:spPr>
        <p:txBody>
          <a:bodyPr>
            <a:normAutofit fontScale="92500"/>
          </a:bodyPr>
          <a:lstStyle/>
          <a:p>
            <a:pPr eaLnBrk="1" hangingPunct="1">
              <a:lnSpc>
                <a:spcPct val="90000"/>
              </a:lnSpc>
              <a:buFontTx/>
              <a:buNone/>
            </a:pPr>
            <a:r>
              <a:rPr lang="nl-NL" altLang="en-US"/>
              <a:t>Remember what you wrote…  </a:t>
            </a:r>
          </a:p>
          <a:p>
            <a:pPr eaLnBrk="1" hangingPunct="1">
              <a:lnSpc>
                <a:spcPct val="90000"/>
              </a:lnSpc>
              <a:buFontTx/>
              <a:buNone/>
            </a:pPr>
            <a:endParaRPr lang="nl-NL" altLang="en-US"/>
          </a:p>
          <a:p>
            <a:pPr eaLnBrk="1" hangingPunct="1">
              <a:lnSpc>
                <a:spcPct val="90000"/>
              </a:lnSpc>
            </a:pPr>
            <a:r>
              <a:rPr lang="nl-NL" altLang="en-US"/>
              <a:t>How do I take care of myself?</a:t>
            </a:r>
          </a:p>
          <a:p>
            <a:pPr eaLnBrk="1" hangingPunct="1">
              <a:lnSpc>
                <a:spcPct val="90000"/>
              </a:lnSpc>
            </a:pPr>
            <a:r>
              <a:rPr lang="nl-NL" altLang="en-US"/>
              <a:t>How does my team take care of each other?</a:t>
            </a:r>
          </a:p>
          <a:p>
            <a:pPr eaLnBrk="1" hangingPunct="1">
              <a:lnSpc>
                <a:spcPct val="90000"/>
              </a:lnSpc>
            </a:pPr>
            <a:endParaRPr lang="nl-NL" altLang="en-US"/>
          </a:p>
          <a:p>
            <a:pPr eaLnBrk="1" hangingPunct="1">
              <a:lnSpc>
                <a:spcPct val="90000"/>
              </a:lnSpc>
              <a:buFontTx/>
              <a:buNone/>
            </a:pPr>
            <a:r>
              <a:rPr lang="en-US" altLang="en-US" sz="2400" i="1"/>
              <a:t>Be responsible to yourself and</a:t>
            </a:r>
          </a:p>
          <a:p>
            <a:pPr eaLnBrk="1" hangingPunct="1">
              <a:lnSpc>
                <a:spcPct val="90000"/>
              </a:lnSpc>
              <a:buFontTx/>
              <a:buNone/>
            </a:pPr>
            <a:r>
              <a:rPr lang="en-US" altLang="en-US" sz="2400" i="1"/>
              <a:t>others by paying attention to </a:t>
            </a:r>
          </a:p>
          <a:p>
            <a:pPr eaLnBrk="1" hangingPunct="1">
              <a:lnSpc>
                <a:spcPct val="90000"/>
              </a:lnSpc>
              <a:buFontTx/>
              <a:buNone/>
            </a:pPr>
            <a:r>
              <a:rPr lang="en-US" altLang="en-US" sz="2400" i="1"/>
              <a:t>self-care on a daily basis</a:t>
            </a:r>
            <a:endParaRPr lang="en-US" altLang="en-US" sz="20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BF268AE-46F3-43D5-B779-FDFC86E8F58E}"/>
              </a:ext>
            </a:extLst>
          </p:cNvPr>
          <p:cNvSpPr>
            <a:spLocks noGrp="1" noChangeArrowheads="1"/>
          </p:cNvSpPr>
          <p:nvPr>
            <p:ph type="title"/>
          </p:nvPr>
        </p:nvSpPr>
        <p:spPr/>
        <p:txBody>
          <a:bodyPr/>
          <a:lstStyle/>
          <a:p>
            <a:pPr eaLnBrk="1" hangingPunct="1"/>
            <a:r>
              <a:rPr lang="en-US" altLang="en-US"/>
              <a:t>Practice self and team care</a:t>
            </a:r>
          </a:p>
        </p:txBody>
      </p:sp>
      <p:pic>
        <p:nvPicPr>
          <p:cNvPr id="78851" name="Picture 9" descr="self and team care photo">
            <a:extLst>
              <a:ext uri="{FF2B5EF4-FFF2-40B4-BE49-F238E27FC236}">
                <a16:creationId xmlns:a16="http://schemas.microsoft.com/office/drawing/2014/main" id="{5ABE0225-8AB2-4949-B4D1-F9435D7DDFD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406650" y="1603376"/>
            <a:ext cx="3187700" cy="4519613"/>
          </a:xfrm>
        </p:spPr>
      </p:pic>
      <p:sp>
        <p:nvSpPr>
          <p:cNvPr id="78852" name="Rectangle 4">
            <a:extLst>
              <a:ext uri="{FF2B5EF4-FFF2-40B4-BE49-F238E27FC236}">
                <a16:creationId xmlns:a16="http://schemas.microsoft.com/office/drawing/2014/main" id="{CFE01DFB-5650-457C-8DBF-BAAE738745D8}"/>
              </a:ext>
            </a:extLst>
          </p:cNvPr>
          <p:cNvSpPr>
            <a:spLocks noGrp="1" noChangeArrowheads="1"/>
          </p:cNvSpPr>
          <p:nvPr>
            <p:ph type="body" sz="half" idx="2"/>
          </p:nvPr>
        </p:nvSpPr>
        <p:spPr>
          <a:xfrm>
            <a:off x="5791200" y="1600200"/>
            <a:ext cx="4419600" cy="4800600"/>
          </a:xfrm>
        </p:spPr>
        <p:txBody>
          <a:bodyPr>
            <a:normAutofit lnSpcReduction="10000"/>
          </a:bodyPr>
          <a:lstStyle/>
          <a:p>
            <a:pPr eaLnBrk="1" hangingPunct="1">
              <a:lnSpc>
                <a:spcPct val="90000"/>
              </a:lnSpc>
            </a:pPr>
            <a:r>
              <a:rPr lang="en-US" altLang="en-US"/>
              <a:t>Before:</a:t>
            </a:r>
          </a:p>
          <a:p>
            <a:pPr lvl="1" eaLnBrk="1" hangingPunct="1">
              <a:lnSpc>
                <a:spcPct val="90000"/>
              </a:lnSpc>
            </a:pPr>
            <a:r>
              <a:rPr lang="en-US" altLang="en-US"/>
              <a:t>Are you ready to help?</a:t>
            </a:r>
          </a:p>
          <a:p>
            <a:pPr eaLnBrk="1" hangingPunct="1">
              <a:lnSpc>
                <a:spcPct val="90000"/>
              </a:lnSpc>
            </a:pPr>
            <a:r>
              <a:rPr lang="en-US" altLang="en-US"/>
              <a:t>During:</a:t>
            </a:r>
          </a:p>
          <a:p>
            <a:pPr lvl="1" eaLnBrk="1" hangingPunct="1">
              <a:lnSpc>
                <a:spcPct val="90000"/>
              </a:lnSpc>
            </a:pPr>
            <a:r>
              <a:rPr lang="en-US" altLang="en-US"/>
              <a:t>How can you stay physically and emotionally healthy?</a:t>
            </a:r>
          </a:p>
          <a:p>
            <a:pPr lvl="1" eaLnBrk="1" hangingPunct="1">
              <a:lnSpc>
                <a:spcPct val="90000"/>
              </a:lnSpc>
            </a:pPr>
            <a:r>
              <a:rPr lang="en-US" altLang="en-US"/>
              <a:t>How can you support colleagues and they support you?</a:t>
            </a:r>
          </a:p>
          <a:p>
            <a:pPr eaLnBrk="1" hangingPunct="1">
              <a:lnSpc>
                <a:spcPct val="90000"/>
              </a:lnSpc>
            </a:pPr>
            <a:r>
              <a:rPr lang="en-US" altLang="en-US"/>
              <a:t>After:</a:t>
            </a:r>
          </a:p>
          <a:p>
            <a:pPr lvl="1" eaLnBrk="1" hangingPunct="1">
              <a:lnSpc>
                <a:spcPct val="90000"/>
              </a:lnSpc>
            </a:pPr>
            <a:r>
              <a:rPr lang="en-US" altLang="en-US"/>
              <a:t>How can you take time to rest, recover and reflect?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E708A85C-7C83-45B2-B356-06561CA7BA1D}"/>
              </a:ext>
            </a:extLst>
          </p:cNvPr>
          <p:cNvSpPr>
            <a:spLocks noGrp="1" noChangeArrowheads="1"/>
          </p:cNvSpPr>
          <p:nvPr>
            <p:ph type="title"/>
          </p:nvPr>
        </p:nvSpPr>
        <p:spPr/>
        <p:txBody>
          <a:bodyPr/>
          <a:lstStyle/>
          <a:p>
            <a:pPr eaLnBrk="1" hangingPunct="1"/>
            <a:r>
              <a:rPr lang="en-US" altLang="en-US"/>
              <a:t>Seek help when you…</a:t>
            </a:r>
          </a:p>
        </p:txBody>
      </p:sp>
      <p:sp>
        <p:nvSpPr>
          <p:cNvPr id="79875" name="Rectangle 3">
            <a:extLst>
              <a:ext uri="{FF2B5EF4-FFF2-40B4-BE49-F238E27FC236}">
                <a16:creationId xmlns:a16="http://schemas.microsoft.com/office/drawing/2014/main" id="{059E10E7-459D-4D88-805B-F70BD55B75B1}"/>
              </a:ext>
            </a:extLst>
          </p:cNvPr>
          <p:cNvSpPr>
            <a:spLocks noGrp="1" noChangeArrowheads="1"/>
          </p:cNvSpPr>
          <p:nvPr>
            <p:ph type="body" sz="half" idx="1"/>
          </p:nvPr>
        </p:nvSpPr>
        <p:spPr/>
        <p:txBody>
          <a:bodyPr>
            <a:normAutofit lnSpcReduction="10000"/>
          </a:bodyPr>
          <a:lstStyle/>
          <a:p>
            <a:pPr eaLnBrk="1" hangingPunct="1">
              <a:lnSpc>
                <a:spcPct val="90000"/>
              </a:lnSpc>
            </a:pPr>
            <a:r>
              <a:rPr lang="en-US" altLang="en-US" sz="2400"/>
              <a:t>Have upsetting thoughts or memories about the crisis event</a:t>
            </a:r>
          </a:p>
          <a:p>
            <a:pPr eaLnBrk="1" hangingPunct="1">
              <a:lnSpc>
                <a:spcPct val="90000"/>
              </a:lnSpc>
            </a:pPr>
            <a:r>
              <a:rPr lang="en-US" altLang="en-US" sz="2400"/>
              <a:t>Feel very nervous or extremely sad</a:t>
            </a:r>
          </a:p>
          <a:p>
            <a:pPr eaLnBrk="1" hangingPunct="1">
              <a:lnSpc>
                <a:spcPct val="90000"/>
              </a:lnSpc>
            </a:pPr>
            <a:r>
              <a:rPr lang="en-US" altLang="en-US" sz="2400"/>
              <a:t>Have trouble sleeping</a:t>
            </a:r>
          </a:p>
          <a:p>
            <a:pPr eaLnBrk="1" hangingPunct="1">
              <a:lnSpc>
                <a:spcPct val="90000"/>
              </a:lnSpc>
            </a:pPr>
            <a:r>
              <a:rPr lang="en-US" altLang="en-US" sz="2400"/>
              <a:t>Drink a lot of alcohol or take drugs to cope with your experience</a:t>
            </a:r>
          </a:p>
          <a:p>
            <a:pPr eaLnBrk="1" hangingPunct="1">
              <a:lnSpc>
                <a:spcPct val="90000"/>
              </a:lnSpc>
              <a:buFontTx/>
              <a:buNone/>
            </a:pPr>
            <a:endParaRPr lang="en-US" altLang="en-US" sz="2400"/>
          </a:p>
          <a:p>
            <a:pPr eaLnBrk="1" hangingPunct="1">
              <a:lnSpc>
                <a:spcPct val="90000"/>
              </a:lnSpc>
              <a:buFontTx/>
              <a:buNone/>
            </a:pPr>
            <a:r>
              <a:rPr lang="en-US" altLang="en-US" sz="2400"/>
              <a:t>	</a:t>
            </a:r>
            <a:r>
              <a:rPr lang="en-US" altLang="en-US" sz="2400">
                <a:latin typeface="Arial Italic" panose="020B0604020202090204" pitchFamily="34" charset="0"/>
              </a:rPr>
              <a:t>Consult a professional if these difficulties persist more than one month</a:t>
            </a:r>
          </a:p>
        </p:txBody>
      </p:sp>
      <p:sp>
        <p:nvSpPr>
          <p:cNvPr id="3" name="Content Placeholder 2">
            <a:extLst>
              <a:ext uri="{FF2B5EF4-FFF2-40B4-BE49-F238E27FC236}">
                <a16:creationId xmlns:a16="http://schemas.microsoft.com/office/drawing/2014/main" id="{CDF43FDA-9B50-47B0-9782-A4A2BB302C10}"/>
              </a:ext>
            </a:extLst>
          </p:cNvPr>
          <p:cNvSpPr>
            <a:spLocks noGrp="1"/>
          </p:cNvSpPr>
          <p:nvPr>
            <p:ph sz="half" idx="2"/>
          </p:nvPr>
        </p:nvSpPr>
        <p:spPr>
          <a:xfrm flipH="1">
            <a:off x="12544746" y="1600201"/>
            <a:ext cx="667820" cy="4525963"/>
          </a:xfrm>
        </p:spPr>
        <p:txBody>
          <a:bodyPr/>
          <a:lstStyle/>
          <a:p>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FC588C1-1BC2-4E34-9BBC-5233FCDC1121}"/>
              </a:ext>
            </a:extLst>
          </p:cNvPr>
          <p:cNvSpPr>
            <a:spLocks noGrp="1" noChangeArrowheads="1"/>
          </p:cNvSpPr>
          <p:nvPr>
            <p:ph type="title"/>
          </p:nvPr>
        </p:nvSpPr>
        <p:spPr/>
        <p:txBody>
          <a:bodyPr/>
          <a:lstStyle/>
          <a:p>
            <a:pPr algn="l" eaLnBrk="1" hangingPunct="1"/>
            <a:r>
              <a:rPr lang="en-US" altLang="en-US"/>
              <a:t>Team support</a:t>
            </a:r>
          </a:p>
        </p:txBody>
      </p:sp>
      <p:pic>
        <p:nvPicPr>
          <p:cNvPr id="80899" name="Picture 6" descr="team support">
            <a:extLst>
              <a:ext uri="{FF2B5EF4-FFF2-40B4-BE49-F238E27FC236}">
                <a16:creationId xmlns:a16="http://schemas.microsoft.com/office/drawing/2014/main" id="{261BDE54-0D2E-45CD-B983-2037BAD026A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09800" y="3810000"/>
            <a:ext cx="3276600" cy="2351088"/>
          </a:xfrm>
        </p:spPr>
      </p:pic>
      <p:sp>
        <p:nvSpPr>
          <p:cNvPr id="80900" name="Rectangle 3">
            <a:extLst>
              <a:ext uri="{FF2B5EF4-FFF2-40B4-BE49-F238E27FC236}">
                <a16:creationId xmlns:a16="http://schemas.microsoft.com/office/drawing/2014/main" id="{6E04FB4C-1EF1-4063-BA8F-E347A5777F75}"/>
              </a:ext>
            </a:extLst>
          </p:cNvPr>
          <p:cNvSpPr>
            <a:spLocks noGrp="1" noChangeArrowheads="1"/>
          </p:cNvSpPr>
          <p:nvPr>
            <p:ph sz="half" idx="2"/>
          </p:nvPr>
        </p:nvSpPr>
        <p:spPr>
          <a:xfrm>
            <a:off x="1981200" y="1447800"/>
            <a:ext cx="3505200" cy="2057400"/>
          </a:xfrm>
        </p:spPr>
        <p:txBody>
          <a:bodyPr>
            <a:normAutofit fontScale="92500"/>
          </a:bodyPr>
          <a:lstStyle/>
          <a:p>
            <a:pPr eaLnBrk="1" hangingPunct="1"/>
            <a:r>
              <a:rPr lang="en-US" altLang="en-US" sz="2400"/>
              <a:t>It is best for helpers to be connected with an agency or group to ensure safety and good coordination.</a:t>
            </a:r>
          </a:p>
        </p:txBody>
      </p:sp>
      <p:sp>
        <p:nvSpPr>
          <p:cNvPr id="80901" name="Rectangle 7">
            <a:extLst>
              <a:ext uri="{FF2B5EF4-FFF2-40B4-BE49-F238E27FC236}">
                <a16:creationId xmlns:a16="http://schemas.microsoft.com/office/drawing/2014/main" id="{AED538A2-B0B1-47FF-8316-8B77F5438E0A}"/>
              </a:ext>
            </a:extLst>
          </p:cNvPr>
          <p:cNvSpPr>
            <a:spLocks noGrp="1" noChangeArrowheads="1"/>
          </p:cNvSpPr>
          <p:nvPr>
            <p:ph type="body" sz="half" idx="4294967295"/>
          </p:nvPr>
        </p:nvSpPr>
        <p:spPr>
          <a:xfrm>
            <a:off x="6096000" y="1447800"/>
            <a:ext cx="4572000" cy="5029200"/>
          </a:xfrm>
        </p:spPr>
        <p:txBody>
          <a:bodyPr/>
          <a:lstStyle/>
          <a:p>
            <a:pPr eaLnBrk="1" hangingPunct="1"/>
            <a:r>
              <a:rPr lang="en-US" altLang="en-US" sz="2400"/>
              <a:t>Tips for peer support or “buddies”:</a:t>
            </a:r>
          </a:p>
          <a:p>
            <a:pPr lvl="1" eaLnBrk="1" hangingPunct="1"/>
            <a:r>
              <a:rPr lang="en-US" altLang="en-US" sz="2000"/>
              <a:t>Use good listening skills</a:t>
            </a:r>
          </a:p>
          <a:p>
            <a:pPr lvl="1" eaLnBrk="1" hangingPunct="1"/>
            <a:r>
              <a:rPr lang="en-US" altLang="en-US" sz="2000"/>
              <a:t>Show concern and empathy</a:t>
            </a:r>
          </a:p>
          <a:p>
            <a:pPr lvl="1" eaLnBrk="1" hangingPunct="1"/>
            <a:r>
              <a:rPr lang="en-US" altLang="en-US" sz="2000"/>
              <a:t>Be respectful</a:t>
            </a:r>
          </a:p>
          <a:p>
            <a:pPr lvl="1" eaLnBrk="1" hangingPunct="1"/>
            <a:r>
              <a:rPr lang="en-US" altLang="en-US" sz="2000"/>
              <a:t>Don’t blame or judge</a:t>
            </a:r>
          </a:p>
          <a:p>
            <a:pPr lvl="1" eaLnBrk="1" hangingPunct="1"/>
            <a:r>
              <a:rPr lang="en-US" altLang="en-US" sz="2000"/>
              <a:t>Have clear boundaries</a:t>
            </a:r>
          </a:p>
          <a:p>
            <a:pPr lvl="1" eaLnBrk="1" hangingPunct="1"/>
            <a:r>
              <a:rPr lang="en-US" altLang="en-US" sz="2000"/>
              <a:t>Be available when needed</a:t>
            </a:r>
          </a:p>
          <a:p>
            <a:pPr lvl="1" eaLnBrk="1" hangingPunct="1"/>
            <a:r>
              <a:rPr lang="en-US" altLang="en-US" sz="2000"/>
              <a:t>Help your colleague regain control and help themselves</a:t>
            </a:r>
          </a:p>
          <a:p>
            <a:pPr lvl="1" eaLnBrk="1" hangingPunct="1"/>
            <a:r>
              <a:rPr lang="en-US" altLang="en-US" sz="2000"/>
              <a:t>Maintain </a:t>
            </a:r>
            <a:r>
              <a:rPr lang="en-US" altLang="en-US" sz="2000" u="sng"/>
              <a:t>confidentiality</a:t>
            </a:r>
          </a:p>
          <a:p>
            <a:pPr lvl="1" eaLnBrk="1" hangingPunct="1"/>
            <a:r>
              <a:rPr lang="en-US" altLang="en-US" sz="2000"/>
              <a:t>Appreciate each other</a:t>
            </a:r>
          </a:p>
          <a:p>
            <a:pPr eaLnBrk="1" hangingPunct="1"/>
            <a:endParaRPr lang="en-US" altLang="en-US" sz="2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8D9A38-19A0-4824-AF44-1EF3A7A5A010}"/>
              </a:ext>
            </a:extLst>
          </p:cNvPr>
          <p:cNvSpPr>
            <a:spLocks noGrp="1"/>
          </p:cNvSpPr>
          <p:nvPr>
            <p:ph idx="1"/>
          </p:nvPr>
        </p:nvSpPr>
        <p:spPr/>
        <p:txBody>
          <a:bodyPr/>
          <a:lstStyle/>
          <a:p>
            <a:pPr marL="0" indent="0">
              <a:buNone/>
            </a:pPr>
            <a:r>
              <a:rPr lang="en-GB" u="sng" dirty="0">
                <a:hlinkClick r:id="rId2"/>
              </a:rPr>
              <a:t>https://www.futurelearn.com/courses/psychological-first-aid-for-children-and-young-people</a:t>
            </a:r>
            <a:endParaRPr lang="en-GB" dirty="0"/>
          </a:p>
          <a:p>
            <a:endParaRPr lang="en-GB" dirty="0"/>
          </a:p>
        </p:txBody>
      </p:sp>
      <p:sp>
        <p:nvSpPr>
          <p:cNvPr id="3" name="Title 2">
            <a:extLst>
              <a:ext uri="{FF2B5EF4-FFF2-40B4-BE49-F238E27FC236}">
                <a16:creationId xmlns:a16="http://schemas.microsoft.com/office/drawing/2014/main" id="{2BC12DD1-590C-4CDF-8F05-CBE75EC256A2}"/>
              </a:ext>
            </a:extLst>
          </p:cNvPr>
          <p:cNvSpPr>
            <a:spLocks noGrp="1"/>
          </p:cNvSpPr>
          <p:nvPr>
            <p:ph type="title"/>
          </p:nvPr>
        </p:nvSpPr>
        <p:spPr/>
        <p:txBody>
          <a:bodyPr/>
          <a:lstStyle/>
          <a:p>
            <a:r>
              <a:rPr lang="en-US" dirty="0"/>
              <a:t>Psychological First Aid –for children </a:t>
            </a:r>
            <a:endParaRPr lang="en-GB" dirty="0"/>
          </a:p>
        </p:txBody>
      </p:sp>
    </p:spTree>
    <p:extLst>
      <p:ext uri="{BB962C8B-B14F-4D97-AF65-F5344CB8AC3E}">
        <p14:creationId xmlns:p14="http://schemas.microsoft.com/office/powerpoint/2010/main" val="69165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E62D2F-A872-4CD7-A1BD-5AFED916E48A}"/>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6155355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3A33119-0BED-44F6-A05F-72E7C115F1A3}"/>
              </a:ext>
            </a:extLst>
          </p:cNvPr>
          <p:cNvSpPr>
            <a:spLocks noGrp="1" noChangeArrowheads="1"/>
          </p:cNvSpPr>
          <p:nvPr>
            <p:ph type="title"/>
          </p:nvPr>
        </p:nvSpPr>
        <p:spPr>
          <a:xfrm>
            <a:off x="1981200" y="274638"/>
            <a:ext cx="8229600" cy="868362"/>
          </a:xfrm>
        </p:spPr>
        <p:txBody>
          <a:bodyPr/>
          <a:lstStyle/>
          <a:p>
            <a:pPr eaLnBrk="1" hangingPunct="1"/>
            <a:r>
              <a:rPr lang="en-US" altLang="en-US"/>
              <a:t>References</a:t>
            </a:r>
          </a:p>
        </p:txBody>
      </p:sp>
      <p:sp>
        <p:nvSpPr>
          <p:cNvPr id="82947" name="Rectangle 3">
            <a:extLst>
              <a:ext uri="{FF2B5EF4-FFF2-40B4-BE49-F238E27FC236}">
                <a16:creationId xmlns:a16="http://schemas.microsoft.com/office/drawing/2014/main" id="{00004A93-0B60-4A10-9411-74D266C1067B}"/>
              </a:ext>
            </a:extLst>
          </p:cNvPr>
          <p:cNvSpPr>
            <a:spLocks noGrp="1" noChangeArrowheads="1"/>
          </p:cNvSpPr>
          <p:nvPr>
            <p:ph idx="1"/>
          </p:nvPr>
        </p:nvSpPr>
        <p:spPr>
          <a:xfrm>
            <a:off x="1905000" y="1295400"/>
            <a:ext cx="8534400" cy="5257800"/>
          </a:xfrm>
        </p:spPr>
        <p:txBody>
          <a:bodyPr>
            <a:normAutofit lnSpcReduction="10000"/>
          </a:bodyPr>
          <a:lstStyle/>
          <a:p>
            <a:pPr marL="609600" indent="-609600">
              <a:buClr>
                <a:schemeClr val="tx1"/>
              </a:buClr>
              <a:buFont typeface="Arial" panose="020B0604020202020204" pitchFamily="34" charset="0"/>
              <a:buAutoNum type="arabicPeriod"/>
            </a:pPr>
            <a:r>
              <a:rPr lang="en-US" altLang="en-US" sz="2200"/>
              <a:t>Bisson, J.K. &amp; Lewis, C. (2009) </a:t>
            </a:r>
            <a:r>
              <a:rPr lang="en-US" altLang="en-US" sz="2200" i="1"/>
              <a:t>Systematic Review of Psychological First Aid,</a:t>
            </a:r>
            <a:r>
              <a:rPr lang="en-US" altLang="en-US" sz="2200"/>
              <a:t>  Commissioned by WHO.   </a:t>
            </a:r>
            <a:endParaRPr lang="en-AU" altLang="en-US" sz="2200">
              <a:solidFill>
                <a:srgbClr val="000000"/>
              </a:solidFill>
              <a:latin typeface="Times New Roman" panose="02020603050405020304" pitchFamily="18" charset="0"/>
              <a:ea typeface="MS Mincho" panose="02020609040205080304" pitchFamily="49" charset="-128"/>
            </a:endParaRPr>
          </a:p>
          <a:p>
            <a:pPr marL="609600" indent="-609600">
              <a:buClr>
                <a:schemeClr val="tx1"/>
              </a:buClr>
              <a:buFont typeface="Arial" panose="020B0604020202020204" pitchFamily="34" charset="0"/>
              <a:buAutoNum type="arabicPeriod"/>
            </a:pPr>
            <a:r>
              <a:rPr lang="en-US" altLang="en-US" sz="2200"/>
              <a:t>Inter-Agency Standing Committee (IASC) (2007) IASC Guidelines on Mental Health and Psychosocial Support in Emergency Settings.  Geneva:  IASC.</a:t>
            </a:r>
          </a:p>
          <a:p>
            <a:pPr marL="609600" indent="-609600">
              <a:buClr>
                <a:schemeClr val="tx1"/>
              </a:buClr>
              <a:buFont typeface="Arial" panose="020B0604020202020204" pitchFamily="34" charset="0"/>
              <a:buAutoNum type="arabicPeriod"/>
            </a:pPr>
            <a:r>
              <a:rPr lang="en-US" altLang="en-US" sz="2200"/>
              <a:t>The Sphere Project (2011) Humanitarian Charter and Minimum Standards in Disaster Response.  Geneva:  The Sphere Project.</a:t>
            </a:r>
          </a:p>
          <a:p>
            <a:pPr marL="609600" indent="-609600">
              <a:buClr>
                <a:schemeClr val="tx1"/>
              </a:buClr>
              <a:buFont typeface="Arial" panose="020B0604020202020204" pitchFamily="34" charset="0"/>
              <a:buAutoNum type="arabicPeriod"/>
            </a:pPr>
            <a:r>
              <a:rPr lang="en-US" altLang="en-US" sz="2200"/>
              <a:t>TENTS Project Partners.  The TENTS Guidelines for psychosocial care following disasters and major incidents.</a:t>
            </a:r>
          </a:p>
          <a:p>
            <a:pPr marL="609600" indent="-609600">
              <a:buClr>
                <a:schemeClr val="tx1"/>
              </a:buClr>
              <a:buFont typeface="Arial" panose="020B0604020202020204" pitchFamily="34" charset="0"/>
              <a:buAutoNum type="arabicPeriod"/>
            </a:pPr>
            <a:r>
              <a:rPr lang="en-US" altLang="en-US" sz="2200"/>
              <a:t>Hobfoll S, Watson P, Bell C, Bryant R, Brymer M, Friedman M, et al. (2007)  Five essential elements of immediate and mid-term mass trauma intervention:  Empirical evidence.  Psychiatry 70 (4): 283-315.</a:t>
            </a:r>
            <a:endParaRPr lang="en-US" altLang="en-US" sz="24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2D13-F483-44D0-A8EB-86663E199573}"/>
              </a:ext>
            </a:extLst>
          </p:cNvPr>
          <p:cNvSpPr>
            <a:spLocks noGrp="1"/>
          </p:cNvSpPr>
          <p:nvPr>
            <p:ph type="title"/>
          </p:nvPr>
        </p:nvSpPr>
        <p:spPr/>
        <p:txBody>
          <a:bodyPr/>
          <a:lstStyle/>
          <a:p>
            <a:r>
              <a:rPr lang="en-US" dirty="0"/>
              <a:t>                  Psychological First Aid </a:t>
            </a:r>
            <a:endParaRPr lang="en-GB" dirty="0"/>
          </a:p>
        </p:txBody>
      </p:sp>
      <p:sp>
        <p:nvSpPr>
          <p:cNvPr id="3" name="Content Placeholder 2">
            <a:extLst>
              <a:ext uri="{FF2B5EF4-FFF2-40B4-BE49-F238E27FC236}">
                <a16:creationId xmlns:a16="http://schemas.microsoft.com/office/drawing/2014/main" id="{9BE9C842-312F-498C-879B-F29DBE20F07D}"/>
              </a:ext>
            </a:extLst>
          </p:cNvPr>
          <p:cNvSpPr>
            <a:spLocks noGrp="1"/>
          </p:cNvSpPr>
          <p:nvPr>
            <p:ph idx="1"/>
          </p:nvPr>
        </p:nvSpPr>
        <p:spPr/>
        <p:txBody>
          <a:bodyPr>
            <a:normAutofit/>
          </a:bodyPr>
          <a:lstStyle/>
          <a:p>
            <a:pPr marL="0" indent="0">
              <a:buNone/>
            </a:pPr>
            <a:r>
              <a:rPr lang="en-US" dirty="0"/>
              <a:t>                                                    </a:t>
            </a:r>
          </a:p>
          <a:p>
            <a:pPr marL="0" indent="0" algn="ctr">
              <a:buNone/>
            </a:pPr>
            <a:r>
              <a:rPr lang="en-US" dirty="0"/>
              <a:t>Thank you </a:t>
            </a:r>
          </a:p>
          <a:p>
            <a:pPr marL="0" indent="0">
              <a:buNone/>
            </a:pPr>
            <a:r>
              <a:rPr lang="en-US" dirty="0"/>
              <a:t>					</a:t>
            </a:r>
          </a:p>
          <a:p>
            <a:pPr marL="0" indent="0" algn="ctr">
              <a:buNone/>
            </a:pPr>
            <a:r>
              <a:rPr lang="en-US" dirty="0">
                <a:solidFill>
                  <a:srgbClr val="0070C0"/>
                </a:solidFill>
              </a:rPr>
              <a:t>Supporting the mental wellbeing of those suffering in conflicts around the world </a:t>
            </a:r>
            <a:endParaRPr lang="en-US" dirty="0"/>
          </a:p>
          <a:p>
            <a:pPr marL="0" indent="0">
              <a:buNone/>
            </a:pPr>
            <a:endParaRPr lang="en-US" dirty="0"/>
          </a:p>
          <a:p>
            <a:pPr marL="0" indent="0">
              <a:buNone/>
            </a:pPr>
            <a:r>
              <a:rPr lang="en-US" dirty="0"/>
              <a:t>Dr Peter Hughes </a:t>
            </a:r>
            <a:r>
              <a:rPr lang="en-US" dirty="0">
                <a:hlinkClick r:id="rId2"/>
              </a:rPr>
              <a:t>dppmh@Hotmail.com</a:t>
            </a:r>
            <a:r>
              <a:rPr lang="en-US" dirty="0"/>
              <a:t> </a:t>
            </a:r>
          </a:p>
          <a:p>
            <a:pPr marL="0" indent="0">
              <a:buNone/>
            </a:pPr>
            <a:r>
              <a:rPr lang="en-US" dirty="0" err="1"/>
              <a:t>Vitalii</a:t>
            </a:r>
            <a:r>
              <a:rPr lang="en-US" dirty="0"/>
              <a:t> </a:t>
            </a:r>
            <a:r>
              <a:rPr lang="en-US" dirty="0" err="1"/>
              <a:t>Klymchuk</a:t>
            </a:r>
            <a:r>
              <a:rPr lang="en-US" dirty="0"/>
              <a:t> </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337096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723900" y="2460625"/>
            <a:ext cx="10515600" cy="1325563"/>
          </a:xfrm>
        </p:spPr>
        <p:txBody>
          <a:bodyPr>
            <a:normAutofit fontScale="90000"/>
          </a:bodyPr>
          <a:lstStyle/>
          <a:p>
            <a:r>
              <a:rPr lang="en-GB" dirty="0"/>
              <a:t>Ukraine Psychosocial response </a:t>
            </a:r>
            <a:br>
              <a:rPr lang="en-GB" dirty="0"/>
            </a:br>
            <a:r>
              <a:rPr lang="en-GB" dirty="0"/>
              <a:t>(PFA component)</a:t>
            </a:r>
            <a:br>
              <a:rPr lang="en-GB" dirty="0"/>
            </a:br>
            <a:br>
              <a:rPr lang="en-GB" dirty="0"/>
            </a:br>
            <a:r>
              <a:rPr lang="en-GB" b="0" dirty="0"/>
              <a:t>- context</a:t>
            </a:r>
            <a:br>
              <a:rPr lang="en-GB" b="0" dirty="0"/>
            </a:br>
            <a:r>
              <a:rPr lang="en-GB" b="0" dirty="0"/>
              <a:t>- PFA implementation</a:t>
            </a:r>
          </a:p>
        </p:txBody>
      </p:sp>
    </p:spTree>
    <p:extLst>
      <p:ext uri="{BB962C8B-B14F-4D97-AF65-F5344CB8AC3E}">
        <p14:creationId xmlns:p14="http://schemas.microsoft.com/office/powerpoint/2010/main" val="169021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fontScale="77500" lnSpcReduction="20000"/>
          </a:bodyPr>
          <a:lstStyle/>
          <a:p>
            <a:r>
              <a:rPr lang="en" dirty="0"/>
              <a:t>One in three Ukrainians is experiencing at least one mental health disorder in their lifetime</a:t>
            </a:r>
          </a:p>
          <a:p>
            <a:r>
              <a:rPr lang="en" dirty="0"/>
              <a:t>The most common mental disorders in Ukraine include alcohol disorders, mood disorders, and anxiety disorders </a:t>
            </a:r>
          </a:p>
          <a:p>
            <a:r>
              <a:rPr lang="en" dirty="0"/>
              <a:t>The overall prevalence of depression has been found to be higher in Ukraine compared to Western European countries. 6.31% of the population in Ukraine, compared to the EU average of 5.02% </a:t>
            </a:r>
          </a:p>
          <a:p>
            <a:r>
              <a:rPr lang="en" dirty="0"/>
              <a:t>In the East regions 8.2% of respondents struggle with symptoms of PTSD, whilst 12.7% of respondents showed indications of excessive alcohol abuse.</a:t>
            </a:r>
          </a:p>
          <a:p>
            <a:r>
              <a:rPr lang="en" dirty="0"/>
              <a:t>Treatment gap of 75% among IDPs with common mental disorders such as depression, anxiety, and Post-Traumatic Stress Disorder (PTSD).</a:t>
            </a:r>
          </a:p>
          <a:p>
            <a:r>
              <a:rPr lang="en" dirty="0"/>
              <a:t>Suicide rate – in the 20 countries with the highest rate. </a:t>
            </a:r>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CONTEXT </a:t>
            </a:r>
            <a:r>
              <a:rPr lang="en-GB" sz="2000" b="0" dirty="0"/>
              <a:t>– general MH situation before the spring 2022</a:t>
            </a:r>
            <a:endParaRPr lang="en-GB" b="0" dirty="0"/>
          </a:p>
        </p:txBody>
      </p:sp>
      <p:sp>
        <p:nvSpPr>
          <p:cNvPr id="6" name="TextBox 5">
            <a:extLst>
              <a:ext uri="{FF2B5EF4-FFF2-40B4-BE49-F238E27FC236}">
                <a16:creationId xmlns:a16="http://schemas.microsoft.com/office/drawing/2014/main" id="{C65F3A03-947D-844E-8FC0-5F57B1E0877F}"/>
              </a:ext>
            </a:extLst>
          </p:cNvPr>
          <p:cNvSpPr txBox="1"/>
          <p:nvPr/>
        </p:nvSpPr>
        <p:spPr>
          <a:xfrm>
            <a:off x="0" y="6425760"/>
            <a:ext cx="10515599" cy="369332"/>
          </a:xfrm>
          <a:prstGeom prst="rect">
            <a:avLst/>
          </a:prstGeom>
          <a:noFill/>
        </p:spPr>
        <p:txBody>
          <a:bodyPr wrap="square">
            <a:spAutoFit/>
          </a:bodyPr>
          <a:lstStyle/>
          <a:p>
            <a:r>
              <a:rPr lang="uk-UA" dirty="0">
                <a:hlinkClick r:id="rId2"/>
              </a:rPr>
              <a:t>https://www.tandfonline.com/doi/full/10.1080/20016689.2020.1843288</a:t>
            </a:r>
            <a:r>
              <a:rPr lang="en-US" dirty="0"/>
              <a:t> </a:t>
            </a:r>
            <a:endParaRPr lang="uk-UA" dirty="0"/>
          </a:p>
        </p:txBody>
      </p:sp>
    </p:spTree>
    <p:extLst>
      <p:ext uri="{BB962C8B-B14F-4D97-AF65-F5344CB8AC3E}">
        <p14:creationId xmlns:p14="http://schemas.microsoft.com/office/powerpoint/2010/main" val="2449427444"/>
      </p:ext>
    </p:extLst>
  </p:cSld>
  <p:clrMapOvr>
    <a:masterClrMapping/>
  </p:clrMapOvr>
</p:sld>
</file>

<file path=ppt/theme/theme1.xml><?xml version="1.0" encoding="utf-8"?>
<a:theme xmlns:a="http://schemas.openxmlformats.org/drawingml/2006/main" name="RCPsych: Title slides">
  <a:themeElements>
    <a:clrScheme name="RCPsych">
      <a:dk1>
        <a:srgbClr val="00548E"/>
      </a:dk1>
      <a:lt1>
        <a:srgbClr val="FFFFFF"/>
      </a:lt1>
      <a:dk2>
        <a:srgbClr val="000000"/>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1 - external presentations - 2021-04-27" id="{1F4DBC69-8795-4049-A077-63CA058FF3C4}" vid="{0F9764D9-F359-4315-9964-90E354A0A7ED}"/>
    </a:ext>
  </a:extLst>
</a:theme>
</file>

<file path=ppt/theme/theme2.xml><?xml version="1.0" encoding="utf-8"?>
<a:theme xmlns:a="http://schemas.openxmlformats.org/drawingml/2006/main" name="RCPsych: general slides">
  <a:themeElements>
    <a:clrScheme name="RCPsych">
      <a:dk1>
        <a:srgbClr val="000000"/>
      </a:dk1>
      <a:lt1>
        <a:srgbClr val="FFFFFF"/>
      </a:lt1>
      <a:dk2>
        <a:srgbClr val="00548E"/>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RCPsych">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1 - external presentations - 2021-04-27" id="{1F4DBC69-8795-4049-A077-63CA058FF3C4}" vid="{D8981E41-882D-4D6E-A649-7ED2C4A952DD}"/>
    </a:ext>
  </a:extLst>
</a:theme>
</file>

<file path=ppt/theme/theme3.xml><?xml version="1.0" encoding="utf-8"?>
<a:theme xmlns:a="http://schemas.openxmlformats.org/drawingml/2006/main" name="Blank slide">
  <a:themeElements>
    <a:clrScheme name="RCPsych">
      <a:dk1>
        <a:srgbClr val="00548E"/>
      </a:dk1>
      <a:lt1>
        <a:sysClr val="window" lastClr="FFFFFF"/>
      </a:lt1>
      <a:dk2>
        <a:srgbClr val="666666"/>
      </a:dk2>
      <a:lt2>
        <a:srgbClr val="E5EDF3"/>
      </a:lt2>
      <a:accent1>
        <a:srgbClr val="6A112F"/>
      </a:accent1>
      <a:accent2>
        <a:srgbClr val="5A116A"/>
      </a:accent2>
      <a:accent3>
        <a:srgbClr val="066D8E"/>
      </a:accent3>
      <a:accent4>
        <a:srgbClr val="F5A623"/>
      </a:accent4>
      <a:accent5>
        <a:srgbClr val="8EB624"/>
      </a:accent5>
      <a:accent6>
        <a:srgbClr val="FFFFFF"/>
      </a:accent6>
      <a:hlink>
        <a:srgbClr val="0083AF"/>
      </a:hlink>
      <a:folHlink>
        <a:srgbClr val="5A11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1 - external presentations - 2021-04-27" id="{1F4DBC69-8795-4049-A077-63CA058FF3C4}" vid="{7003AA1E-8185-40C0-9CD8-5CC68DB1A92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171583570EFB439810FB82AE94BB00" ma:contentTypeVersion="13" ma:contentTypeDescription="Create a new document." ma:contentTypeScope="" ma:versionID="dadafaf93bf5f03aa935520cd3efa886">
  <xsd:schema xmlns:xsd="http://www.w3.org/2001/XMLSchema" xmlns:xs="http://www.w3.org/2001/XMLSchema" xmlns:p="http://schemas.microsoft.com/office/2006/metadata/properties" xmlns:ns2="346b2b84-7ff8-4036-a018-247ab7d84574" xmlns:ns3="916678b2-1980-49fb-99f1-db22b7fab14b" targetNamespace="http://schemas.microsoft.com/office/2006/metadata/properties" ma:root="true" ma:fieldsID="9d25ea76ed501e2f965b4261d03da242" ns2:_="" ns3:_="">
    <xsd:import namespace="346b2b84-7ff8-4036-a018-247ab7d84574"/>
    <xsd:import namespace="916678b2-1980-49fb-99f1-db22b7fab1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b2b84-7ff8-4036-a018-247ab7d84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6678b2-1980-49fb-99f1-db22b7fab14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C1D21F-8DCC-4F31-88A7-D9430D74140B}">
  <ds:schemaRefs>
    <ds:schemaRef ds:uri="http://schemas.microsoft.com/sharepoint/v3/contenttype/forms"/>
  </ds:schemaRefs>
</ds:datastoreItem>
</file>

<file path=customXml/itemProps2.xml><?xml version="1.0" encoding="utf-8"?>
<ds:datastoreItem xmlns:ds="http://schemas.openxmlformats.org/officeDocument/2006/customXml" ds:itemID="{739AC18D-F09F-46D5-BB6E-9C00DCBA9FA6}"/>
</file>

<file path=customXml/itemProps3.xml><?xml version="1.0" encoding="utf-8"?>
<ds:datastoreItem xmlns:ds="http://schemas.openxmlformats.org/officeDocument/2006/customXml" ds:itemID="{2F6580E2-8209-4911-B44F-5080580B076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cd2557d-b1ef-4fee-83e3-eac6a0f896ce"/>
    <ds:schemaRef ds:uri="http://purl.org/dc/terms/"/>
    <ds:schemaRef ds:uri="http://schemas.openxmlformats.org/package/2006/metadata/core-properties"/>
    <ds:schemaRef ds:uri="7b728f3a-c0ed-411b-97aa-be84d34f844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RCPsych PowerPoint template 1 - professional and modern - external or internal use</Template>
  <TotalTime>863</TotalTime>
  <Words>4445</Words>
  <Application>Microsoft Office PowerPoint</Application>
  <PresentationFormat>Widescreen</PresentationFormat>
  <Paragraphs>585</Paragraphs>
  <Slides>71</Slides>
  <Notes>29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71</vt:i4>
      </vt:variant>
    </vt:vector>
  </HeadingPairs>
  <TitlesOfParts>
    <vt:vector size="84" baseType="lpstr">
      <vt:lpstr>Arial</vt:lpstr>
      <vt:lpstr>Arial Bold</vt:lpstr>
      <vt:lpstr>Arial Italic</vt:lpstr>
      <vt:lpstr>Calibri</vt:lpstr>
      <vt:lpstr>Calibri Light</vt:lpstr>
      <vt:lpstr>Montserrat</vt:lpstr>
      <vt:lpstr>Times</vt:lpstr>
      <vt:lpstr>Times New Roman</vt:lpstr>
      <vt:lpstr>Wingdings</vt:lpstr>
      <vt:lpstr>Wingdings 2</vt:lpstr>
      <vt:lpstr>RCPsych: Title slides</vt:lpstr>
      <vt:lpstr>RCPsych: general slides</vt:lpstr>
      <vt:lpstr>Blank slide</vt:lpstr>
      <vt:lpstr>Psychological First Aid  30.3.2022  Ukraine Psychosocial response </vt:lpstr>
      <vt:lpstr>PowerPoint Presentation</vt:lpstr>
      <vt:lpstr>Royal College of Psychiatrists </vt:lpstr>
      <vt:lpstr>Objective </vt:lpstr>
      <vt:lpstr>Specific Objectives </vt:lpstr>
      <vt:lpstr>Webinar  </vt:lpstr>
      <vt:lpstr>PowerPoint Presentation</vt:lpstr>
      <vt:lpstr>Ukraine Psychosocial response  (PFA component)  - context - PFA implementation</vt:lpstr>
      <vt:lpstr>CONTEXT – general MH situation before the spring 2022</vt:lpstr>
      <vt:lpstr>CONTEXT – people`s stories </vt:lpstr>
      <vt:lpstr>PowerPoint Presentation</vt:lpstr>
      <vt:lpstr>PowerPoint Presentation</vt:lpstr>
      <vt:lpstr>CONTEXT – numbers, 28.03.2022 </vt:lpstr>
      <vt:lpstr>PowerPoint Presentation</vt:lpstr>
      <vt:lpstr>PFA in Ukraine </vt:lpstr>
      <vt:lpstr>20 PFA courses in one month  345  volunteers and first-line professionals trained  ~4000 people during 1 day can receive PFA  ~80 000 people in 1 month can receive PFA </vt:lpstr>
      <vt:lpstr>PowerPoint Presentation</vt:lpstr>
      <vt:lpstr>PowerPoint Presentation</vt:lpstr>
      <vt:lpstr>Psychological First Aid</vt:lpstr>
      <vt:lpstr>Psychological First Aid</vt:lpstr>
      <vt:lpstr>Psychological First Aid</vt:lpstr>
      <vt:lpstr>Psychological First Aid</vt:lpstr>
      <vt:lpstr>Psychological First Aid</vt:lpstr>
      <vt:lpstr>Psychological First Aid</vt:lpstr>
      <vt:lpstr>Psychological First Aid</vt:lpstr>
      <vt:lpstr>Psychological First Aid</vt:lpstr>
      <vt:lpstr>Psychological First Aid</vt:lpstr>
      <vt:lpstr>Psychological First Aid</vt:lpstr>
      <vt:lpstr>PowerPoint Presentation</vt:lpstr>
      <vt:lpstr>Psychological First Aid</vt:lpstr>
      <vt:lpstr>Psychological First Aid-responses to stress </vt:lpstr>
      <vt:lpstr>Psychological First Aid-resilience factors </vt:lpstr>
      <vt:lpstr>Psychological First Aid-Who? </vt:lpstr>
      <vt:lpstr>Psychological First Aid-who needs more specialised help </vt:lpstr>
      <vt:lpstr>Psychological First Aid-When ?</vt:lpstr>
      <vt:lpstr>Psychological First Aid-Where ? (Covid) </vt:lpstr>
      <vt:lpstr>Frequent needs after emergency </vt:lpstr>
      <vt:lpstr>PowerPoint Presentation</vt:lpstr>
      <vt:lpstr>Wherever possible, before you enter a crisis site, try to  learn about…</vt:lpstr>
      <vt:lpstr>Psychological First Aid-Prepare </vt:lpstr>
      <vt:lpstr>PFA Action Principles</vt:lpstr>
      <vt:lpstr>PFA Action Principles</vt:lpstr>
      <vt:lpstr>Psychological First Aid-Look </vt:lpstr>
      <vt:lpstr>Psychological First Aid-look </vt:lpstr>
      <vt:lpstr>PowerPoint Presentation</vt:lpstr>
      <vt:lpstr>Psychological First Aid-Look –people who need special attention </vt:lpstr>
      <vt:lpstr>Distress Reactions to Crisis</vt:lpstr>
      <vt:lpstr>Helping people in distress</vt:lpstr>
      <vt:lpstr>Psychological First Aid </vt:lpstr>
      <vt:lpstr>PowerPoint Presentation</vt:lpstr>
      <vt:lpstr>Help People Feel Calm</vt:lpstr>
      <vt:lpstr>R</vt:lpstr>
      <vt:lpstr>Psychological first aid </vt:lpstr>
      <vt:lpstr>Good Communication:   Things to Say and Do</vt:lpstr>
      <vt:lpstr>Good Communication: Things NOT to Say and Do</vt:lpstr>
      <vt:lpstr>Psychological First Aid </vt:lpstr>
      <vt:lpstr>Psychological First Aid </vt:lpstr>
      <vt:lpstr>Link -  basic needs</vt:lpstr>
      <vt:lpstr>Link - help people cope with problems</vt:lpstr>
      <vt:lpstr>Positive coping strategies (adjust for culture)</vt:lpstr>
      <vt:lpstr>Link - give information</vt:lpstr>
      <vt:lpstr>Link -  social support</vt:lpstr>
      <vt:lpstr>Ending your assistance</vt:lpstr>
      <vt:lpstr>Recap:  Ethical Guidelines</vt:lpstr>
      <vt:lpstr>Starting and ending  with care for ourselves</vt:lpstr>
      <vt:lpstr>Practice self and team care</vt:lpstr>
      <vt:lpstr>Seek help when you…</vt:lpstr>
      <vt:lpstr>Team support</vt:lpstr>
      <vt:lpstr>Psychological First Aid –for children </vt:lpstr>
      <vt:lpstr>References</vt:lpstr>
      <vt:lpstr>                  Psychological First Aid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for RCPsych external clients</dc:title>
  <dc:creator>Hughes, Peter (Consultant)</dc:creator>
  <cp:lastModifiedBy>Agnes Raboczki</cp:lastModifiedBy>
  <cp:revision>30</cp:revision>
  <dcterms:created xsi:type="dcterms:W3CDTF">2022-03-28T08:29:45Z</dcterms:created>
  <dcterms:modified xsi:type="dcterms:W3CDTF">2022-03-30T10:45:25Z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238a98-5de3-4afa-b492-e6339810853c_Enabled">
    <vt:lpwstr>True</vt:lpwstr>
  </property>
  <property fmtid="{D5CDD505-2E9C-101B-9397-08002B2CF9AE}" pid="3" name="MSIP_Label_bd238a98-5de3-4afa-b492-e6339810853c_SiteId">
    <vt:lpwstr>75aac48a-29ab-4230-adac-69d3e7ed3e77</vt:lpwstr>
  </property>
  <property fmtid="{D5CDD505-2E9C-101B-9397-08002B2CF9AE}" pid="4" name="MSIP_Label_bd238a98-5de3-4afa-b492-e6339810853c_Owner">
    <vt:lpwstr>Sarah.Hickling@rcpsych.ac.uk</vt:lpwstr>
  </property>
  <property fmtid="{D5CDD505-2E9C-101B-9397-08002B2CF9AE}" pid="5" name="MSIP_Label_bd238a98-5de3-4afa-b492-e6339810853c_SetDate">
    <vt:lpwstr>2020-07-31T12:58:51.7777445Z</vt:lpwstr>
  </property>
  <property fmtid="{D5CDD505-2E9C-101B-9397-08002B2CF9AE}" pid="6" name="MSIP_Label_bd238a98-5de3-4afa-b492-e6339810853c_Name">
    <vt:lpwstr>General</vt:lpwstr>
  </property>
  <property fmtid="{D5CDD505-2E9C-101B-9397-08002B2CF9AE}" pid="7" name="MSIP_Label_bd238a98-5de3-4afa-b492-e6339810853c_Application">
    <vt:lpwstr>Microsoft Azure Information Protection</vt:lpwstr>
  </property>
  <property fmtid="{D5CDD505-2E9C-101B-9397-08002B2CF9AE}" pid="8" name="MSIP_Label_bd238a98-5de3-4afa-b492-e6339810853c_ActionId">
    <vt:lpwstr>e260b7df-2742-4a6e-a24c-0cc23be9554c</vt:lpwstr>
  </property>
  <property fmtid="{D5CDD505-2E9C-101B-9397-08002B2CF9AE}" pid="9" name="MSIP_Label_bd238a98-5de3-4afa-b492-e6339810853c_Extended_MSFT_Method">
    <vt:lpwstr>Automatic</vt:lpwstr>
  </property>
  <property fmtid="{D5CDD505-2E9C-101B-9397-08002B2CF9AE}" pid="10" name="Sensitivity">
    <vt:lpwstr>General</vt:lpwstr>
  </property>
  <property fmtid="{D5CDD505-2E9C-101B-9397-08002B2CF9AE}" pid="11" name="ContentTypeId">
    <vt:lpwstr>0x0101000E171583570EFB439810FB82AE94BB00</vt:lpwstr>
  </property>
</Properties>
</file>