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4" r:id="rId5"/>
    <p:sldMasterId id="2147483683" r:id="rId6"/>
  </p:sldMasterIdLst>
  <p:notesMasterIdLst>
    <p:notesMasterId r:id="rId71"/>
  </p:notesMasterIdLst>
  <p:sldIdLst>
    <p:sldId id="257" r:id="rId7"/>
    <p:sldId id="259" r:id="rId8"/>
    <p:sldId id="600" r:id="rId9"/>
    <p:sldId id="260" r:id="rId10"/>
    <p:sldId id="290" r:id="rId11"/>
    <p:sldId id="660" r:id="rId12"/>
    <p:sldId id="348" r:id="rId13"/>
    <p:sldId id="349" r:id="rId14"/>
    <p:sldId id="351" r:id="rId15"/>
    <p:sldId id="353" r:id="rId16"/>
    <p:sldId id="352" r:id="rId17"/>
    <p:sldId id="670" r:id="rId18"/>
    <p:sldId id="669" r:id="rId19"/>
    <p:sldId id="673" r:id="rId20"/>
    <p:sldId id="680" r:id="rId21"/>
    <p:sldId id="294" r:id="rId22"/>
    <p:sldId id="291" r:id="rId23"/>
    <p:sldId id="292" r:id="rId24"/>
    <p:sldId id="295" r:id="rId25"/>
    <p:sldId id="681" r:id="rId26"/>
    <p:sldId id="682" r:id="rId27"/>
    <p:sldId id="619" r:id="rId28"/>
    <p:sldId id="603" r:id="rId29"/>
    <p:sldId id="633" r:id="rId30"/>
    <p:sldId id="605" r:id="rId31"/>
    <p:sldId id="606" r:id="rId32"/>
    <p:sldId id="607" r:id="rId33"/>
    <p:sldId id="609" r:id="rId34"/>
    <p:sldId id="610" r:id="rId35"/>
    <p:sldId id="620" r:id="rId36"/>
    <p:sldId id="612" r:id="rId37"/>
    <p:sldId id="613" r:id="rId38"/>
    <p:sldId id="614" r:id="rId39"/>
    <p:sldId id="623" r:id="rId40"/>
    <p:sldId id="624" r:id="rId41"/>
    <p:sldId id="628" r:id="rId42"/>
    <p:sldId id="621" r:id="rId43"/>
    <p:sldId id="656" r:id="rId44"/>
    <p:sldId id="647" r:id="rId45"/>
    <p:sldId id="649" r:id="rId46"/>
    <p:sldId id="657" r:id="rId47"/>
    <p:sldId id="615" r:id="rId48"/>
    <p:sldId id="616" r:id="rId49"/>
    <p:sldId id="634" r:id="rId50"/>
    <p:sldId id="629" r:id="rId51"/>
    <p:sldId id="630" r:id="rId52"/>
    <p:sldId id="617" r:id="rId53"/>
    <p:sldId id="636" r:id="rId54"/>
    <p:sldId id="637" r:id="rId55"/>
    <p:sldId id="638" r:id="rId56"/>
    <p:sldId id="639" r:id="rId57"/>
    <p:sldId id="640" r:id="rId58"/>
    <p:sldId id="643" r:id="rId59"/>
    <p:sldId id="644" r:id="rId60"/>
    <p:sldId id="645" r:id="rId61"/>
    <p:sldId id="650" r:id="rId62"/>
    <p:sldId id="651" r:id="rId63"/>
    <p:sldId id="652" r:id="rId64"/>
    <p:sldId id="653" r:id="rId65"/>
    <p:sldId id="654" r:id="rId66"/>
    <p:sldId id="655" r:id="rId67"/>
    <p:sldId id="641" r:id="rId68"/>
    <p:sldId id="658" r:id="rId69"/>
    <p:sldId id="597"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ith Bradnam" initials="KB" lastIdx="2" clrIdx="0">
    <p:extLst>
      <p:ext uri="{19B8F6BF-5375-455C-9EA6-DF929625EA0E}">
        <p15:presenceInfo xmlns:p15="http://schemas.microsoft.com/office/powerpoint/2012/main" userId="S::Keith.Bradnam@rcpsych.ac.uk::5258559d-ccc3-4ce8-819a-b36835bdfd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00558F"/>
    <a:srgbClr val="939598"/>
    <a:srgbClr val="E5EDF3"/>
    <a:srgbClr val="129DC3"/>
    <a:srgbClr val="762573"/>
    <a:srgbClr val="FBA61C"/>
    <a:srgbClr val="961833"/>
    <a:srgbClr val="494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478EEA-86AD-47C1-91D1-86DCA01C1302}" v="1" dt="2022-04-05T12:31:06.3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9" autoAdjust="0"/>
    <p:restoredTop sz="93482" autoAdjust="0"/>
  </p:normalViewPr>
  <p:slideViewPr>
    <p:cSldViewPr snapToGrid="0">
      <p:cViewPr varScale="1">
        <p:scale>
          <a:sx n="74" d="100"/>
          <a:sy n="74" d="100"/>
        </p:scale>
        <p:origin x="931" y="67"/>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D96F5E-5B0F-BC42-9A4C-F184BDE83942}" type="doc">
      <dgm:prSet loTypeId="urn:microsoft.com/office/officeart/2005/8/layout/hProcess4" loCatId="" qsTypeId="urn:microsoft.com/office/officeart/2005/8/quickstyle/simple1" qsCatId="simple" csTypeId="urn:microsoft.com/office/officeart/2005/8/colors/accent1_2" csCatId="accent1" phldr="1"/>
      <dgm:spPr/>
      <dgm:t>
        <a:bodyPr/>
        <a:lstStyle/>
        <a:p>
          <a:endParaRPr lang="ru-RU"/>
        </a:p>
      </dgm:t>
    </dgm:pt>
    <dgm:pt modelId="{D3AA857D-2957-0446-9D69-A5C25C99DA2F}">
      <dgm:prSet phldrT="[Текст]"/>
      <dgm:spPr/>
      <dgm:t>
        <a:bodyPr/>
        <a:lstStyle/>
        <a:p>
          <a:r>
            <a:rPr lang="en-US" dirty="0"/>
            <a:t>2017</a:t>
          </a:r>
          <a:endParaRPr lang="ru-RU" dirty="0"/>
        </a:p>
      </dgm:t>
    </dgm:pt>
    <dgm:pt modelId="{D48123D6-FCD9-4D4B-A3D9-317D70193B9F}" type="parTrans" cxnId="{1EDC6F45-C5EB-6244-993C-DF94AC277A6C}">
      <dgm:prSet/>
      <dgm:spPr/>
      <dgm:t>
        <a:bodyPr/>
        <a:lstStyle/>
        <a:p>
          <a:endParaRPr lang="ru-RU"/>
        </a:p>
      </dgm:t>
    </dgm:pt>
    <dgm:pt modelId="{56D9D431-52D3-F141-8062-03C48161630D}" type="sibTrans" cxnId="{1EDC6F45-C5EB-6244-993C-DF94AC277A6C}">
      <dgm:prSet/>
      <dgm:spPr/>
      <dgm:t>
        <a:bodyPr/>
        <a:lstStyle/>
        <a:p>
          <a:endParaRPr lang="ru-RU"/>
        </a:p>
      </dgm:t>
    </dgm:pt>
    <dgm:pt modelId="{3B88110E-3A40-3848-9800-CE9E8A796EBB}">
      <dgm:prSet phldrT="[Текст]" custT="1"/>
      <dgm:spPr/>
      <dgm:t>
        <a:bodyPr/>
        <a:lstStyle/>
        <a:p>
          <a:r>
            <a:rPr lang="en-US" sz="1400" dirty="0"/>
            <a:t>MH Concept note</a:t>
          </a:r>
          <a:endParaRPr lang="ru-RU" sz="1400" dirty="0"/>
        </a:p>
      </dgm:t>
    </dgm:pt>
    <dgm:pt modelId="{0924B339-A2FF-6542-8A02-7A466BD03125}" type="parTrans" cxnId="{4950E298-9D74-1D4A-A4BB-8FB2204BF425}">
      <dgm:prSet/>
      <dgm:spPr/>
      <dgm:t>
        <a:bodyPr/>
        <a:lstStyle/>
        <a:p>
          <a:endParaRPr lang="ru-RU"/>
        </a:p>
      </dgm:t>
    </dgm:pt>
    <dgm:pt modelId="{4FAB75DA-A0B5-0244-A30A-C7BED13A2911}" type="sibTrans" cxnId="{4950E298-9D74-1D4A-A4BB-8FB2204BF425}">
      <dgm:prSet/>
      <dgm:spPr/>
      <dgm:t>
        <a:bodyPr/>
        <a:lstStyle/>
        <a:p>
          <a:endParaRPr lang="ru-RU"/>
        </a:p>
      </dgm:t>
    </dgm:pt>
    <dgm:pt modelId="{E9B93028-1EC3-D94E-867F-34D124CCF315}">
      <dgm:prSet phldrT="[Текст]"/>
      <dgm:spPr/>
      <dgm:t>
        <a:bodyPr/>
        <a:lstStyle/>
        <a:p>
          <a:r>
            <a:rPr lang="en-US" dirty="0"/>
            <a:t>2017-2021</a:t>
          </a:r>
          <a:endParaRPr lang="ru-RU" dirty="0"/>
        </a:p>
      </dgm:t>
    </dgm:pt>
    <dgm:pt modelId="{85A7A26D-4405-DC4F-8C5B-4B5726F47F35}" type="parTrans" cxnId="{6E8BFC66-DE7C-C940-B64E-28860BFC461F}">
      <dgm:prSet/>
      <dgm:spPr/>
      <dgm:t>
        <a:bodyPr/>
        <a:lstStyle/>
        <a:p>
          <a:endParaRPr lang="ru-RU"/>
        </a:p>
      </dgm:t>
    </dgm:pt>
    <dgm:pt modelId="{B289D6A7-1516-2248-B07E-78D95555D83F}" type="sibTrans" cxnId="{6E8BFC66-DE7C-C940-B64E-28860BFC461F}">
      <dgm:prSet/>
      <dgm:spPr/>
      <dgm:t>
        <a:bodyPr/>
        <a:lstStyle/>
        <a:p>
          <a:endParaRPr lang="ru-RU"/>
        </a:p>
      </dgm:t>
    </dgm:pt>
    <dgm:pt modelId="{5D5B16FF-5D61-FB47-B6F1-DA34A02FE950}">
      <dgm:prSet phldrT="[Текст]" custT="1"/>
      <dgm:spPr/>
      <dgm:t>
        <a:bodyPr/>
        <a:lstStyle/>
        <a:p>
          <a:r>
            <a:rPr lang="en-US" sz="1200" dirty="0"/>
            <a:t>Development of the MH Action Plan and approving it by Government</a:t>
          </a:r>
          <a:endParaRPr lang="ru-RU" sz="1200" dirty="0"/>
        </a:p>
      </dgm:t>
    </dgm:pt>
    <dgm:pt modelId="{4DEB780D-569C-5C4C-AB70-2A413A7201F5}" type="parTrans" cxnId="{78734FC0-B4A9-E643-8B36-8C31B7A668C5}">
      <dgm:prSet/>
      <dgm:spPr/>
      <dgm:t>
        <a:bodyPr/>
        <a:lstStyle/>
        <a:p>
          <a:endParaRPr lang="ru-RU"/>
        </a:p>
      </dgm:t>
    </dgm:pt>
    <dgm:pt modelId="{3750CFF7-8BBF-A748-927D-48168A94AC65}" type="sibTrans" cxnId="{78734FC0-B4A9-E643-8B36-8C31B7A668C5}">
      <dgm:prSet/>
      <dgm:spPr/>
      <dgm:t>
        <a:bodyPr/>
        <a:lstStyle/>
        <a:p>
          <a:endParaRPr lang="ru-RU"/>
        </a:p>
      </dgm:t>
    </dgm:pt>
    <dgm:pt modelId="{36CA6ABE-15F4-8949-8998-038A89710A0E}">
      <dgm:prSet phldrT="[Текст]" custT="1"/>
      <dgm:spPr/>
      <dgm:t>
        <a:bodyPr/>
        <a:lstStyle/>
        <a:p>
          <a:r>
            <a:rPr lang="en-US" sz="1200" b="1" dirty="0"/>
            <a:t>Making the cases and </a:t>
          </a:r>
          <a:r>
            <a:rPr lang="en-US" sz="1200" b="1" dirty="0" err="1"/>
            <a:t>mhGAP</a:t>
          </a:r>
          <a:r>
            <a:rPr lang="en-US" sz="1200" b="1" dirty="0"/>
            <a:t> Implementation in the East of Ukraine (</a:t>
          </a:r>
          <a:r>
            <a:rPr lang="en-US" sz="1200" b="1" dirty="0" err="1"/>
            <a:t>mhGAP</a:t>
          </a:r>
          <a:r>
            <a:rPr lang="en-US" sz="1200" b="1" dirty="0"/>
            <a:t> + </a:t>
          </a:r>
          <a:r>
            <a:rPr lang="en-US" sz="1200" b="1" dirty="0" err="1"/>
            <a:t>mhGAP</a:t>
          </a:r>
          <a:r>
            <a:rPr lang="en-US" sz="1200" b="1" dirty="0"/>
            <a:t> HIG)</a:t>
          </a:r>
          <a:endParaRPr lang="ru-RU" sz="1200" b="1" dirty="0"/>
        </a:p>
      </dgm:t>
    </dgm:pt>
    <dgm:pt modelId="{80D26FD5-54F3-E243-B223-74BEB61ADC51}" type="parTrans" cxnId="{46752D50-7E51-8D49-8A22-6F0F5EE2E63E}">
      <dgm:prSet/>
      <dgm:spPr/>
      <dgm:t>
        <a:bodyPr/>
        <a:lstStyle/>
        <a:p>
          <a:endParaRPr lang="ru-RU"/>
        </a:p>
      </dgm:t>
    </dgm:pt>
    <dgm:pt modelId="{E66B71D1-A5C8-4F45-8B30-01B9DEB24393}" type="sibTrans" cxnId="{46752D50-7E51-8D49-8A22-6F0F5EE2E63E}">
      <dgm:prSet/>
      <dgm:spPr/>
      <dgm:t>
        <a:bodyPr/>
        <a:lstStyle/>
        <a:p>
          <a:endParaRPr lang="ru-RU"/>
        </a:p>
      </dgm:t>
    </dgm:pt>
    <dgm:pt modelId="{3DC54172-B255-C349-8F10-CB4882A8C2E7}">
      <dgm:prSet phldrT="[Текст]"/>
      <dgm:spPr/>
      <dgm:t>
        <a:bodyPr/>
        <a:lstStyle/>
        <a:p>
          <a:r>
            <a:rPr lang="en-US" dirty="0"/>
            <a:t>2022</a:t>
          </a:r>
          <a:endParaRPr lang="ru-RU" dirty="0"/>
        </a:p>
      </dgm:t>
    </dgm:pt>
    <dgm:pt modelId="{7ED3DBB9-5C9C-484B-B302-911FA4FF2C7B}" type="parTrans" cxnId="{93EF74B6-87C5-B446-874E-2A2CFE2825EA}">
      <dgm:prSet/>
      <dgm:spPr/>
      <dgm:t>
        <a:bodyPr/>
        <a:lstStyle/>
        <a:p>
          <a:endParaRPr lang="ru-RU"/>
        </a:p>
      </dgm:t>
    </dgm:pt>
    <dgm:pt modelId="{7A26B7D6-30B1-064D-8571-1DA5658F36FA}" type="sibTrans" cxnId="{93EF74B6-87C5-B446-874E-2A2CFE2825EA}">
      <dgm:prSet/>
      <dgm:spPr/>
      <dgm:t>
        <a:bodyPr/>
        <a:lstStyle/>
        <a:p>
          <a:endParaRPr lang="ru-RU"/>
        </a:p>
      </dgm:t>
    </dgm:pt>
    <dgm:pt modelId="{0EC5F314-21CD-C849-A413-27C81B6B3298}">
      <dgm:prSet phldrT="[Текст]" custT="1"/>
      <dgm:spPr/>
      <dgm:t>
        <a:bodyPr/>
        <a:lstStyle/>
        <a:p>
          <a:r>
            <a:rPr lang="en-US" sz="1000" dirty="0"/>
            <a:t>2</a:t>
          </a:r>
          <a:r>
            <a:rPr lang="en-US" sz="1000" baseline="30000" dirty="0"/>
            <a:t>nd</a:t>
          </a:r>
          <a:r>
            <a:rPr lang="en-US" sz="1000" dirty="0"/>
            <a:t> </a:t>
          </a:r>
          <a:r>
            <a:rPr lang="en-US" sz="1000" dirty="0" err="1"/>
            <a:t>ToT</a:t>
          </a:r>
          <a:r>
            <a:rPr lang="en-US" sz="1000" dirty="0"/>
            <a:t> in </a:t>
          </a:r>
          <a:r>
            <a:rPr lang="en-US" sz="1000" dirty="0" err="1"/>
            <a:t>mhGAP</a:t>
          </a:r>
          <a:endParaRPr lang="ru-RU" sz="1000" dirty="0"/>
        </a:p>
      </dgm:t>
    </dgm:pt>
    <dgm:pt modelId="{FC8A8827-EB87-6D4A-85CC-67F12F43F6F6}" type="parTrans" cxnId="{3AB33134-3C10-8848-8542-FEA5D2BE7809}">
      <dgm:prSet/>
      <dgm:spPr/>
      <dgm:t>
        <a:bodyPr/>
        <a:lstStyle/>
        <a:p>
          <a:endParaRPr lang="ru-RU"/>
        </a:p>
      </dgm:t>
    </dgm:pt>
    <dgm:pt modelId="{4A118A5D-40B9-2143-8592-7878A72BB4DB}" type="sibTrans" cxnId="{3AB33134-3C10-8848-8542-FEA5D2BE7809}">
      <dgm:prSet/>
      <dgm:spPr/>
      <dgm:t>
        <a:bodyPr/>
        <a:lstStyle/>
        <a:p>
          <a:endParaRPr lang="ru-RU"/>
        </a:p>
      </dgm:t>
    </dgm:pt>
    <dgm:pt modelId="{90DEA4F4-709A-D84F-B6C4-6F06516C3C3D}">
      <dgm:prSet phldrT="[Текст]" custT="1"/>
      <dgm:spPr/>
      <dgm:t>
        <a:bodyPr/>
        <a:lstStyle/>
        <a:p>
          <a:r>
            <a:rPr lang="en-US" sz="1000" dirty="0"/>
            <a:t>Plans to cover 50% of family doctors in Lugansk oblast</a:t>
          </a:r>
          <a:endParaRPr lang="ru-RU" sz="1000" dirty="0"/>
        </a:p>
      </dgm:t>
    </dgm:pt>
    <dgm:pt modelId="{889C0D9B-20E6-7C40-8584-0588A809F20F}" type="parTrans" cxnId="{83FDD3E8-5712-DE47-B8AC-BB2F11E016C5}">
      <dgm:prSet/>
      <dgm:spPr/>
      <dgm:t>
        <a:bodyPr/>
        <a:lstStyle/>
        <a:p>
          <a:endParaRPr lang="ru-RU"/>
        </a:p>
      </dgm:t>
    </dgm:pt>
    <dgm:pt modelId="{5E7ADE54-53C8-3E44-A4DF-762D48F4A8DC}" type="sibTrans" cxnId="{83FDD3E8-5712-DE47-B8AC-BB2F11E016C5}">
      <dgm:prSet/>
      <dgm:spPr/>
      <dgm:t>
        <a:bodyPr/>
        <a:lstStyle/>
        <a:p>
          <a:endParaRPr lang="ru-RU"/>
        </a:p>
      </dgm:t>
    </dgm:pt>
    <dgm:pt modelId="{50575074-CC6E-7E49-AF97-B4BDF6403239}">
      <dgm:prSet phldrT="[Текст]" custT="1"/>
      <dgm:spPr/>
      <dgm:t>
        <a:bodyPr/>
        <a:lstStyle/>
        <a:p>
          <a:r>
            <a:rPr lang="en-US" sz="1400" dirty="0"/>
            <a:t>Community-based care, integration of MH in the healthcare and social care</a:t>
          </a:r>
          <a:endParaRPr lang="ru-RU" sz="1400" dirty="0"/>
        </a:p>
      </dgm:t>
    </dgm:pt>
    <dgm:pt modelId="{88ACBD9E-3E12-FF4A-9EB6-6C31F7AA4178}" type="parTrans" cxnId="{B76301C4-CA6F-7842-B9DA-BE4B7CDBEAB8}">
      <dgm:prSet/>
      <dgm:spPr/>
      <dgm:t>
        <a:bodyPr/>
        <a:lstStyle/>
        <a:p>
          <a:endParaRPr lang="ru-RU"/>
        </a:p>
      </dgm:t>
    </dgm:pt>
    <dgm:pt modelId="{B62C63DE-BD5B-2F4A-85A0-4212F62930BC}" type="sibTrans" cxnId="{B76301C4-CA6F-7842-B9DA-BE4B7CDBEAB8}">
      <dgm:prSet/>
      <dgm:spPr/>
      <dgm:t>
        <a:bodyPr/>
        <a:lstStyle/>
        <a:p>
          <a:endParaRPr lang="ru-RU"/>
        </a:p>
      </dgm:t>
    </dgm:pt>
    <dgm:pt modelId="{29FD6681-6C40-5946-8A5E-2DF736D6072B}">
      <dgm:prSet phldrT="[Текст]" custT="1"/>
      <dgm:spPr/>
      <dgm:t>
        <a:bodyPr/>
        <a:lstStyle/>
        <a:p>
          <a:r>
            <a:rPr lang="en-US" sz="1000" dirty="0"/>
            <a:t>Plan to change the legislation to allow family doctors to assess MH state and make incentives for those who are working with MH</a:t>
          </a:r>
          <a:endParaRPr lang="ru-RU" sz="1000" dirty="0"/>
        </a:p>
      </dgm:t>
    </dgm:pt>
    <dgm:pt modelId="{72EE1FE4-77A7-1846-9545-54015C1D4D7D}" type="parTrans" cxnId="{CA198321-C9FF-774E-8049-36C201B5DAF0}">
      <dgm:prSet/>
      <dgm:spPr/>
      <dgm:t>
        <a:bodyPr/>
        <a:lstStyle/>
        <a:p>
          <a:endParaRPr lang="ru-RU"/>
        </a:p>
      </dgm:t>
    </dgm:pt>
    <dgm:pt modelId="{4BB1F76D-85B5-6648-BC95-6883134F8F5D}" type="sibTrans" cxnId="{CA198321-C9FF-774E-8049-36C201B5DAF0}">
      <dgm:prSet/>
      <dgm:spPr/>
      <dgm:t>
        <a:bodyPr/>
        <a:lstStyle/>
        <a:p>
          <a:endParaRPr lang="ru-RU"/>
        </a:p>
      </dgm:t>
    </dgm:pt>
    <dgm:pt modelId="{C3E77268-2B17-E24D-8523-10FACFEC9707}">
      <dgm:prSet phldrT="[Текст]"/>
      <dgm:spPr/>
      <dgm:t>
        <a:bodyPr/>
        <a:lstStyle/>
        <a:p>
          <a:r>
            <a:rPr lang="en-US" dirty="0"/>
            <a:t>2014-2015</a:t>
          </a:r>
          <a:endParaRPr lang="ru-RU" dirty="0"/>
        </a:p>
      </dgm:t>
    </dgm:pt>
    <dgm:pt modelId="{9D6CD0AC-45F3-9447-A208-5C68726AA8EA}" type="parTrans" cxnId="{03628225-4515-C94B-9467-45201D6B6C40}">
      <dgm:prSet/>
      <dgm:spPr/>
      <dgm:t>
        <a:bodyPr/>
        <a:lstStyle/>
        <a:p>
          <a:endParaRPr lang="ru-RU"/>
        </a:p>
      </dgm:t>
    </dgm:pt>
    <dgm:pt modelId="{AA7E8C86-CE1C-5444-AF3C-E04650E27302}" type="sibTrans" cxnId="{03628225-4515-C94B-9467-45201D6B6C40}">
      <dgm:prSet/>
      <dgm:spPr/>
      <dgm:t>
        <a:bodyPr/>
        <a:lstStyle/>
        <a:p>
          <a:endParaRPr lang="ru-RU"/>
        </a:p>
      </dgm:t>
    </dgm:pt>
    <dgm:pt modelId="{A7240582-DA1C-E846-B747-3741BF86173B}">
      <dgm:prSet phldrT="[Текст]" custT="1"/>
      <dgm:spPr/>
      <dgm:t>
        <a:bodyPr/>
        <a:lstStyle/>
        <a:p>
          <a:r>
            <a:rPr lang="en-US" sz="1600" dirty="0"/>
            <a:t>Revolution of Dignity, Russian invasion</a:t>
          </a:r>
          <a:endParaRPr lang="ru-RU" sz="1600" dirty="0"/>
        </a:p>
      </dgm:t>
    </dgm:pt>
    <dgm:pt modelId="{8E3C8B9A-3811-C943-AC97-026B3FFBBD28}" type="parTrans" cxnId="{FE6E8E04-9BE1-9C42-A073-C52983094811}">
      <dgm:prSet/>
      <dgm:spPr/>
      <dgm:t>
        <a:bodyPr/>
        <a:lstStyle/>
        <a:p>
          <a:endParaRPr lang="ru-RU"/>
        </a:p>
      </dgm:t>
    </dgm:pt>
    <dgm:pt modelId="{D7E1101D-A40B-9544-9C8F-5B386402E1E3}" type="sibTrans" cxnId="{FE6E8E04-9BE1-9C42-A073-C52983094811}">
      <dgm:prSet/>
      <dgm:spPr/>
      <dgm:t>
        <a:bodyPr/>
        <a:lstStyle/>
        <a:p>
          <a:endParaRPr lang="ru-RU"/>
        </a:p>
      </dgm:t>
    </dgm:pt>
    <dgm:pt modelId="{FF702161-F570-AA4A-85DE-6499A949C814}">
      <dgm:prSet phldrT="[Текст]" custT="1"/>
      <dgm:spPr/>
      <dgm:t>
        <a:bodyPr/>
        <a:lstStyle/>
        <a:p>
          <a:r>
            <a:rPr lang="en-US" sz="1600" dirty="0"/>
            <a:t>Rising attention to MH (veterans, IDPs)</a:t>
          </a:r>
          <a:endParaRPr lang="ru-RU" sz="1600" dirty="0"/>
        </a:p>
      </dgm:t>
    </dgm:pt>
    <dgm:pt modelId="{B0C50F7E-DB37-294A-BD00-0DAE353190F7}" type="parTrans" cxnId="{1FD589E7-8506-924C-860C-64D69FEAEB23}">
      <dgm:prSet/>
      <dgm:spPr/>
      <dgm:t>
        <a:bodyPr/>
        <a:lstStyle/>
        <a:p>
          <a:endParaRPr lang="ru-RU"/>
        </a:p>
      </dgm:t>
    </dgm:pt>
    <dgm:pt modelId="{CFE73540-0656-424E-B734-9A6200F502F7}" type="sibTrans" cxnId="{1FD589E7-8506-924C-860C-64D69FEAEB23}">
      <dgm:prSet/>
      <dgm:spPr/>
      <dgm:t>
        <a:bodyPr/>
        <a:lstStyle/>
        <a:p>
          <a:endParaRPr lang="ru-RU"/>
        </a:p>
      </dgm:t>
    </dgm:pt>
    <dgm:pt modelId="{F2AB0054-5F5D-134A-82D4-41BA630AB7A6}" type="pres">
      <dgm:prSet presAssocID="{66D96F5E-5B0F-BC42-9A4C-F184BDE83942}" presName="Name0" presStyleCnt="0">
        <dgm:presLayoutVars>
          <dgm:dir/>
          <dgm:animLvl val="lvl"/>
          <dgm:resizeHandles val="exact"/>
        </dgm:presLayoutVars>
      </dgm:prSet>
      <dgm:spPr/>
    </dgm:pt>
    <dgm:pt modelId="{5FDA1DF8-D54B-4F40-B700-C8EAD6C0A493}" type="pres">
      <dgm:prSet presAssocID="{66D96F5E-5B0F-BC42-9A4C-F184BDE83942}" presName="tSp" presStyleCnt="0"/>
      <dgm:spPr/>
    </dgm:pt>
    <dgm:pt modelId="{F037FD81-1800-FF41-8723-5900526F9457}" type="pres">
      <dgm:prSet presAssocID="{66D96F5E-5B0F-BC42-9A4C-F184BDE83942}" presName="bSp" presStyleCnt="0"/>
      <dgm:spPr/>
    </dgm:pt>
    <dgm:pt modelId="{17B1C582-D83F-4F4F-99AF-F5FF353BC625}" type="pres">
      <dgm:prSet presAssocID="{66D96F5E-5B0F-BC42-9A4C-F184BDE83942}" presName="process" presStyleCnt="0"/>
      <dgm:spPr/>
    </dgm:pt>
    <dgm:pt modelId="{85D92EE9-FA5D-4D4C-B571-F10E2505C45D}" type="pres">
      <dgm:prSet presAssocID="{C3E77268-2B17-E24D-8523-10FACFEC9707}" presName="composite1" presStyleCnt="0"/>
      <dgm:spPr/>
    </dgm:pt>
    <dgm:pt modelId="{913755B9-7331-DA42-99C6-79EFF0C5FD1A}" type="pres">
      <dgm:prSet presAssocID="{C3E77268-2B17-E24D-8523-10FACFEC9707}" presName="dummyNode1" presStyleLbl="node1" presStyleIdx="0" presStyleCnt="4"/>
      <dgm:spPr/>
    </dgm:pt>
    <dgm:pt modelId="{C14265AA-7BE6-7F4D-823E-BA546F56922C}" type="pres">
      <dgm:prSet presAssocID="{C3E77268-2B17-E24D-8523-10FACFEC9707}" presName="childNode1" presStyleLbl="bgAcc1" presStyleIdx="0" presStyleCnt="4">
        <dgm:presLayoutVars>
          <dgm:bulletEnabled val="1"/>
        </dgm:presLayoutVars>
      </dgm:prSet>
      <dgm:spPr/>
    </dgm:pt>
    <dgm:pt modelId="{FD53DF35-240C-854A-95A2-6425ED497581}" type="pres">
      <dgm:prSet presAssocID="{C3E77268-2B17-E24D-8523-10FACFEC9707}" presName="childNode1tx" presStyleLbl="bgAcc1" presStyleIdx="0" presStyleCnt="4">
        <dgm:presLayoutVars>
          <dgm:bulletEnabled val="1"/>
        </dgm:presLayoutVars>
      </dgm:prSet>
      <dgm:spPr/>
    </dgm:pt>
    <dgm:pt modelId="{43AE22AB-D53F-C149-8D1F-CD18AD622EF8}" type="pres">
      <dgm:prSet presAssocID="{C3E77268-2B17-E24D-8523-10FACFEC9707}" presName="parentNode1" presStyleLbl="node1" presStyleIdx="0" presStyleCnt="4">
        <dgm:presLayoutVars>
          <dgm:chMax val="1"/>
          <dgm:bulletEnabled val="1"/>
        </dgm:presLayoutVars>
      </dgm:prSet>
      <dgm:spPr/>
    </dgm:pt>
    <dgm:pt modelId="{43089690-50D6-7B46-99BB-F297221D78E9}" type="pres">
      <dgm:prSet presAssocID="{C3E77268-2B17-E24D-8523-10FACFEC9707}" presName="connSite1" presStyleCnt="0"/>
      <dgm:spPr/>
    </dgm:pt>
    <dgm:pt modelId="{38CFC0ED-8851-5548-8779-E275806B2A96}" type="pres">
      <dgm:prSet presAssocID="{AA7E8C86-CE1C-5444-AF3C-E04650E27302}" presName="Name9" presStyleLbl="sibTrans2D1" presStyleIdx="0" presStyleCnt="3"/>
      <dgm:spPr/>
    </dgm:pt>
    <dgm:pt modelId="{988DC038-F4CB-3141-A742-3A1607A380C7}" type="pres">
      <dgm:prSet presAssocID="{D3AA857D-2957-0446-9D69-A5C25C99DA2F}" presName="composite2" presStyleCnt="0"/>
      <dgm:spPr/>
    </dgm:pt>
    <dgm:pt modelId="{9FE3135D-DE22-AD4F-9F31-0DBEED54B6E9}" type="pres">
      <dgm:prSet presAssocID="{D3AA857D-2957-0446-9D69-A5C25C99DA2F}" presName="dummyNode2" presStyleLbl="node1" presStyleIdx="0" presStyleCnt="4"/>
      <dgm:spPr/>
    </dgm:pt>
    <dgm:pt modelId="{E2E349FE-1A13-2B44-9442-D2217E4B1179}" type="pres">
      <dgm:prSet presAssocID="{D3AA857D-2957-0446-9D69-A5C25C99DA2F}" presName="childNode2" presStyleLbl="bgAcc1" presStyleIdx="1" presStyleCnt="4">
        <dgm:presLayoutVars>
          <dgm:bulletEnabled val="1"/>
        </dgm:presLayoutVars>
      </dgm:prSet>
      <dgm:spPr/>
    </dgm:pt>
    <dgm:pt modelId="{DB52EAEF-5609-1449-A151-D7313C0F7AEC}" type="pres">
      <dgm:prSet presAssocID="{D3AA857D-2957-0446-9D69-A5C25C99DA2F}" presName="childNode2tx" presStyleLbl="bgAcc1" presStyleIdx="1" presStyleCnt="4">
        <dgm:presLayoutVars>
          <dgm:bulletEnabled val="1"/>
        </dgm:presLayoutVars>
      </dgm:prSet>
      <dgm:spPr/>
    </dgm:pt>
    <dgm:pt modelId="{E7B8F242-661F-5144-A5F4-1093B1084D59}" type="pres">
      <dgm:prSet presAssocID="{D3AA857D-2957-0446-9D69-A5C25C99DA2F}" presName="parentNode2" presStyleLbl="node1" presStyleIdx="1" presStyleCnt="4">
        <dgm:presLayoutVars>
          <dgm:chMax val="0"/>
          <dgm:bulletEnabled val="1"/>
        </dgm:presLayoutVars>
      </dgm:prSet>
      <dgm:spPr/>
    </dgm:pt>
    <dgm:pt modelId="{75AEEFC1-5401-5147-8567-55337300F315}" type="pres">
      <dgm:prSet presAssocID="{D3AA857D-2957-0446-9D69-A5C25C99DA2F}" presName="connSite2" presStyleCnt="0"/>
      <dgm:spPr/>
    </dgm:pt>
    <dgm:pt modelId="{4B80E3A7-A285-744D-A80D-803DB3A55196}" type="pres">
      <dgm:prSet presAssocID="{56D9D431-52D3-F141-8062-03C48161630D}" presName="Name18" presStyleLbl="sibTrans2D1" presStyleIdx="1" presStyleCnt="3"/>
      <dgm:spPr/>
    </dgm:pt>
    <dgm:pt modelId="{4FD6CC76-D9A3-DD42-8921-6E12AAA495F3}" type="pres">
      <dgm:prSet presAssocID="{E9B93028-1EC3-D94E-867F-34D124CCF315}" presName="composite1" presStyleCnt="0"/>
      <dgm:spPr/>
    </dgm:pt>
    <dgm:pt modelId="{C7928BED-3F75-CF48-8E49-D609023BD6F3}" type="pres">
      <dgm:prSet presAssocID="{E9B93028-1EC3-D94E-867F-34D124CCF315}" presName="dummyNode1" presStyleLbl="node1" presStyleIdx="1" presStyleCnt="4"/>
      <dgm:spPr/>
    </dgm:pt>
    <dgm:pt modelId="{A6E45742-15CE-B848-9C21-029BA3A7C8A7}" type="pres">
      <dgm:prSet presAssocID="{E9B93028-1EC3-D94E-867F-34D124CCF315}" presName="childNode1" presStyleLbl="bgAcc1" presStyleIdx="2" presStyleCnt="4">
        <dgm:presLayoutVars>
          <dgm:bulletEnabled val="1"/>
        </dgm:presLayoutVars>
      </dgm:prSet>
      <dgm:spPr/>
    </dgm:pt>
    <dgm:pt modelId="{6AB051AA-49B9-B14E-944B-2BDFF71A2EAD}" type="pres">
      <dgm:prSet presAssocID="{E9B93028-1EC3-D94E-867F-34D124CCF315}" presName="childNode1tx" presStyleLbl="bgAcc1" presStyleIdx="2" presStyleCnt="4">
        <dgm:presLayoutVars>
          <dgm:bulletEnabled val="1"/>
        </dgm:presLayoutVars>
      </dgm:prSet>
      <dgm:spPr/>
    </dgm:pt>
    <dgm:pt modelId="{D907944A-FF23-6740-AA31-FE2CEE21FB1B}" type="pres">
      <dgm:prSet presAssocID="{E9B93028-1EC3-D94E-867F-34D124CCF315}" presName="parentNode1" presStyleLbl="node1" presStyleIdx="2" presStyleCnt="4" custLinFactNeighborX="9888" custLinFactNeighborY="44546">
        <dgm:presLayoutVars>
          <dgm:chMax val="1"/>
          <dgm:bulletEnabled val="1"/>
        </dgm:presLayoutVars>
      </dgm:prSet>
      <dgm:spPr/>
    </dgm:pt>
    <dgm:pt modelId="{B7C90847-DEB5-064E-B6F8-96C19EE16AFC}" type="pres">
      <dgm:prSet presAssocID="{E9B93028-1EC3-D94E-867F-34D124CCF315}" presName="connSite1" presStyleCnt="0"/>
      <dgm:spPr/>
    </dgm:pt>
    <dgm:pt modelId="{78652D03-DF3E-8846-A163-8626BED02E97}" type="pres">
      <dgm:prSet presAssocID="{B289D6A7-1516-2248-B07E-78D95555D83F}" presName="Name9" presStyleLbl="sibTrans2D1" presStyleIdx="2" presStyleCnt="3"/>
      <dgm:spPr/>
    </dgm:pt>
    <dgm:pt modelId="{7617D02C-799D-5A49-B076-4143D9806A2E}" type="pres">
      <dgm:prSet presAssocID="{3DC54172-B255-C349-8F10-CB4882A8C2E7}" presName="composite2" presStyleCnt="0"/>
      <dgm:spPr/>
    </dgm:pt>
    <dgm:pt modelId="{4D195BA3-DC0D-9747-81F3-F42FDAF685CF}" type="pres">
      <dgm:prSet presAssocID="{3DC54172-B255-C349-8F10-CB4882A8C2E7}" presName="dummyNode2" presStyleLbl="node1" presStyleIdx="2" presStyleCnt="4"/>
      <dgm:spPr/>
    </dgm:pt>
    <dgm:pt modelId="{3449BFE6-E211-C04A-9BDF-4245033E6F98}" type="pres">
      <dgm:prSet presAssocID="{3DC54172-B255-C349-8F10-CB4882A8C2E7}" presName="childNode2" presStyleLbl="bgAcc1" presStyleIdx="3" presStyleCnt="4">
        <dgm:presLayoutVars>
          <dgm:bulletEnabled val="1"/>
        </dgm:presLayoutVars>
      </dgm:prSet>
      <dgm:spPr/>
    </dgm:pt>
    <dgm:pt modelId="{1AB36FB9-E2E3-6443-941E-ACE8CE1E1790}" type="pres">
      <dgm:prSet presAssocID="{3DC54172-B255-C349-8F10-CB4882A8C2E7}" presName="childNode2tx" presStyleLbl="bgAcc1" presStyleIdx="3" presStyleCnt="4">
        <dgm:presLayoutVars>
          <dgm:bulletEnabled val="1"/>
        </dgm:presLayoutVars>
      </dgm:prSet>
      <dgm:spPr/>
    </dgm:pt>
    <dgm:pt modelId="{33DAAB5F-AE01-1449-BF09-65B0D5761B71}" type="pres">
      <dgm:prSet presAssocID="{3DC54172-B255-C349-8F10-CB4882A8C2E7}" presName="parentNode2" presStyleLbl="node1" presStyleIdx="3" presStyleCnt="4">
        <dgm:presLayoutVars>
          <dgm:chMax val="0"/>
          <dgm:bulletEnabled val="1"/>
        </dgm:presLayoutVars>
      </dgm:prSet>
      <dgm:spPr/>
    </dgm:pt>
    <dgm:pt modelId="{9A029653-2297-D544-8607-6EA15862A426}" type="pres">
      <dgm:prSet presAssocID="{3DC54172-B255-C349-8F10-CB4882A8C2E7}" presName="connSite2" presStyleCnt="0"/>
      <dgm:spPr/>
    </dgm:pt>
  </dgm:ptLst>
  <dgm:cxnLst>
    <dgm:cxn modelId="{CB493D03-5373-4649-AA4F-EFFFEB5ADE51}" type="presOf" srcId="{29FD6681-6C40-5946-8A5E-2DF736D6072B}" destId="{1AB36FB9-E2E3-6443-941E-ACE8CE1E1790}" srcOrd="1" destOrd="2" presId="urn:microsoft.com/office/officeart/2005/8/layout/hProcess4"/>
    <dgm:cxn modelId="{FE6E8E04-9BE1-9C42-A073-C52983094811}" srcId="{C3E77268-2B17-E24D-8523-10FACFEC9707}" destId="{A7240582-DA1C-E846-B747-3741BF86173B}" srcOrd="0" destOrd="0" parTransId="{8E3C8B9A-3811-C943-AC97-026B3FFBBD28}" sibTransId="{D7E1101D-A40B-9544-9C8F-5B386402E1E3}"/>
    <dgm:cxn modelId="{13A09304-4ADE-E743-A59C-24A157DDE81F}" type="presOf" srcId="{5D5B16FF-5D61-FB47-B6F1-DA34A02FE950}" destId="{6AB051AA-49B9-B14E-944B-2BDFF71A2EAD}" srcOrd="1" destOrd="0" presId="urn:microsoft.com/office/officeart/2005/8/layout/hProcess4"/>
    <dgm:cxn modelId="{36353108-E588-9D49-B1EA-205179454410}" type="presOf" srcId="{29FD6681-6C40-5946-8A5E-2DF736D6072B}" destId="{3449BFE6-E211-C04A-9BDF-4245033E6F98}" srcOrd="0" destOrd="2" presId="urn:microsoft.com/office/officeart/2005/8/layout/hProcess4"/>
    <dgm:cxn modelId="{3B57F60B-CC2F-2B44-8288-36B8A24278DC}" type="presOf" srcId="{3B88110E-3A40-3848-9800-CE9E8A796EBB}" destId="{DB52EAEF-5609-1449-A151-D7313C0F7AEC}" srcOrd="1" destOrd="0" presId="urn:microsoft.com/office/officeart/2005/8/layout/hProcess4"/>
    <dgm:cxn modelId="{8B3A5D13-96DB-1048-8F1C-324ED7FD9EEF}" type="presOf" srcId="{A7240582-DA1C-E846-B747-3741BF86173B}" destId="{C14265AA-7BE6-7F4D-823E-BA546F56922C}" srcOrd="0" destOrd="0" presId="urn:microsoft.com/office/officeart/2005/8/layout/hProcess4"/>
    <dgm:cxn modelId="{CA198321-C9FF-774E-8049-36C201B5DAF0}" srcId="{3DC54172-B255-C349-8F10-CB4882A8C2E7}" destId="{29FD6681-6C40-5946-8A5E-2DF736D6072B}" srcOrd="2" destOrd="0" parTransId="{72EE1FE4-77A7-1846-9545-54015C1D4D7D}" sibTransId="{4BB1F76D-85B5-6648-BC95-6883134F8F5D}"/>
    <dgm:cxn modelId="{03628225-4515-C94B-9467-45201D6B6C40}" srcId="{66D96F5E-5B0F-BC42-9A4C-F184BDE83942}" destId="{C3E77268-2B17-E24D-8523-10FACFEC9707}" srcOrd="0" destOrd="0" parTransId="{9D6CD0AC-45F3-9447-A208-5C68726AA8EA}" sibTransId="{AA7E8C86-CE1C-5444-AF3C-E04650E27302}"/>
    <dgm:cxn modelId="{FD67D02D-4CFC-754A-9284-261779AF6F1C}" type="presOf" srcId="{C3E77268-2B17-E24D-8523-10FACFEC9707}" destId="{43AE22AB-D53F-C149-8D1F-CD18AD622EF8}" srcOrd="0" destOrd="0" presId="urn:microsoft.com/office/officeart/2005/8/layout/hProcess4"/>
    <dgm:cxn modelId="{3AB33134-3C10-8848-8542-FEA5D2BE7809}" srcId="{3DC54172-B255-C349-8F10-CB4882A8C2E7}" destId="{0EC5F314-21CD-C849-A413-27C81B6B3298}" srcOrd="0" destOrd="0" parTransId="{FC8A8827-EB87-6D4A-85CC-67F12F43F6F6}" sibTransId="{4A118A5D-40B9-2143-8592-7878A72BB4DB}"/>
    <dgm:cxn modelId="{11AA983C-3D57-3247-9D44-E554059FA246}" type="presOf" srcId="{FF702161-F570-AA4A-85DE-6499A949C814}" destId="{C14265AA-7BE6-7F4D-823E-BA546F56922C}" srcOrd="0" destOrd="1" presId="urn:microsoft.com/office/officeart/2005/8/layout/hProcess4"/>
    <dgm:cxn modelId="{1653235B-B101-1B42-83A0-B2D51585F09A}" type="presOf" srcId="{36CA6ABE-15F4-8949-8998-038A89710A0E}" destId="{A6E45742-15CE-B848-9C21-029BA3A7C8A7}" srcOrd="0" destOrd="1" presId="urn:microsoft.com/office/officeart/2005/8/layout/hProcess4"/>
    <dgm:cxn modelId="{D1193861-D1BE-E24D-B9E6-D3C349CC29C5}" type="presOf" srcId="{E9B93028-1EC3-D94E-867F-34D124CCF315}" destId="{D907944A-FF23-6740-AA31-FE2CEE21FB1B}" srcOrd="0" destOrd="0" presId="urn:microsoft.com/office/officeart/2005/8/layout/hProcess4"/>
    <dgm:cxn modelId="{1EDC6F45-C5EB-6244-993C-DF94AC277A6C}" srcId="{66D96F5E-5B0F-BC42-9A4C-F184BDE83942}" destId="{D3AA857D-2957-0446-9D69-A5C25C99DA2F}" srcOrd="1" destOrd="0" parTransId="{D48123D6-FCD9-4D4B-A3D9-317D70193B9F}" sibTransId="{56D9D431-52D3-F141-8062-03C48161630D}"/>
    <dgm:cxn modelId="{6E8BFC66-DE7C-C940-B64E-28860BFC461F}" srcId="{66D96F5E-5B0F-BC42-9A4C-F184BDE83942}" destId="{E9B93028-1EC3-D94E-867F-34D124CCF315}" srcOrd="2" destOrd="0" parTransId="{85A7A26D-4405-DC4F-8C5B-4B5726F47F35}" sibTransId="{B289D6A7-1516-2248-B07E-78D95555D83F}"/>
    <dgm:cxn modelId="{778B0347-E871-1944-87C1-1BB3DEF797F3}" type="presOf" srcId="{3DC54172-B255-C349-8F10-CB4882A8C2E7}" destId="{33DAAB5F-AE01-1449-BF09-65B0D5761B71}" srcOrd="0" destOrd="0" presId="urn:microsoft.com/office/officeart/2005/8/layout/hProcess4"/>
    <dgm:cxn modelId="{39A2EA69-C09F-1745-9862-3CA6507C131C}" type="presOf" srcId="{36CA6ABE-15F4-8949-8998-038A89710A0E}" destId="{6AB051AA-49B9-B14E-944B-2BDFF71A2EAD}" srcOrd="1" destOrd="1" presId="urn:microsoft.com/office/officeart/2005/8/layout/hProcess4"/>
    <dgm:cxn modelId="{46752D50-7E51-8D49-8A22-6F0F5EE2E63E}" srcId="{E9B93028-1EC3-D94E-867F-34D124CCF315}" destId="{36CA6ABE-15F4-8949-8998-038A89710A0E}" srcOrd="1" destOrd="0" parTransId="{80D26FD5-54F3-E243-B223-74BEB61ADC51}" sibTransId="{E66B71D1-A5C8-4F45-8B30-01B9DEB24393}"/>
    <dgm:cxn modelId="{7E148E52-50DA-C84A-8BF8-D8A24795F079}" type="presOf" srcId="{50575074-CC6E-7E49-AF97-B4BDF6403239}" destId="{DB52EAEF-5609-1449-A151-D7313C0F7AEC}" srcOrd="1" destOrd="1" presId="urn:microsoft.com/office/officeart/2005/8/layout/hProcess4"/>
    <dgm:cxn modelId="{B2E5B958-BE37-CE4E-BB54-9F3756A791AC}" type="presOf" srcId="{B289D6A7-1516-2248-B07E-78D95555D83F}" destId="{78652D03-DF3E-8846-A163-8626BED02E97}" srcOrd="0" destOrd="0" presId="urn:microsoft.com/office/officeart/2005/8/layout/hProcess4"/>
    <dgm:cxn modelId="{99817479-8979-4341-9E09-4119A11C106B}" type="presOf" srcId="{FF702161-F570-AA4A-85DE-6499A949C814}" destId="{FD53DF35-240C-854A-95A2-6425ED497581}" srcOrd="1" destOrd="1" presId="urn:microsoft.com/office/officeart/2005/8/layout/hProcess4"/>
    <dgm:cxn modelId="{CB8A8A83-E65A-F144-973F-02E2B7F8BABD}" type="presOf" srcId="{50575074-CC6E-7E49-AF97-B4BDF6403239}" destId="{E2E349FE-1A13-2B44-9442-D2217E4B1179}" srcOrd="0" destOrd="1" presId="urn:microsoft.com/office/officeart/2005/8/layout/hProcess4"/>
    <dgm:cxn modelId="{D59AE78B-B384-264E-A196-E3D7569CD7FD}" type="presOf" srcId="{90DEA4F4-709A-D84F-B6C4-6F06516C3C3D}" destId="{3449BFE6-E211-C04A-9BDF-4245033E6F98}" srcOrd="0" destOrd="1" presId="urn:microsoft.com/office/officeart/2005/8/layout/hProcess4"/>
    <dgm:cxn modelId="{BE02468C-95CF-024A-91F1-DD9540073E53}" type="presOf" srcId="{A7240582-DA1C-E846-B747-3741BF86173B}" destId="{FD53DF35-240C-854A-95A2-6425ED497581}" srcOrd="1" destOrd="0" presId="urn:microsoft.com/office/officeart/2005/8/layout/hProcess4"/>
    <dgm:cxn modelId="{BFF7F98E-B4E5-784E-9B98-A7F65852542E}" type="presOf" srcId="{66D96F5E-5B0F-BC42-9A4C-F184BDE83942}" destId="{F2AB0054-5F5D-134A-82D4-41BA630AB7A6}" srcOrd="0" destOrd="0" presId="urn:microsoft.com/office/officeart/2005/8/layout/hProcess4"/>
    <dgm:cxn modelId="{91D47098-64FA-0F4D-8A93-92CFDA6E2402}" type="presOf" srcId="{56D9D431-52D3-F141-8062-03C48161630D}" destId="{4B80E3A7-A285-744D-A80D-803DB3A55196}" srcOrd="0" destOrd="0" presId="urn:microsoft.com/office/officeart/2005/8/layout/hProcess4"/>
    <dgm:cxn modelId="{4950E298-9D74-1D4A-A4BB-8FB2204BF425}" srcId="{D3AA857D-2957-0446-9D69-A5C25C99DA2F}" destId="{3B88110E-3A40-3848-9800-CE9E8A796EBB}" srcOrd="0" destOrd="0" parTransId="{0924B339-A2FF-6542-8A02-7A466BD03125}" sibTransId="{4FAB75DA-A0B5-0244-A30A-C7BED13A2911}"/>
    <dgm:cxn modelId="{F6439499-6A40-6E4A-8418-C32A1D6A6C52}" type="presOf" srcId="{5D5B16FF-5D61-FB47-B6F1-DA34A02FE950}" destId="{A6E45742-15CE-B848-9C21-029BA3A7C8A7}" srcOrd="0" destOrd="0" presId="urn:microsoft.com/office/officeart/2005/8/layout/hProcess4"/>
    <dgm:cxn modelId="{54E2E6A3-E576-5748-8073-0EEE9EA62AFF}" type="presOf" srcId="{D3AA857D-2957-0446-9D69-A5C25C99DA2F}" destId="{E7B8F242-661F-5144-A5F4-1093B1084D59}" srcOrd="0" destOrd="0" presId="urn:microsoft.com/office/officeart/2005/8/layout/hProcess4"/>
    <dgm:cxn modelId="{93EF74B6-87C5-B446-874E-2A2CFE2825EA}" srcId="{66D96F5E-5B0F-BC42-9A4C-F184BDE83942}" destId="{3DC54172-B255-C349-8F10-CB4882A8C2E7}" srcOrd="3" destOrd="0" parTransId="{7ED3DBB9-5C9C-484B-B302-911FA4FF2C7B}" sibTransId="{7A26B7D6-30B1-064D-8571-1DA5658F36FA}"/>
    <dgm:cxn modelId="{2689C2B9-A108-4A48-B5AE-CE87F43DBB7B}" type="presOf" srcId="{90DEA4F4-709A-D84F-B6C4-6F06516C3C3D}" destId="{1AB36FB9-E2E3-6443-941E-ACE8CE1E1790}" srcOrd="1" destOrd="1" presId="urn:microsoft.com/office/officeart/2005/8/layout/hProcess4"/>
    <dgm:cxn modelId="{78734FC0-B4A9-E643-8B36-8C31B7A668C5}" srcId="{E9B93028-1EC3-D94E-867F-34D124CCF315}" destId="{5D5B16FF-5D61-FB47-B6F1-DA34A02FE950}" srcOrd="0" destOrd="0" parTransId="{4DEB780D-569C-5C4C-AB70-2A413A7201F5}" sibTransId="{3750CFF7-8BBF-A748-927D-48168A94AC65}"/>
    <dgm:cxn modelId="{B76301C4-CA6F-7842-B9DA-BE4B7CDBEAB8}" srcId="{D3AA857D-2957-0446-9D69-A5C25C99DA2F}" destId="{50575074-CC6E-7E49-AF97-B4BDF6403239}" srcOrd="1" destOrd="0" parTransId="{88ACBD9E-3E12-FF4A-9EB6-6C31F7AA4178}" sibTransId="{B62C63DE-BD5B-2F4A-85A0-4212F62930BC}"/>
    <dgm:cxn modelId="{BCAFA9C7-B989-6849-95BA-15227A33B3A0}" type="presOf" srcId="{3B88110E-3A40-3848-9800-CE9E8A796EBB}" destId="{E2E349FE-1A13-2B44-9442-D2217E4B1179}" srcOrd="0" destOrd="0" presId="urn:microsoft.com/office/officeart/2005/8/layout/hProcess4"/>
    <dgm:cxn modelId="{F374F6CE-EEF9-6A45-92AC-068DBC808CA9}" type="presOf" srcId="{0EC5F314-21CD-C849-A413-27C81B6B3298}" destId="{3449BFE6-E211-C04A-9BDF-4245033E6F98}" srcOrd="0" destOrd="0" presId="urn:microsoft.com/office/officeart/2005/8/layout/hProcess4"/>
    <dgm:cxn modelId="{1FD589E7-8506-924C-860C-64D69FEAEB23}" srcId="{C3E77268-2B17-E24D-8523-10FACFEC9707}" destId="{FF702161-F570-AA4A-85DE-6499A949C814}" srcOrd="1" destOrd="0" parTransId="{B0C50F7E-DB37-294A-BD00-0DAE353190F7}" sibTransId="{CFE73540-0656-424E-B734-9A6200F502F7}"/>
    <dgm:cxn modelId="{83FDD3E8-5712-DE47-B8AC-BB2F11E016C5}" srcId="{3DC54172-B255-C349-8F10-CB4882A8C2E7}" destId="{90DEA4F4-709A-D84F-B6C4-6F06516C3C3D}" srcOrd="1" destOrd="0" parTransId="{889C0D9B-20E6-7C40-8584-0588A809F20F}" sibTransId="{5E7ADE54-53C8-3E44-A4DF-762D48F4A8DC}"/>
    <dgm:cxn modelId="{C0A8B0EB-78B8-C44F-B98F-26D22DB67EF9}" type="presOf" srcId="{0EC5F314-21CD-C849-A413-27C81B6B3298}" destId="{1AB36FB9-E2E3-6443-941E-ACE8CE1E1790}" srcOrd="1" destOrd="0" presId="urn:microsoft.com/office/officeart/2005/8/layout/hProcess4"/>
    <dgm:cxn modelId="{882F11FC-2D4D-F545-BCDC-20DEC0A4B03A}" type="presOf" srcId="{AA7E8C86-CE1C-5444-AF3C-E04650E27302}" destId="{38CFC0ED-8851-5548-8779-E275806B2A96}" srcOrd="0" destOrd="0" presId="urn:microsoft.com/office/officeart/2005/8/layout/hProcess4"/>
    <dgm:cxn modelId="{53B49542-8FC0-E14A-9226-EE126A9F0318}" type="presParOf" srcId="{F2AB0054-5F5D-134A-82D4-41BA630AB7A6}" destId="{5FDA1DF8-D54B-4F40-B700-C8EAD6C0A493}" srcOrd="0" destOrd="0" presId="urn:microsoft.com/office/officeart/2005/8/layout/hProcess4"/>
    <dgm:cxn modelId="{BBCD4407-E0FA-A04D-8E20-541BA4872215}" type="presParOf" srcId="{F2AB0054-5F5D-134A-82D4-41BA630AB7A6}" destId="{F037FD81-1800-FF41-8723-5900526F9457}" srcOrd="1" destOrd="0" presId="urn:microsoft.com/office/officeart/2005/8/layout/hProcess4"/>
    <dgm:cxn modelId="{BA24413E-5A9B-5046-A77C-8DED648E9542}" type="presParOf" srcId="{F2AB0054-5F5D-134A-82D4-41BA630AB7A6}" destId="{17B1C582-D83F-4F4F-99AF-F5FF353BC625}" srcOrd="2" destOrd="0" presId="urn:microsoft.com/office/officeart/2005/8/layout/hProcess4"/>
    <dgm:cxn modelId="{181335FD-939D-894C-B041-67E0AD18B3BE}" type="presParOf" srcId="{17B1C582-D83F-4F4F-99AF-F5FF353BC625}" destId="{85D92EE9-FA5D-4D4C-B571-F10E2505C45D}" srcOrd="0" destOrd="0" presId="urn:microsoft.com/office/officeart/2005/8/layout/hProcess4"/>
    <dgm:cxn modelId="{D44895AF-9246-B540-B4BF-E9CFFDF3B407}" type="presParOf" srcId="{85D92EE9-FA5D-4D4C-B571-F10E2505C45D}" destId="{913755B9-7331-DA42-99C6-79EFF0C5FD1A}" srcOrd="0" destOrd="0" presId="urn:microsoft.com/office/officeart/2005/8/layout/hProcess4"/>
    <dgm:cxn modelId="{13617BC7-4203-D046-88D5-7F713AEC7EAC}" type="presParOf" srcId="{85D92EE9-FA5D-4D4C-B571-F10E2505C45D}" destId="{C14265AA-7BE6-7F4D-823E-BA546F56922C}" srcOrd="1" destOrd="0" presId="urn:microsoft.com/office/officeart/2005/8/layout/hProcess4"/>
    <dgm:cxn modelId="{83FD957C-6A44-0645-9993-F083192B9DF7}" type="presParOf" srcId="{85D92EE9-FA5D-4D4C-B571-F10E2505C45D}" destId="{FD53DF35-240C-854A-95A2-6425ED497581}" srcOrd="2" destOrd="0" presId="urn:microsoft.com/office/officeart/2005/8/layout/hProcess4"/>
    <dgm:cxn modelId="{C06AC53F-163A-4C47-8BB2-23C31DD94355}" type="presParOf" srcId="{85D92EE9-FA5D-4D4C-B571-F10E2505C45D}" destId="{43AE22AB-D53F-C149-8D1F-CD18AD622EF8}" srcOrd="3" destOrd="0" presId="urn:microsoft.com/office/officeart/2005/8/layout/hProcess4"/>
    <dgm:cxn modelId="{7A855D2D-D614-784E-874D-71E7F79D641B}" type="presParOf" srcId="{85D92EE9-FA5D-4D4C-B571-F10E2505C45D}" destId="{43089690-50D6-7B46-99BB-F297221D78E9}" srcOrd="4" destOrd="0" presId="urn:microsoft.com/office/officeart/2005/8/layout/hProcess4"/>
    <dgm:cxn modelId="{B431BB42-6E54-0345-8E3B-9DB4E32670D4}" type="presParOf" srcId="{17B1C582-D83F-4F4F-99AF-F5FF353BC625}" destId="{38CFC0ED-8851-5548-8779-E275806B2A96}" srcOrd="1" destOrd="0" presId="urn:microsoft.com/office/officeart/2005/8/layout/hProcess4"/>
    <dgm:cxn modelId="{39167703-397E-704A-BA84-4F50B27CB3A8}" type="presParOf" srcId="{17B1C582-D83F-4F4F-99AF-F5FF353BC625}" destId="{988DC038-F4CB-3141-A742-3A1607A380C7}" srcOrd="2" destOrd="0" presId="urn:microsoft.com/office/officeart/2005/8/layout/hProcess4"/>
    <dgm:cxn modelId="{CF4513D2-281D-914D-BAF4-E14B028F17ED}" type="presParOf" srcId="{988DC038-F4CB-3141-A742-3A1607A380C7}" destId="{9FE3135D-DE22-AD4F-9F31-0DBEED54B6E9}" srcOrd="0" destOrd="0" presId="urn:microsoft.com/office/officeart/2005/8/layout/hProcess4"/>
    <dgm:cxn modelId="{AC251912-AE2A-6544-A297-8F5BB8C266D5}" type="presParOf" srcId="{988DC038-F4CB-3141-A742-3A1607A380C7}" destId="{E2E349FE-1A13-2B44-9442-D2217E4B1179}" srcOrd="1" destOrd="0" presId="urn:microsoft.com/office/officeart/2005/8/layout/hProcess4"/>
    <dgm:cxn modelId="{F235BE1E-8A7F-0949-BBDD-B4E5DCC0D9D5}" type="presParOf" srcId="{988DC038-F4CB-3141-A742-3A1607A380C7}" destId="{DB52EAEF-5609-1449-A151-D7313C0F7AEC}" srcOrd="2" destOrd="0" presId="urn:microsoft.com/office/officeart/2005/8/layout/hProcess4"/>
    <dgm:cxn modelId="{EB3154DF-CFD6-8F45-952E-DAA942B24A65}" type="presParOf" srcId="{988DC038-F4CB-3141-A742-3A1607A380C7}" destId="{E7B8F242-661F-5144-A5F4-1093B1084D59}" srcOrd="3" destOrd="0" presId="urn:microsoft.com/office/officeart/2005/8/layout/hProcess4"/>
    <dgm:cxn modelId="{460FE92C-B473-4241-AC07-350760C794A5}" type="presParOf" srcId="{988DC038-F4CB-3141-A742-3A1607A380C7}" destId="{75AEEFC1-5401-5147-8567-55337300F315}" srcOrd="4" destOrd="0" presId="urn:microsoft.com/office/officeart/2005/8/layout/hProcess4"/>
    <dgm:cxn modelId="{F5391C8C-9E35-AE48-9777-15D1941B0375}" type="presParOf" srcId="{17B1C582-D83F-4F4F-99AF-F5FF353BC625}" destId="{4B80E3A7-A285-744D-A80D-803DB3A55196}" srcOrd="3" destOrd="0" presId="urn:microsoft.com/office/officeart/2005/8/layout/hProcess4"/>
    <dgm:cxn modelId="{8D781D96-FEAB-2640-9656-B4C71DE87DB5}" type="presParOf" srcId="{17B1C582-D83F-4F4F-99AF-F5FF353BC625}" destId="{4FD6CC76-D9A3-DD42-8921-6E12AAA495F3}" srcOrd="4" destOrd="0" presId="urn:microsoft.com/office/officeart/2005/8/layout/hProcess4"/>
    <dgm:cxn modelId="{F46FC151-737E-3348-95FC-30DF22A5E5F7}" type="presParOf" srcId="{4FD6CC76-D9A3-DD42-8921-6E12AAA495F3}" destId="{C7928BED-3F75-CF48-8E49-D609023BD6F3}" srcOrd="0" destOrd="0" presId="urn:microsoft.com/office/officeart/2005/8/layout/hProcess4"/>
    <dgm:cxn modelId="{6BE1F799-81D6-7444-B70E-FA07287D890F}" type="presParOf" srcId="{4FD6CC76-D9A3-DD42-8921-6E12AAA495F3}" destId="{A6E45742-15CE-B848-9C21-029BA3A7C8A7}" srcOrd="1" destOrd="0" presId="urn:microsoft.com/office/officeart/2005/8/layout/hProcess4"/>
    <dgm:cxn modelId="{FF5D7A69-9F08-AF41-91A4-83F005ABF6CE}" type="presParOf" srcId="{4FD6CC76-D9A3-DD42-8921-6E12AAA495F3}" destId="{6AB051AA-49B9-B14E-944B-2BDFF71A2EAD}" srcOrd="2" destOrd="0" presId="urn:microsoft.com/office/officeart/2005/8/layout/hProcess4"/>
    <dgm:cxn modelId="{C3CB8B03-5AFD-4B4C-A516-937D4C66F32A}" type="presParOf" srcId="{4FD6CC76-D9A3-DD42-8921-6E12AAA495F3}" destId="{D907944A-FF23-6740-AA31-FE2CEE21FB1B}" srcOrd="3" destOrd="0" presId="urn:microsoft.com/office/officeart/2005/8/layout/hProcess4"/>
    <dgm:cxn modelId="{C3D15FB5-C08F-7A46-864E-871C04B50F75}" type="presParOf" srcId="{4FD6CC76-D9A3-DD42-8921-6E12AAA495F3}" destId="{B7C90847-DEB5-064E-B6F8-96C19EE16AFC}" srcOrd="4" destOrd="0" presId="urn:microsoft.com/office/officeart/2005/8/layout/hProcess4"/>
    <dgm:cxn modelId="{8C2F56F7-C0D0-AB49-8A6D-BAE31238BBDA}" type="presParOf" srcId="{17B1C582-D83F-4F4F-99AF-F5FF353BC625}" destId="{78652D03-DF3E-8846-A163-8626BED02E97}" srcOrd="5" destOrd="0" presId="urn:microsoft.com/office/officeart/2005/8/layout/hProcess4"/>
    <dgm:cxn modelId="{2E590351-9DAC-8B44-AFE5-89C3B8BBC504}" type="presParOf" srcId="{17B1C582-D83F-4F4F-99AF-F5FF353BC625}" destId="{7617D02C-799D-5A49-B076-4143D9806A2E}" srcOrd="6" destOrd="0" presId="urn:microsoft.com/office/officeart/2005/8/layout/hProcess4"/>
    <dgm:cxn modelId="{51931982-02F8-E34F-9FBD-E1495F15EDDC}" type="presParOf" srcId="{7617D02C-799D-5A49-B076-4143D9806A2E}" destId="{4D195BA3-DC0D-9747-81F3-F42FDAF685CF}" srcOrd="0" destOrd="0" presId="urn:microsoft.com/office/officeart/2005/8/layout/hProcess4"/>
    <dgm:cxn modelId="{161CBA94-65BE-F74D-8D86-227A62AD0119}" type="presParOf" srcId="{7617D02C-799D-5A49-B076-4143D9806A2E}" destId="{3449BFE6-E211-C04A-9BDF-4245033E6F98}" srcOrd="1" destOrd="0" presId="urn:microsoft.com/office/officeart/2005/8/layout/hProcess4"/>
    <dgm:cxn modelId="{48CF4DCD-80AB-034A-800C-7226CACD5AD9}" type="presParOf" srcId="{7617D02C-799D-5A49-B076-4143D9806A2E}" destId="{1AB36FB9-E2E3-6443-941E-ACE8CE1E1790}" srcOrd="2" destOrd="0" presId="urn:microsoft.com/office/officeart/2005/8/layout/hProcess4"/>
    <dgm:cxn modelId="{9DAE381F-837F-C14A-83C1-038051A4C2F4}" type="presParOf" srcId="{7617D02C-799D-5A49-B076-4143D9806A2E}" destId="{33DAAB5F-AE01-1449-BF09-65B0D5761B71}" srcOrd="3" destOrd="0" presId="urn:microsoft.com/office/officeart/2005/8/layout/hProcess4"/>
    <dgm:cxn modelId="{2BA56C47-F14E-394F-BEB2-1D42009F5BC9}" type="presParOf" srcId="{7617D02C-799D-5A49-B076-4143D9806A2E}" destId="{9A029653-2297-D544-8607-6EA15862A426}"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265AA-7BE6-7F4D-823E-BA546F56922C}">
      <dsp:nvSpPr>
        <dsp:cNvPr id="0" name=""/>
        <dsp:cNvSpPr/>
      </dsp:nvSpPr>
      <dsp:spPr>
        <a:xfrm>
          <a:off x="909" y="2054200"/>
          <a:ext cx="2263847" cy="18672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Revolution of Dignity, Russian invasion</a:t>
          </a:r>
          <a:endParaRPr lang="ru-RU" sz="1600" kern="1200" dirty="0"/>
        </a:p>
        <a:p>
          <a:pPr marL="171450" lvl="1" indent="-171450" algn="l" defTabSz="711200">
            <a:lnSpc>
              <a:spcPct val="90000"/>
            </a:lnSpc>
            <a:spcBef>
              <a:spcPct val="0"/>
            </a:spcBef>
            <a:spcAft>
              <a:spcPct val="15000"/>
            </a:spcAft>
            <a:buChar char="•"/>
          </a:pPr>
          <a:r>
            <a:rPr lang="en-US" sz="1600" kern="1200" dirty="0"/>
            <a:t>Rising attention to MH (veterans, IDPs)</a:t>
          </a:r>
          <a:endParaRPr lang="ru-RU" sz="1600" kern="1200" dirty="0"/>
        </a:p>
      </dsp:txBody>
      <dsp:txXfrm>
        <a:off x="43878" y="2097169"/>
        <a:ext cx="2177909" cy="1381148"/>
      </dsp:txXfrm>
    </dsp:sp>
    <dsp:sp modelId="{38CFC0ED-8851-5548-8779-E275806B2A96}">
      <dsp:nvSpPr>
        <dsp:cNvPr id="0" name=""/>
        <dsp:cNvSpPr/>
      </dsp:nvSpPr>
      <dsp:spPr>
        <a:xfrm>
          <a:off x="1279243" y="2520858"/>
          <a:ext cx="2464179" cy="2464179"/>
        </a:xfrm>
        <a:prstGeom prst="leftCircularArrow">
          <a:avLst>
            <a:gd name="adj1" fmla="val 3024"/>
            <a:gd name="adj2" fmla="val 370962"/>
            <a:gd name="adj3" fmla="val 2146473"/>
            <a:gd name="adj4" fmla="val 9024489"/>
            <a:gd name="adj5" fmla="val 352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AE22AB-D53F-C149-8D1F-CD18AD622EF8}">
      <dsp:nvSpPr>
        <dsp:cNvPr id="0" name=""/>
        <dsp:cNvSpPr/>
      </dsp:nvSpPr>
      <dsp:spPr>
        <a:xfrm>
          <a:off x="503986" y="3521286"/>
          <a:ext cx="2012308" cy="8002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a:t>2014-2015</a:t>
          </a:r>
          <a:endParaRPr lang="ru-RU" sz="3300" kern="1200" dirty="0"/>
        </a:p>
      </dsp:txBody>
      <dsp:txXfrm>
        <a:off x="527424" y="3544724"/>
        <a:ext cx="1965432" cy="753352"/>
      </dsp:txXfrm>
    </dsp:sp>
    <dsp:sp modelId="{E2E349FE-1A13-2B44-9442-D2217E4B1179}">
      <dsp:nvSpPr>
        <dsp:cNvPr id="0" name=""/>
        <dsp:cNvSpPr/>
      </dsp:nvSpPr>
      <dsp:spPr>
        <a:xfrm>
          <a:off x="2871102" y="2054200"/>
          <a:ext cx="2263847" cy="18672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MH Concept note</a:t>
          </a:r>
          <a:endParaRPr lang="ru-RU" sz="1400" kern="1200" dirty="0"/>
        </a:p>
        <a:p>
          <a:pPr marL="114300" lvl="1" indent="-114300" algn="l" defTabSz="622300">
            <a:lnSpc>
              <a:spcPct val="90000"/>
            </a:lnSpc>
            <a:spcBef>
              <a:spcPct val="0"/>
            </a:spcBef>
            <a:spcAft>
              <a:spcPct val="15000"/>
            </a:spcAft>
            <a:buChar char="•"/>
          </a:pPr>
          <a:r>
            <a:rPr lang="en-US" sz="1400" kern="1200" dirty="0"/>
            <a:t>Community-based care, integration of MH in the healthcare and social care</a:t>
          </a:r>
          <a:endParaRPr lang="ru-RU" sz="1400" kern="1200" dirty="0"/>
        </a:p>
      </dsp:txBody>
      <dsp:txXfrm>
        <a:off x="2914071" y="2497284"/>
        <a:ext cx="2177909" cy="1381148"/>
      </dsp:txXfrm>
    </dsp:sp>
    <dsp:sp modelId="{4B80E3A7-A285-744D-A80D-803DB3A55196}">
      <dsp:nvSpPr>
        <dsp:cNvPr id="0" name=""/>
        <dsp:cNvSpPr/>
      </dsp:nvSpPr>
      <dsp:spPr>
        <a:xfrm>
          <a:off x="4130570" y="917353"/>
          <a:ext cx="2753448" cy="2753448"/>
        </a:xfrm>
        <a:prstGeom prst="circularArrow">
          <a:avLst>
            <a:gd name="adj1" fmla="val 2706"/>
            <a:gd name="adj2" fmla="val 329529"/>
            <a:gd name="adj3" fmla="val 19494961"/>
            <a:gd name="adj4" fmla="val 12575511"/>
            <a:gd name="adj5" fmla="val 315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B8F242-661F-5144-A5F4-1093B1084D59}">
      <dsp:nvSpPr>
        <dsp:cNvPr id="0" name=""/>
        <dsp:cNvSpPr/>
      </dsp:nvSpPr>
      <dsp:spPr>
        <a:xfrm>
          <a:off x="3374179" y="1654086"/>
          <a:ext cx="2012308" cy="8002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a:t>2017</a:t>
          </a:r>
          <a:endParaRPr lang="ru-RU" sz="3300" kern="1200" dirty="0"/>
        </a:p>
      </dsp:txBody>
      <dsp:txXfrm>
        <a:off x="3397617" y="1677524"/>
        <a:ext cx="1965432" cy="753352"/>
      </dsp:txXfrm>
    </dsp:sp>
    <dsp:sp modelId="{A6E45742-15CE-B848-9C21-029BA3A7C8A7}">
      <dsp:nvSpPr>
        <dsp:cNvPr id="0" name=""/>
        <dsp:cNvSpPr/>
      </dsp:nvSpPr>
      <dsp:spPr>
        <a:xfrm>
          <a:off x="5741294" y="2054200"/>
          <a:ext cx="2263847" cy="18672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kern="1200" dirty="0"/>
            <a:t>Development of the MH Action Plan and approving it by Government</a:t>
          </a:r>
          <a:endParaRPr lang="ru-RU" sz="1200" kern="1200" dirty="0"/>
        </a:p>
        <a:p>
          <a:pPr marL="114300" lvl="1" indent="-114300" algn="l" defTabSz="533400">
            <a:lnSpc>
              <a:spcPct val="90000"/>
            </a:lnSpc>
            <a:spcBef>
              <a:spcPct val="0"/>
            </a:spcBef>
            <a:spcAft>
              <a:spcPct val="15000"/>
            </a:spcAft>
            <a:buChar char="•"/>
          </a:pPr>
          <a:r>
            <a:rPr lang="en-US" sz="1200" b="1" kern="1200" dirty="0"/>
            <a:t>Making the cases and </a:t>
          </a:r>
          <a:r>
            <a:rPr lang="en-US" sz="1200" b="1" kern="1200" dirty="0" err="1"/>
            <a:t>mhGAP</a:t>
          </a:r>
          <a:r>
            <a:rPr lang="en-US" sz="1200" b="1" kern="1200" dirty="0"/>
            <a:t> Implementation in the East of Ukraine (</a:t>
          </a:r>
          <a:r>
            <a:rPr lang="en-US" sz="1200" b="1" kern="1200" dirty="0" err="1"/>
            <a:t>mhGAP</a:t>
          </a:r>
          <a:r>
            <a:rPr lang="en-US" sz="1200" b="1" kern="1200" dirty="0"/>
            <a:t> + </a:t>
          </a:r>
          <a:r>
            <a:rPr lang="en-US" sz="1200" b="1" kern="1200" dirty="0" err="1"/>
            <a:t>mhGAP</a:t>
          </a:r>
          <a:r>
            <a:rPr lang="en-US" sz="1200" b="1" kern="1200" dirty="0"/>
            <a:t> HIG)</a:t>
          </a:r>
          <a:endParaRPr lang="ru-RU" sz="1200" b="1" kern="1200" dirty="0"/>
        </a:p>
      </dsp:txBody>
      <dsp:txXfrm>
        <a:off x="5784263" y="2097169"/>
        <a:ext cx="2177909" cy="1381148"/>
      </dsp:txXfrm>
    </dsp:sp>
    <dsp:sp modelId="{78652D03-DF3E-8846-A163-8626BED02E97}">
      <dsp:nvSpPr>
        <dsp:cNvPr id="0" name=""/>
        <dsp:cNvSpPr/>
      </dsp:nvSpPr>
      <dsp:spPr>
        <a:xfrm>
          <a:off x="7112247" y="2849939"/>
          <a:ext cx="2275482" cy="2275482"/>
        </a:xfrm>
        <a:prstGeom prst="leftCircularArrow">
          <a:avLst>
            <a:gd name="adj1" fmla="val 3274"/>
            <a:gd name="adj2" fmla="val 404110"/>
            <a:gd name="adj3" fmla="val 1508748"/>
            <a:gd name="adj4" fmla="val 8353616"/>
            <a:gd name="adj5" fmla="val 382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07944A-FF23-6740-AA31-FE2CEE21FB1B}">
      <dsp:nvSpPr>
        <dsp:cNvPr id="0" name=""/>
        <dsp:cNvSpPr/>
      </dsp:nvSpPr>
      <dsp:spPr>
        <a:xfrm>
          <a:off x="6443349" y="3877756"/>
          <a:ext cx="2012308" cy="8002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a:t>2017-2021</a:t>
          </a:r>
          <a:endParaRPr lang="ru-RU" sz="3300" kern="1200" dirty="0"/>
        </a:p>
      </dsp:txBody>
      <dsp:txXfrm>
        <a:off x="6466787" y="3901194"/>
        <a:ext cx="1965432" cy="753352"/>
      </dsp:txXfrm>
    </dsp:sp>
    <dsp:sp modelId="{3449BFE6-E211-C04A-9BDF-4245033E6F98}">
      <dsp:nvSpPr>
        <dsp:cNvPr id="0" name=""/>
        <dsp:cNvSpPr/>
      </dsp:nvSpPr>
      <dsp:spPr>
        <a:xfrm>
          <a:off x="8611487" y="2054200"/>
          <a:ext cx="2263847" cy="18672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r>
            <a:rPr lang="en-US" sz="1000" kern="1200" dirty="0"/>
            <a:t>2</a:t>
          </a:r>
          <a:r>
            <a:rPr lang="en-US" sz="1000" kern="1200" baseline="30000" dirty="0"/>
            <a:t>nd</a:t>
          </a:r>
          <a:r>
            <a:rPr lang="en-US" sz="1000" kern="1200" dirty="0"/>
            <a:t> </a:t>
          </a:r>
          <a:r>
            <a:rPr lang="en-US" sz="1000" kern="1200" dirty="0" err="1"/>
            <a:t>ToT</a:t>
          </a:r>
          <a:r>
            <a:rPr lang="en-US" sz="1000" kern="1200" dirty="0"/>
            <a:t> in </a:t>
          </a:r>
          <a:r>
            <a:rPr lang="en-US" sz="1000" kern="1200" dirty="0" err="1"/>
            <a:t>mhGAP</a:t>
          </a:r>
          <a:endParaRPr lang="ru-RU" sz="1000" kern="1200" dirty="0"/>
        </a:p>
        <a:p>
          <a:pPr marL="57150" lvl="1" indent="-57150" algn="l" defTabSz="444500">
            <a:lnSpc>
              <a:spcPct val="90000"/>
            </a:lnSpc>
            <a:spcBef>
              <a:spcPct val="0"/>
            </a:spcBef>
            <a:spcAft>
              <a:spcPct val="15000"/>
            </a:spcAft>
            <a:buChar char="•"/>
          </a:pPr>
          <a:r>
            <a:rPr lang="en-US" sz="1000" kern="1200" dirty="0"/>
            <a:t>Plans to cover 50% of family doctors in Lugansk oblast</a:t>
          </a:r>
          <a:endParaRPr lang="ru-RU" sz="1000" kern="1200" dirty="0"/>
        </a:p>
        <a:p>
          <a:pPr marL="57150" lvl="1" indent="-57150" algn="l" defTabSz="444500">
            <a:lnSpc>
              <a:spcPct val="90000"/>
            </a:lnSpc>
            <a:spcBef>
              <a:spcPct val="0"/>
            </a:spcBef>
            <a:spcAft>
              <a:spcPct val="15000"/>
            </a:spcAft>
            <a:buChar char="•"/>
          </a:pPr>
          <a:r>
            <a:rPr lang="en-US" sz="1000" kern="1200" dirty="0"/>
            <a:t>Plan to change the legislation to allow family doctors to assess MH state and make incentives for those who are working with MH</a:t>
          </a:r>
          <a:endParaRPr lang="ru-RU" sz="1000" kern="1200" dirty="0"/>
        </a:p>
      </dsp:txBody>
      <dsp:txXfrm>
        <a:off x="8654456" y="2497284"/>
        <a:ext cx="2177909" cy="1381148"/>
      </dsp:txXfrm>
    </dsp:sp>
    <dsp:sp modelId="{33DAAB5F-AE01-1449-BF09-65B0D5761B71}">
      <dsp:nvSpPr>
        <dsp:cNvPr id="0" name=""/>
        <dsp:cNvSpPr/>
      </dsp:nvSpPr>
      <dsp:spPr>
        <a:xfrm>
          <a:off x="9114564" y="1654086"/>
          <a:ext cx="2012308" cy="8002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dirty="0"/>
            <a:t>2022</a:t>
          </a:r>
          <a:endParaRPr lang="ru-RU" sz="3300" kern="1200" dirty="0"/>
        </a:p>
      </dsp:txBody>
      <dsp:txXfrm>
        <a:off x="9138002" y="1677524"/>
        <a:ext cx="1965432" cy="75335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385240-C625-415F-882C-8CCB22209BD0}" type="datetimeFigureOut">
              <a:rPr lang="en-GB" smtClean="0"/>
              <a:t>07/04/2022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40BB7B-88D5-4F23-8082-240C0D885CBD}" type="slidenum">
              <a:rPr lang="en-GB" smtClean="0"/>
              <a:t>‹#›</a:t>
            </a:fld>
            <a:endParaRPr lang="en-GB"/>
          </a:p>
        </p:txBody>
      </p:sp>
    </p:spTree>
    <p:extLst>
      <p:ext uri="{BB962C8B-B14F-4D97-AF65-F5344CB8AC3E}">
        <p14:creationId xmlns:p14="http://schemas.microsoft.com/office/powerpoint/2010/main" val="143729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hepsychologist.bps.org.uk/letters-ukraine"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uk-m-wikipedia-org.translate.goog/wiki/%D0%86%D0%BD%D1%81%D1%82%D0%B8%D1%82%D1%83%D1%82_%D1%81%D0%BE%D1%86%D1%96%D0%B0%D0%BB%D1%8C%D0%BD%D0%BE%D1%97_%D1%82%D0%B0_%D0%BF%D0%BE%D0%BB%D1%96%D1%82%D0%B8%D1%87%D0%BD%D0%BE%D1%97_%D0%BF%D1%81%D0%B8%D1%85%D0%BE%D0%BB%D0%BE%D0%B3%D1%96%D1%97_%D0%9D%D0%90%D0%9F%D0%9D_%D0%A3%D0%BA%D1%80%D0%B0%D1%97%D0%BD%D0%B8?_x_tr_sl=uk&amp;_x_tr_tl=en&amp;_x_tr_hl=en&amp;_x_tr_pto=sc"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Montserrat" panose="00000500000000000000" pitchFamily="2" charset="0"/>
            </a:endParaRPr>
          </a:p>
        </p:txBody>
      </p:sp>
      <p:sp>
        <p:nvSpPr>
          <p:cNvPr id="4" name="Slide Number Placeholder 3"/>
          <p:cNvSpPr>
            <a:spLocks noGrp="1"/>
          </p:cNvSpPr>
          <p:nvPr>
            <p:ph type="sldNum" sz="quarter" idx="5"/>
          </p:nvPr>
        </p:nvSpPr>
        <p:spPr/>
        <p:txBody>
          <a:bodyPr/>
          <a:lstStyle/>
          <a:p>
            <a:fld id="{B940BB7B-88D5-4F23-8082-240C0D885CBD}" type="slidenum">
              <a:rPr lang="en-GB" smtClean="0"/>
              <a:t>1</a:t>
            </a:fld>
            <a:endParaRPr lang="en-GB"/>
          </a:p>
        </p:txBody>
      </p:sp>
    </p:spTree>
    <p:extLst>
      <p:ext uri="{BB962C8B-B14F-4D97-AF65-F5344CB8AC3E}">
        <p14:creationId xmlns:p14="http://schemas.microsoft.com/office/powerpoint/2010/main" val="3947510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B940BB7B-88D5-4F23-8082-240C0D885CBD}" type="slidenum">
              <a:rPr lang="en-GB" smtClean="0"/>
              <a:t>16</a:t>
            </a:fld>
            <a:endParaRPr lang="en-GB"/>
          </a:p>
        </p:txBody>
      </p:sp>
    </p:spTree>
    <p:extLst>
      <p:ext uri="{BB962C8B-B14F-4D97-AF65-F5344CB8AC3E}">
        <p14:creationId xmlns:p14="http://schemas.microsoft.com/office/powerpoint/2010/main" val="4231510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https://thepsychologist.bps.org.uk/letters-ukraine</a:t>
            </a:r>
            <a:r>
              <a:rPr lang="en-US" dirty="0"/>
              <a:t> </a:t>
            </a:r>
            <a:endParaRPr lang="en-GB" dirty="0"/>
          </a:p>
          <a:p>
            <a:endParaRPr lang="en-US" dirty="0"/>
          </a:p>
          <a:p>
            <a:r>
              <a:rPr lang="en" sz="1200" b="1" i="0" kern="1200" dirty="0">
                <a:solidFill>
                  <a:schemeClr val="tx1"/>
                </a:solidFill>
                <a:effectLst/>
                <a:latin typeface="+mn-lt"/>
                <a:ea typeface="+mn-ea"/>
                <a:cs typeface="+mn-cs"/>
              </a:rPr>
              <a:t>Nothing but reality</a:t>
            </a:r>
            <a:endParaRPr lang="en" sz="1200" b="0" i="0" kern="1200" dirty="0">
              <a:solidFill>
                <a:schemeClr val="tx1"/>
              </a:solidFill>
              <a:effectLst/>
              <a:latin typeface="+mn-lt"/>
              <a:ea typeface="+mn-ea"/>
              <a:cs typeface="+mn-cs"/>
            </a:endParaRPr>
          </a:p>
          <a:p>
            <a:r>
              <a:rPr lang="en" sz="1200" b="0" i="0" kern="1200" dirty="0">
                <a:solidFill>
                  <a:schemeClr val="tx1"/>
                </a:solidFill>
                <a:effectLst/>
                <a:latin typeface="+mn-lt"/>
                <a:ea typeface="+mn-ea"/>
                <a:cs typeface="+mn-cs"/>
              </a:rPr>
              <a:t>I’m from suburban Kyiv, one of the ‘hot spots’. Not the hottest one, but Russian helicopters which were flying above my yard on the first day of the war was good enough reason to leave. </a:t>
            </a:r>
          </a:p>
          <a:p>
            <a:r>
              <a:rPr lang="en" sz="1200" b="0" i="0" kern="1200" dirty="0">
                <a:solidFill>
                  <a:schemeClr val="tx1"/>
                </a:solidFill>
                <a:effectLst/>
                <a:latin typeface="+mn-lt"/>
                <a:ea typeface="+mn-ea"/>
                <a:cs typeface="+mn-cs"/>
              </a:rPr>
              <a:t>Now me, my three kids (4, 11, and 16 years old), my husband, my two cats, and my dog are safe in </a:t>
            </a:r>
            <a:r>
              <a:rPr lang="en" sz="1200" b="0" i="0" kern="1200" dirty="0" err="1">
                <a:solidFill>
                  <a:schemeClr val="tx1"/>
                </a:solidFill>
                <a:effectLst/>
                <a:latin typeface="+mn-lt"/>
                <a:ea typeface="+mn-ea"/>
                <a:cs typeface="+mn-cs"/>
              </a:rPr>
              <a:t>Lviv</a:t>
            </a:r>
            <a:r>
              <a:rPr lang="en" sz="1200" b="0" i="0" kern="1200" dirty="0">
                <a:solidFill>
                  <a:schemeClr val="tx1"/>
                </a:solidFill>
                <a:effectLst/>
                <a:latin typeface="+mn-lt"/>
                <a:ea typeface="+mn-ea"/>
                <a:cs typeface="+mn-cs"/>
              </a:rPr>
              <a:t>. We’re volunteering here now and my husband is going back to Kyiv to help there. My parents stayed in Kyiv, they refused to leave their home. Every time I call them, they say, “Everything is ok, don’t worry, explosions are not that loud, and take care of the kids and yourself”.</a:t>
            </a:r>
          </a:p>
          <a:p>
            <a:endParaRPr lang="en" sz="1200" b="0" i="0" kern="1200" dirty="0">
              <a:solidFill>
                <a:schemeClr val="tx1"/>
              </a:solidFill>
              <a:effectLst/>
              <a:latin typeface="+mn-lt"/>
              <a:ea typeface="+mn-ea"/>
              <a:cs typeface="+mn-cs"/>
            </a:endParaRPr>
          </a:p>
          <a:p>
            <a:r>
              <a:rPr lang="en-US" dirty="0"/>
              <a:t>…</a:t>
            </a:r>
          </a:p>
          <a:p>
            <a:endParaRPr lang="en-US" dirty="0"/>
          </a:p>
          <a:p>
            <a:r>
              <a:rPr lang="en" sz="1200" b="0" i="0" kern="1200" dirty="0">
                <a:solidFill>
                  <a:schemeClr val="tx1"/>
                </a:solidFill>
                <a:effectLst/>
                <a:latin typeface="+mn-lt"/>
                <a:ea typeface="+mn-ea"/>
                <a:cs typeface="+mn-cs"/>
              </a:rPr>
              <a:t>It’s hard to write something beyond the facts. What I can write about feelings? As a CBT therapist, I used to teach people to name their feelings. But it doesn’t work now. We’re feeling something more, something that can’t be named and can’t be classified. You knew everything from the news – our shock, our grief, our helplessness, our courage, our braveness, our fear, our kindness, our guilt, our compassion, our hate, our humor, and our rage.  Could you imagine that you feel all the feelings, literally all, at the same time and in the strongest way? Could you imagine that everyone near you feels the same? Could you imagine that all this happens in the dangerous, unknown, and extremely unstable world? </a:t>
            </a:r>
          </a:p>
          <a:p>
            <a:endParaRPr lang="en" sz="1200" b="0" i="0" kern="1200" dirty="0">
              <a:solidFill>
                <a:schemeClr val="tx1"/>
              </a:solidFill>
              <a:effectLst/>
              <a:latin typeface="+mn-lt"/>
              <a:ea typeface="+mn-ea"/>
              <a:cs typeface="+mn-cs"/>
            </a:endParaRPr>
          </a:p>
          <a:p>
            <a:r>
              <a:rPr lang="en" sz="1200" b="0" i="1" kern="1200" dirty="0">
                <a:solidFill>
                  <a:schemeClr val="tx1"/>
                </a:solidFill>
                <a:effectLst/>
                <a:latin typeface="+mn-lt"/>
                <a:ea typeface="+mn-ea"/>
                <a:cs typeface="+mn-cs"/>
              </a:rPr>
              <a:t>Olga </a:t>
            </a:r>
            <a:r>
              <a:rPr lang="en" sz="1200" b="0" i="1" kern="1200" dirty="0" err="1">
                <a:solidFill>
                  <a:schemeClr val="tx1"/>
                </a:solidFill>
                <a:effectLst/>
                <a:latin typeface="+mn-lt"/>
                <a:ea typeface="+mn-ea"/>
                <a:cs typeface="+mn-cs"/>
              </a:rPr>
              <a:t>Kukharuk</a:t>
            </a:r>
            <a:endParaRPr lang="en" sz="1200" b="0" i="0" kern="1200" dirty="0">
              <a:solidFill>
                <a:schemeClr val="tx1"/>
              </a:solidFill>
              <a:effectLst/>
              <a:latin typeface="+mn-lt"/>
              <a:ea typeface="+mn-ea"/>
              <a:cs typeface="+mn-cs"/>
            </a:endParaRPr>
          </a:p>
          <a:p>
            <a:r>
              <a:rPr lang="en" sz="1200" b="0" i="0" kern="1200" dirty="0">
                <a:solidFill>
                  <a:schemeClr val="tx1"/>
                </a:solidFill>
                <a:effectLst/>
                <a:latin typeface="+mn-lt"/>
                <a:ea typeface="+mn-ea"/>
                <a:cs typeface="+mn-cs"/>
              </a:rPr>
              <a:t>PhD in Psychology, Researcher at the </a:t>
            </a:r>
            <a:r>
              <a:rPr lang="en" sz="1200" b="0" i="1" u="none" strike="noStrike" kern="1200" dirty="0">
                <a:solidFill>
                  <a:schemeClr val="tx1"/>
                </a:solidFill>
                <a:effectLst/>
                <a:latin typeface="+mn-lt"/>
                <a:ea typeface="+mn-ea"/>
                <a:cs typeface="+mn-cs"/>
                <a:hlinkClick r:id="rId4" tooltip="Institute of Social and Political Psychology of the National Academy of Pedagogical Sciences of Ukraine"/>
              </a:rPr>
              <a:t>Institute of Social and Political Psychology of the National Academy of Pedagogical Sciences of Ukraine</a:t>
            </a:r>
            <a:r>
              <a:rPr lang="en" sz="1200" b="0" i="1" kern="1200" dirty="0">
                <a:solidFill>
                  <a:schemeClr val="tx1"/>
                </a:solidFill>
                <a:effectLst/>
                <a:latin typeface="+mn-lt"/>
                <a:ea typeface="+mn-ea"/>
                <a:cs typeface="+mn-cs"/>
              </a:rPr>
              <a:t>, CBT therapist</a:t>
            </a:r>
            <a:endParaRPr lang="en" sz="1200" b="0" i="0" kern="1200" dirty="0">
              <a:solidFill>
                <a:schemeClr val="tx1"/>
              </a:solidFill>
              <a:effectLst/>
              <a:latin typeface="+mn-lt"/>
              <a:ea typeface="+mn-ea"/>
              <a:cs typeface="+mn-cs"/>
            </a:endParaRPr>
          </a:p>
          <a:p>
            <a:endParaRPr lang="uk-UA" dirty="0"/>
          </a:p>
        </p:txBody>
      </p:sp>
      <p:sp>
        <p:nvSpPr>
          <p:cNvPr id="4" name="Номер слайда 3"/>
          <p:cNvSpPr>
            <a:spLocks noGrp="1"/>
          </p:cNvSpPr>
          <p:nvPr>
            <p:ph type="sldNum" sz="quarter" idx="5"/>
          </p:nvPr>
        </p:nvSpPr>
        <p:spPr/>
        <p:txBody>
          <a:bodyPr/>
          <a:lstStyle/>
          <a:p>
            <a:fld id="{B940BB7B-88D5-4F23-8082-240C0D885CBD}" type="slidenum">
              <a:rPr lang="en-GB" smtClean="0"/>
              <a:t>17</a:t>
            </a:fld>
            <a:endParaRPr lang="en-GB"/>
          </a:p>
        </p:txBody>
      </p:sp>
    </p:spTree>
    <p:extLst>
      <p:ext uri="{BB962C8B-B14F-4D97-AF65-F5344CB8AC3E}">
        <p14:creationId xmlns:p14="http://schemas.microsoft.com/office/powerpoint/2010/main" val="1778793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5"/>
          </p:nvPr>
        </p:nvSpPr>
        <p:spPr/>
        <p:txBody>
          <a:bodyPr/>
          <a:lstStyle/>
          <a:p>
            <a:fld id="{B940BB7B-88D5-4F23-8082-240C0D885CBD}" type="slidenum">
              <a:rPr lang="en-GB" smtClean="0"/>
              <a:t>19</a:t>
            </a:fld>
            <a:endParaRPr lang="en-GB"/>
          </a:p>
        </p:txBody>
      </p:sp>
    </p:spTree>
    <p:extLst>
      <p:ext uri="{BB962C8B-B14F-4D97-AF65-F5344CB8AC3E}">
        <p14:creationId xmlns:p14="http://schemas.microsoft.com/office/powerpoint/2010/main" val="4038196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7898EECC-6BBF-44E9-ACC1-21E83088657B}"/>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983A5CF-3E7B-432C-B3E8-BB6B24DE5B31}" type="slidenum">
              <a:rPr lang="en-US" altLang="en-US"/>
              <a:pPr eaLnBrk="1" hangingPunct="1">
                <a:spcBef>
                  <a:spcPct val="0"/>
                </a:spcBef>
              </a:pPr>
              <a:t>24</a:t>
            </a:fld>
            <a:endParaRPr lang="en-US" altLang="en-US"/>
          </a:p>
        </p:txBody>
      </p:sp>
      <p:sp>
        <p:nvSpPr>
          <p:cNvPr id="96259" name="Rectangle 7">
            <a:extLst>
              <a:ext uri="{FF2B5EF4-FFF2-40B4-BE49-F238E27FC236}">
                <a16:creationId xmlns:a16="http://schemas.microsoft.com/office/drawing/2014/main" id="{5D79FDE3-2E60-4D20-8394-1583E9E0078C}"/>
              </a:ext>
            </a:extLst>
          </p:cNvPr>
          <p:cNvSpPr txBox="1">
            <a:spLocks noGrp="1" noChangeArrowheads="1"/>
          </p:cNvSpPr>
          <p:nvPr/>
        </p:nvSpPr>
        <p:spPr bwMode="auto">
          <a:xfrm>
            <a:off x="3849688" y="9428163"/>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68" tIns="45784" rIns="91568" bIns="45784" anchor="b"/>
          <a:lstStyle>
            <a:lvl1pPr defTabSz="915988" eaLnBrk="0" hangingPunct="0">
              <a:spcBef>
                <a:spcPct val="30000"/>
              </a:spcBef>
              <a:defRPr sz="1200">
                <a:solidFill>
                  <a:schemeClr val="tx1"/>
                </a:solidFill>
                <a:latin typeface="Arial" panose="020B0604020202020204" pitchFamily="34" charset="0"/>
              </a:defRPr>
            </a:lvl1pPr>
            <a:lvl2pPr marL="742950" indent="-285750" defTabSz="915988" eaLnBrk="0" hangingPunct="0">
              <a:spcBef>
                <a:spcPct val="30000"/>
              </a:spcBef>
              <a:defRPr sz="1200">
                <a:solidFill>
                  <a:schemeClr val="tx1"/>
                </a:solidFill>
                <a:latin typeface="Arial" panose="020B0604020202020204" pitchFamily="34" charset="0"/>
              </a:defRPr>
            </a:lvl2pPr>
            <a:lvl3pPr marL="1143000" indent="-228600" defTabSz="915988" eaLnBrk="0" hangingPunct="0">
              <a:spcBef>
                <a:spcPct val="30000"/>
              </a:spcBef>
              <a:defRPr sz="1200">
                <a:solidFill>
                  <a:schemeClr val="tx1"/>
                </a:solidFill>
                <a:latin typeface="Arial" panose="020B0604020202020204" pitchFamily="34" charset="0"/>
              </a:defRPr>
            </a:lvl3pPr>
            <a:lvl4pPr marL="1600200" indent="-228600" defTabSz="915988" eaLnBrk="0" hangingPunct="0">
              <a:spcBef>
                <a:spcPct val="30000"/>
              </a:spcBef>
              <a:defRPr sz="1200">
                <a:solidFill>
                  <a:schemeClr val="tx1"/>
                </a:solidFill>
                <a:latin typeface="Arial" panose="020B0604020202020204" pitchFamily="34" charset="0"/>
              </a:defRPr>
            </a:lvl4pPr>
            <a:lvl5pPr marL="2057400" indent="-228600" defTabSz="915988" eaLnBrk="0" hangingPunct="0">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44AE3D3-FF15-4C8C-9697-1A7CA33BFBC6}" type="slidenum">
              <a:rPr lang="en-US" altLang="en-US">
                <a:cs typeface="Arial" panose="020B0604020202020204" pitchFamily="34" charset="0"/>
              </a:rPr>
              <a:pPr algn="r" eaLnBrk="1" hangingPunct="1">
                <a:spcBef>
                  <a:spcPct val="0"/>
                </a:spcBef>
              </a:pPr>
              <a:t>24</a:t>
            </a:fld>
            <a:endParaRPr lang="en-US" altLang="en-US">
              <a:cs typeface="Arial" panose="020B0604020202020204" pitchFamily="34" charset="0"/>
            </a:endParaRPr>
          </a:p>
        </p:txBody>
      </p:sp>
      <p:sp>
        <p:nvSpPr>
          <p:cNvPr id="96260" name="Rectangle 2">
            <a:extLst>
              <a:ext uri="{FF2B5EF4-FFF2-40B4-BE49-F238E27FC236}">
                <a16:creationId xmlns:a16="http://schemas.microsoft.com/office/drawing/2014/main" id="{3BAF34AE-5E8B-4F94-80D6-5D1859BB8933}"/>
              </a:ext>
            </a:extLst>
          </p:cNvPr>
          <p:cNvSpPr>
            <a:spLocks noGrp="1" noRot="1" noChangeAspect="1" noChangeArrowheads="1" noTextEdit="1"/>
          </p:cNvSpPr>
          <p:nvPr>
            <p:ph type="sldImg"/>
          </p:nvPr>
        </p:nvSpPr>
        <p:spPr>
          <a:xfrm>
            <a:off x="92075" y="744538"/>
            <a:ext cx="6613525" cy="3721100"/>
          </a:xfrm>
          <a:solidFill>
            <a:srgbClr val="FFFFFF"/>
          </a:solidFill>
          <a:ln/>
        </p:spPr>
      </p:sp>
      <p:sp>
        <p:nvSpPr>
          <p:cNvPr id="96261" name="Rectangle 3">
            <a:extLst>
              <a:ext uri="{FF2B5EF4-FFF2-40B4-BE49-F238E27FC236}">
                <a16:creationId xmlns:a16="http://schemas.microsoft.com/office/drawing/2014/main" id="{9A57B16D-6DE3-475D-9C58-7A8AC5C5D528}"/>
              </a:ext>
            </a:extLst>
          </p:cNvPr>
          <p:cNvSpPr>
            <a:spLocks noGrp="1" noChangeArrowheads="1"/>
          </p:cNvSpPr>
          <p:nvPr>
            <p:ph type="body" idx="1"/>
          </p:nvPr>
        </p:nvSpPr>
        <p:spPr>
          <a:xfrm>
            <a:off x="906463" y="4718050"/>
            <a:ext cx="4984750" cy="4465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1568" tIns="45784" rIns="91568" bIns="45784"/>
          <a:lstStyle/>
          <a:p>
            <a:pPr eaLnBrk="1" hangingPunct="1">
              <a:lnSpc>
                <a:spcPct val="90000"/>
              </a:lnSpc>
            </a:pPr>
            <a:endParaRPr lang="en-US" altLang="en-US">
              <a:latin typeface="Arial" panose="020B0604020202020204" pitchFamily="34" charset="0"/>
            </a:endParaRPr>
          </a:p>
        </p:txBody>
      </p:sp>
    </p:spTree>
    <p:extLst>
      <p:ext uri="{BB962C8B-B14F-4D97-AF65-F5344CB8AC3E}">
        <p14:creationId xmlns:p14="http://schemas.microsoft.com/office/powerpoint/2010/main" val="823858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CPSych: Main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C0953-FF17-4C1F-B91B-7261D7B43227}"/>
              </a:ext>
            </a:extLst>
          </p:cNvPr>
          <p:cNvSpPr>
            <a:spLocks noGrp="1"/>
          </p:cNvSpPr>
          <p:nvPr>
            <p:ph type="ctrTitle" hasCustomPrompt="1"/>
          </p:nvPr>
        </p:nvSpPr>
        <p:spPr>
          <a:xfrm>
            <a:off x="1524000" y="2385605"/>
            <a:ext cx="9144000" cy="2222907"/>
          </a:xfrm>
          <a:prstGeom prst="rect">
            <a:avLst/>
          </a:prstGeom>
        </p:spPr>
        <p:txBody>
          <a:bodyPr anchor="ctr">
            <a:normAutofit/>
          </a:bodyPr>
          <a:lstStyle>
            <a:lvl1pPr algn="ctr">
              <a:defRPr sz="4300" b="1">
                <a:solidFill>
                  <a:srgbClr val="00558F"/>
                </a:solidFill>
                <a:latin typeface="Montserrat" panose="00000500000000000000" pitchFamily="2" charset="0"/>
              </a:defRPr>
            </a:lvl1pPr>
          </a:lstStyle>
          <a:p>
            <a:r>
              <a:rPr lang="en-US" dirty="0"/>
              <a:t>Presentation title</a:t>
            </a:r>
            <a:endParaRPr lang="en-GB" dirty="0"/>
          </a:p>
        </p:txBody>
      </p:sp>
      <p:sp>
        <p:nvSpPr>
          <p:cNvPr id="3" name="Subtitle 2">
            <a:extLst>
              <a:ext uri="{FF2B5EF4-FFF2-40B4-BE49-F238E27FC236}">
                <a16:creationId xmlns:a16="http://schemas.microsoft.com/office/drawing/2014/main" id="{45C52260-B54A-4E24-B34F-75F6583EB820}"/>
              </a:ext>
            </a:extLst>
          </p:cNvPr>
          <p:cNvSpPr>
            <a:spLocks noGrp="1"/>
          </p:cNvSpPr>
          <p:nvPr>
            <p:ph type="subTitle" idx="1" hasCustomPrompt="1"/>
          </p:nvPr>
        </p:nvSpPr>
        <p:spPr>
          <a:xfrm>
            <a:off x="1524000" y="4814800"/>
            <a:ext cx="9144000" cy="1541550"/>
          </a:xfrm>
          <a:prstGeom prst="rect">
            <a:avLst/>
          </a:prstGeom>
        </p:spPr>
        <p:txBody>
          <a:bodyPr>
            <a:normAutofit/>
          </a:bodyPr>
          <a:lstStyle>
            <a:lvl1pPr marL="0" indent="0" algn="ctr">
              <a:buNone/>
              <a:defRPr sz="2800">
                <a:solidFill>
                  <a:srgbClr val="939598"/>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Names of presenter(s)</a:t>
            </a:r>
            <a:endParaRPr lang="en-GB" dirty="0"/>
          </a:p>
        </p:txBody>
      </p:sp>
      <p:sp>
        <p:nvSpPr>
          <p:cNvPr id="4" name="Date Placeholder 3">
            <a:extLst>
              <a:ext uri="{FF2B5EF4-FFF2-40B4-BE49-F238E27FC236}">
                <a16:creationId xmlns:a16="http://schemas.microsoft.com/office/drawing/2014/main" id="{835C21A5-6803-4B41-83B0-11F1CED2760E}"/>
              </a:ext>
            </a:extLst>
          </p:cNvPr>
          <p:cNvSpPr>
            <a:spLocks noGrp="1"/>
          </p:cNvSpPr>
          <p:nvPr>
            <p:ph type="dt" sz="half" idx="10"/>
          </p:nvPr>
        </p:nvSpPr>
        <p:spPr>
          <a:xfrm>
            <a:off x="838200" y="6356350"/>
            <a:ext cx="2743200" cy="365125"/>
          </a:xfrm>
          <a:prstGeom prst="rect">
            <a:avLst/>
          </a:prstGeom>
        </p:spPr>
        <p:txBody>
          <a:bodyPr/>
          <a:lstStyle/>
          <a:p>
            <a:fld id="{AF92F4B8-643A-4B85-8B7F-440A90669A28}" type="datetimeFigureOut">
              <a:rPr lang="en-GB" smtClean="0"/>
              <a:t>07/04/2022</a:t>
            </a:fld>
            <a:endParaRPr lang="en-GB"/>
          </a:p>
        </p:txBody>
      </p:sp>
      <p:sp>
        <p:nvSpPr>
          <p:cNvPr id="5" name="Footer Placeholder 4">
            <a:extLst>
              <a:ext uri="{FF2B5EF4-FFF2-40B4-BE49-F238E27FC236}">
                <a16:creationId xmlns:a16="http://schemas.microsoft.com/office/drawing/2014/main" id="{A9EA4C68-24CD-4345-AB10-240AE6B4828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71B3EAD-CC87-4A0C-BE29-D8F974177351}"/>
              </a:ext>
            </a:extLst>
          </p:cNvPr>
          <p:cNvSpPr>
            <a:spLocks noGrp="1"/>
          </p:cNvSpPr>
          <p:nvPr>
            <p:ph type="sldNum" sz="quarter" idx="12"/>
          </p:nvPr>
        </p:nvSpPr>
        <p:spPr>
          <a:xfrm>
            <a:off x="8610600" y="6356350"/>
            <a:ext cx="2743200" cy="365125"/>
          </a:xfrm>
          <a:prstGeom prst="rect">
            <a:avLst/>
          </a:prstGeom>
        </p:spPr>
        <p:txBody>
          <a:bodyPr/>
          <a:lstStyle/>
          <a:p>
            <a:fld id="{1F80BE16-D3C2-4BF3-BF86-1AE13479DEC1}" type="slidenum">
              <a:rPr lang="en-GB" smtClean="0"/>
              <a:t>‹#›</a:t>
            </a:fld>
            <a:endParaRPr lang="en-GB"/>
          </a:p>
        </p:txBody>
      </p:sp>
      <p:pic>
        <p:nvPicPr>
          <p:cNvPr id="7" name="Picture 6" descr="A picture containing table, drawing&#10;&#10;Description automatically generated">
            <a:extLst>
              <a:ext uri="{FF2B5EF4-FFF2-40B4-BE49-F238E27FC236}">
                <a16:creationId xmlns:a16="http://schemas.microsoft.com/office/drawing/2014/main" id="{C4B92B34-08FD-407D-8555-94409E0127C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24" b="-10128"/>
          <a:stretch/>
        </p:blipFill>
        <p:spPr>
          <a:xfrm>
            <a:off x="836133" y="-1995"/>
            <a:ext cx="2005525" cy="2387601"/>
          </a:xfrm>
          <a:prstGeom prst="rect">
            <a:avLst/>
          </a:prstGeom>
          <a:solidFill>
            <a:schemeClr val="bg1"/>
          </a:solidFill>
          <a:effectLst>
            <a:outerShdw blurRad="50800" dist="50800" dir="4020000" sx="101000" sy="101000" algn="ctr" rotWithShape="0">
              <a:srgbClr val="000000">
                <a:alpha val="18000"/>
              </a:srgbClr>
            </a:outerShdw>
          </a:effectLst>
        </p:spPr>
      </p:pic>
    </p:spTree>
    <p:extLst>
      <p:ext uri="{BB962C8B-B14F-4D97-AF65-F5344CB8AC3E}">
        <p14:creationId xmlns:p14="http://schemas.microsoft.com/office/powerpoint/2010/main" val="1510031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14D5BA-CEE6-4D69-A56B-1AFBBC9A797D}"/>
              </a:ext>
            </a:extLst>
          </p:cNvPr>
          <p:cNvSpPr>
            <a:spLocks noGrp="1"/>
          </p:cNvSpPr>
          <p:nvPr>
            <p:ph idx="1"/>
          </p:nvPr>
        </p:nvSpPr>
        <p:spPr/>
        <p:txBody>
          <a:bodyPr/>
          <a:lstStyle>
            <a:lvl1pPr indent="-270000">
              <a:defRPr>
                <a:solidFill>
                  <a:schemeClr val="tx1"/>
                </a:solidFill>
              </a:defRPr>
            </a:lvl1pPr>
            <a:lvl2pPr indent="-270000">
              <a:defRPr>
                <a:solidFill>
                  <a:schemeClr val="tx1"/>
                </a:solidFill>
              </a:defRPr>
            </a:lvl2pPr>
            <a:lvl3pPr indent="-270000">
              <a:defRPr>
                <a:solidFill>
                  <a:schemeClr val="tx1"/>
                </a:solidFill>
              </a:defRPr>
            </a:lvl3pPr>
            <a:lvl4pPr indent="-270000">
              <a:defRPr>
                <a:solidFill>
                  <a:schemeClr val="tx1"/>
                </a:solidFill>
              </a:defRPr>
            </a:lvl4pPr>
            <a:lvl5pPr indent="-270000">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FF511605-F8CB-4752-8C3A-0BF9D685AD48}"/>
              </a:ext>
            </a:extLst>
          </p:cNvPr>
          <p:cNvSpPr>
            <a:spLocks noGrp="1"/>
          </p:cNvSpPr>
          <p:nvPr>
            <p:ph type="dt" sz="half" idx="10"/>
          </p:nvPr>
        </p:nvSpPr>
        <p:spPr/>
        <p:txBody>
          <a:bodyPr/>
          <a:lstStyle/>
          <a:p>
            <a:fld id="{AB3564DE-D51B-4C81-BAFD-91ADD0968C91}" type="datetimeFigureOut">
              <a:rPr lang="en-GB" smtClean="0"/>
              <a:t>07/04/2022</a:t>
            </a:fld>
            <a:endParaRPr lang="en-GB"/>
          </a:p>
        </p:txBody>
      </p:sp>
      <p:sp>
        <p:nvSpPr>
          <p:cNvPr id="5" name="Footer Placeholder 4">
            <a:extLst>
              <a:ext uri="{FF2B5EF4-FFF2-40B4-BE49-F238E27FC236}">
                <a16:creationId xmlns:a16="http://schemas.microsoft.com/office/drawing/2014/main" id="{6A669FFB-601A-4267-B4DC-927FCB7FEA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E9644A-0CB6-4ED6-A23D-5B87142BCF9B}"/>
              </a:ext>
            </a:extLst>
          </p:cNvPr>
          <p:cNvSpPr>
            <a:spLocks noGrp="1"/>
          </p:cNvSpPr>
          <p:nvPr>
            <p:ph type="sldNum" sz="quarter" idx="12"/>
          </p:nvPr>
        </p:nvSpPr>
        <p:spPr/>
        <p:txBody>
          <a:bodyPr/>
          <a:lstStyle/>
          <a:p>
            <a:fld id="{197B46DC-BC03-4763-897B-6310B967D9E4}" type="slidenum">
              <a:rPr lang="en-GB" smtClean="0"/>
              <a:t>‹#›</a:t>
            </a:fld>
            <a:endParaRPr lang="en-GB"/>
          </a:p>
        </p:txBody>
      </p:sp>
      <p:sp>
        <p:nvSpPr>
          <p:cNvPr id="7" name="Title 6">
            <a:extLst>
              <a:ext uri="{FF2B5EF4-FFF2-40B4-BE49-F238E27FC236}">
                <a16:creationId xmlns:a16="http://schemas.microsoft.com/office/drawing/2014/main" id="{DFAC9B69-F129-400E-AA59-339D3376B2C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9158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CPsych: transition slide">
    <p:bg>
      <p:bgPr>
        <a:solidFill>
          <a:srgbClr val="00558F"/>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98E8E32-F811-4197-8815-7DB236EC0791}"/>
              </a:ext>
            </a:extLst>
          </p:cNvPr>
          <p:cNvSpPr>
            <a:spLocks noGrp="1"/>
          </p:cNvSpPr>
          <p:nvPr>
            <p:ph type="dt" sz="half" idx="10"/>
          </p:nvPr>
        </p:nvSpPr>
        <p:spPr/>
        <p:txBody>
          <a:bodyPr/>
          <a:lstStyle/>
          <a:p>
            <a:fld id="{AB3564DE-D51B-4C81-BAFD-91ADD0968C91}" type="datetimeFigureOut">
              <a:rPr lang="en-GB" smtClean="0"/>
              <a:t>07/04/2022</a:t>
            </a:fld>
            <a:endParaRPr lang="en-GB"/>
          </a:p>
        </p:txBody>
      </p:sp>
      <p:sp>
        <p:nvSpPr>
          <p:cNvPr id="4" name="Footer Placeholder 3">
            <a:extLst>
              <a:ext uri="{FF2B5EF4-FFF2-40B4-BE49-F238E27FC236}">
                <a16:creationId xmlns:a16="http://schemas.microsoft.com/office/drawing/2014/main" id="{C48C9D23-3BC2-4871-A7CE-F23548F6124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BF50BF-7971-458D-9BA5-08323798DF53}"/>
              </a:ext>
            </a:extLst>
          </p:cNvPr>
          <p:cNvSpPr>
            <a:spLocks noGrp="1"/>
          </p:cNvSpPr>
          <p:nvPr>
            <p:ph type="sldNum" sz="quarter" idx="12"/>
          </p:nvPr>
        </p:nvSpPr>
        <p:spPr/>
        <p:txBody>
          <a:bodyPr/>
          <a:lstStyle/>
          <a:p>
            <a:fld id="{197B46DC-BC03-4763-897B-6310B967D9E4}" type="slidenum">
              <a:rPr lang="en-GB" smtClean="0"/>
              <a:t>‹#›</a:t>
            </a:fld>
            <a:endParaRPr lang="en-GB"/>
          </a:p>
        </p:txBody>
      </p:sp>
      <p:sp>
        <p:nvSpPr>
          <p:cNvPr id="2" name="Rectangle 1">
            <a:extLst>
              <a:ext uri="{FF2B5EF4-FFF2-40B4-BE49-F238E27FC236}">
                <a16:creationId xmlns:a16="http://schemas.microsoft.com/office/drawing/2014/main" id="{14348CAB-8BAD-46A1-9919-9D3458E844DD}"/>
              </a:ext>
            </a:extLst>
          </p:cNvPr>
          <p:cNvSpPr/>
          <p:nvPr userDrawn="1"/>
        </p:nvSpPr>
        <p:spPr>
          <a:xfrm>
            <a:off x="0" y="0"/>
            <a:ext cx="12192000" cy="6858000"/>
          </a:xfrm>
          <a:prstGeom prst="rect">
            <a:avLst/>
          </a:prstGeom>
          <a:solidFill>
            <a:schemeClr val="tx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E674900F-F588-48BD-BE69-04237FE953AB}"/>
              </a:ext>
            </a:extLst>
          </p:cNvPr>
          <p:cNvSpPr>
            <a:spLocks noGrp="1"/>
          </p:cNvSpPr>
          <p:nvPr>
            <p:ph type="body" sz="quarter" idx="13" hasCustomPrompt="1"/>
          </p:nvPr>
        </p:nvSpPr>
        <p:spPr>
          <a:xfrm>
            <a:off x="1810193" y="2599660"/>
            <a:ext cx="8571614" cy="1658679"/>
          </a:xfrm>
        </p:spPr>
        <p:txBody>
          <a:bodyPr anchor="ctr">
            <a:noAutofit/>
          </a:bodyPr>
          <a:lstStyle>
            <a:lvl1pPr marL="0" indent="0" algn="ctr">
              <a:buNone/>
              <a:defRPr sz="4400" b="1">
                <a:solidFill>
                  <a:schemeClr val="bg1"/>
                </a:solidFill>
              </a:defRPr>
            </a:lvl1pPr>
          </a:lstStyle>
          <a:p>
            <a:pPr marL="0" marR="0" lvl="0" indent="0" algn="ctr" defTabSz="914400" rtl="0" eaLnBrk="1" fontAlgn="auto" latinLnBrk="0" hangingPunct="1">
              <a:lnSpc>
                <a:spcPct val="100000"/>
              </a:lnSpc>
              <a:spcBef>
                <a:spcPts val="1000"/>
              </a:spcBef>
              <a:spcAft>
                <a:spcPts val="0"/>
              </a:spcAft>
              <a:buClr>
                <a:srgbClr val="00558F"/>
              </a:buClr>
              <a:buSzPct val="100000"/>
              <a:buFont typeface="Wingdings 2" panose="05020102010507070707" pitchFamily="18" charset="2"/>
              <a:buNone/>
              <a:tabLst/>
              <a:defRPr/>
            </a:pPr>
            <a:r>
              <a:rPr lang="en-US" dirty="0"/>
              <a:t>Transition slide</a:t>
            </a:r>
            <a:endParaRPr lang="en-GB" dirty="0"/>
          </a:p>
        </p:txBody>
      </p:sp>
    </p:spTree>
    <p:extLst>
      <p:ext uri="{BB962C8B-B14F-4D97-AF65-F5344CB8AC3E}">
        <p14:creationId xmlns:p14="http://schemas.microsoft.com/office/powerpoint/2010/main" val="103865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024B093D-6A8F-4B6B-8361-4C4C1EAA201F}"/>
              </a:ext>
            </a:extLst>
          </p:cNvPr>
          <p:cNvSpPr>
            <a:spLocks noGrp="1"/>
          </p:cNvSpPr>
          <p:nvPr>
            <p:ph type="dt" sz="half" idx="10"/>
          </p:nvPr>
        </p:nvSpPr>
        <p:spPr/>
        <p:txBody>
          <a:bodyPr/>
          <a:lstStyle>
            <a:lvl1pPr>
              <a:defRPr/>
            </a:lvl1pPr>
          </a:lstStyle>
          <a:p>
            <a:pPr>
              <a:defRPr/>
            </a:pPr>
            <a:endParaRPr lang="en-US"/>
          </a:p>
        </p:txBody>
      </p:sp>
      <p:sp>
        <p:nvSpPr>
          <p:cNvPr id="3" name="Tijdelijke aanduiding voor voettekst 4">
            <a:extLst>
              <a:ext uri="{FF2B5EF4-FFF2-40B4-BE49-F238E27FC236}">
                <a16:creationId xmlns:a16="http://schemas.microsoft.com/office/drawing/2014/main" id="{1DE6444A-F275-4E60-A113-4ED6A18F3F11}"/>
              </a:ext>
            </a:extLst>
          </p:cNvPr>
          <p:cNvSpPr>
            <a:spLocks noGrp="1"/>
          </p:cNvSpPr>
          <p:nvPr>
            <p:ph type="ftr" sz="quarter" idx="11"/>
          </p:nvPr>
        </p:nvSpPr>
        <p:spPr/>
        <p:txBody>
          <a:bodyPr/>
          <a:lstStyle>
            <a:lvl1pPr>
              <a:defRPr/>
            </a:lvl1pPr>
          </a:lstStyle>
          <a:p>
            <a:pPr>
              <a:defRPr/>
            </a:pPr>
            <a:endParaRPr lang="en-US"/>
          </a:p>
        </p:txBody>
      </p:sp>
      <p:sp>
        <p:nvSpPr>
          <p:cNvPr id="4" name="Tijdelijke aanduiding voor dianummer 5">
            <a:extLst>
              <a:ext uri="{FF2B5EF4-FFF2-40B4-BE49-F238E27FC236}">
                <a16:creationId xmlns:a16="http://schemas.microsoft.com/office/drawing/2014/main" id="{3283A697-9C87-4C25-B6CC-F8F2F9A7F5F4}"/>
              </a:ext>
            </a:extLst>
          </p:cNvPr>
          <p:cNvSpPr>
            <a:spLocks noGrp="1"/>
          </p:cNvSpPr>
          <p:nvPr>
            <p:ph type="sldNum" sz="quarter" idx="12"/>
          </p:nvPr>
        </p:nvSpPr>
        <p:spPr/>
        <p:txBody>
          <a:bodyPr/>
          <a:lstStyle>
            <a:lvl1pPr>
              <a:defRPr/>
            </a:lvl1pPr>
          </a:lstStyle>
          <a:p>
            <a:fld id="{626FC547-7B43-4B0A-8B44-4C29DEBF801A}" type="slidenum">
              <a:rPr lang="en-US" altLang="en-US"/>
              <a:pPr/>
              <a:t>‹#›</a:t>
            </a:fld>
            <a:endParaRPr lang="en-US" altLang="en-US"/>
          </a:p>
        </p:txBody>
      </p:sp>
    </p:spTree>
    <p:extLst>
      <p:ext uri="{BB962C8B-B14F-4D97-AF65-F5344CB8AC3E}">
        <p14:creationId xmlns:p14="http://schemas.microsoft.com/office/powerpoint/2010/main" val="3944153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datum 3">
            <a:extLst>
              <a:ext uri="{FF2B5EF4-FFF2-40B4-BE49-F238E27FC236}">
                <a16:creationId xmlns:a16="http://schemas.microsoft.com/office/drawing/2014/main" id="{C1160C83-F462-473E-9BC5-121CDA411874}"/>
              </a:ext>
            </a:extLst>
          </p:cNvPr>
          <p:cNvSpPr>
            <a:spLocks noGrp="1"/>
          </p:cNvSpPr>
          <p:nvPr>
            <p:ph type="dt" sz="half" idx="10"/>
          </p:nvPr>
        </p:nvSpPr>
        <p:spPr/>
        <p:txBody>
          <a:bodyPr/>
          <a:lstStyle>
            <a:lvl1pPr>
              <a:defRPr/>
            </a:lvl1pPr>
          </a:lstStyle>
          <a:p>
            <a:pPr>
              <a:defRPr/>
            </a:pPr>
            <a:endParaRPr lang="en-US"/>
          </a:p>
        </p:txBody>
      </p:sp>
      <p:sp>
        <p:nvSpPr>
          <p:cNvPr id="5" name="Tijdelijke aanduiding voor voettekst 4">
            <a:extLst>
              <a:ext uri="{FF2B5EF4-FFF2-40B4-BE49-F238E27FC236}">
                <a16:creationId xmlns:a16="http://schemas.microsoft.com/office/drawing/2014/main" id="{74E3E364-C7B5-413C-8F08-A52A0402A4A1}"/>
              </a:ext>
            </a:extLst>
          </p:cNvPr>
          <p:cNvSpPr>
            <a:spLocks noGrp="1"/>
          </p:cNvSpPr>
          <p:nvPr>
            <p:ph type="ftr" sz="quarter" idx="11"/>
          </p:nvPr>
        </p:nvSpPr>
        <p:spPr/>
        <p:txBody>
          <a:bodyPr/>
          <a:lstStyle>
            <a:lvl1pPr>
              <a:defRPr/>
            </a:lvl1pPr>
          </a:lstStyle>
          <a:p>
            <a:pPr>
              <a:defRPr/>
            </a:pPr>
            <a:endParaRPr lang="en-US"/>
          </a:p>
        </p:txBody>
      </p:sp>
      <p:sp>
        <p:nvSpPr>
          <p:cNvPr id="6" name="Tijdelijke aanduiding voor dianummer 5">
            <a:extLst>
              <a:ext uri="{FF2B5EF4-FFF2-40B4-BE49-F238E27FC236}">
                <a16:creationId xmlns:a16="http://schemas.microsoft.com/office/drawing/2014/main" id="{5C29E1B6-C986-4A36-9A21-3403A07B06E7}"/>
              </a:ext>
            </a:extLst>
          </p:cNvPr>
          <p:cNvSpPr>
            <a:spLocks noGrp="1"/>
          </p:cNvSpPr>
          <p:nvPr>
            <p:ph type="sldNum" sz="quarter" idx="12"/>
          </p:nvPr>
        </p:nvSpPr>
        <p:spPr/>
        <p:txBody>
          <a:bodyPr/>
          <a:lstStyle>
            <a:lvl1pPr>
              <a:defRPr/>
            </a:lvl1pPr>
          </a:lstStyle>
          <a:p>
            <a:fld id="{14AAF693-1C15-4A15-B808-6FA94A54081C}" type="slidenum">
              <a:rPr lang="en-US" altLang="en-US"/>
              <a:pPr/>
              <a:t>‹#›</a:t>
            </a:fld>
            <a:endParaRPr lang="en-US" altLang="en-US"/>
          </a:p>
        </p:txBody>
      </p:sp>
    </p:spTree>
    <p:extLst>
      <p:ext uri="{BB962C8B-B14F-4D97-AF65-F5344CB8AC3E}">
        <p14:creationId xmlns:p14="http://schemas.microsoft.com/office/powerpoint/2010/main" val="1519912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0BF8-6686-4F02-AB36-9614142B36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3B406FE-1165-421C-8D35-96F0CFEA6D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A7B22AA-13F6-430C-B5C3-3ED6A1325F28}"/>
              </a:ext>
            </a:extLst>
          </p:cNvPr>
          <p:cNvSpPr>
            <a:spLocks noGrp="1"/>
          </p:cNvSpPr>
          <p:nvPr>
            <p:ph type="dt" sz="half" idx="10"/>
          </p:nvPr>
        </p:nvSpPr>
        <p:spPr/>
        <p:txBody>
          <a:bodyPr/>
          <a:lstStyle/>
          <a:p>
            <a:fld id="{1661375A-C223-44C8-917C-F7C3A1BCD50F}" type="datetimeFigureOut">
              <a:rPr lang="en-GB" smtClean="0"/>
              <a:t>07/04/2022</a:t>
            </a:fld>
            <a:endParaRPr lang="en-GB"/>
          </a:p>
        </p:txBody>
      </p:sp>
      <p:sp>
        <p:nvSpPr>
          <p:cNvPr id="5" name="Footer Placeholder 4">
            <a:extLst>
              <a:ext uri="{FF2B5EF4-FFF2-40B4-BE49-F238E27FC236}">
                <a16:creationId xmlns:a16="http://schemas.microsoft.com/office/drawing/2014/main" id="{12FB799C-1B8A-42C0-AD53-6DBEF2EC7E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8C035E-958A-44D5-9920-E77375E90336}"/>
              </a:ext>
            </a:extLst>
          </p:cNvPr>
          <p:cNvSpPr>
            <a:spLocks noGrp="1"/>
          </p:cNvSpPr>
          <p:nvPr>
            <p:ph type="sldNum" sz="quarter" idx="12"/>
          </p:nvPr>
        </p:nvSpPr>
        <p:spPr/>
        <p:txBody>
          <a:bodyPr/>
          <a:lstStyle/>
          <a:p>
            <a:fld id="{6983841B-0DB4-4C99-B5E5-79625F01DBF7}" type="slidenum">
              <a:rPr lang="en-GB" smtClean="0"/>
              <a:t>‹#›</a:t>
            </a:fld>
            <a:endParaRPr lang="en-GB"/>
          </a:p>
        </p:txBody>
      </p:sp>
    </p:spTree>
    <p:extLst>
      <p:ext uri="{BB962C8B-B14F-4D97-AF65-F5344CB8AC3E}">
        <p14:creationId xmlns:p14="http://schemas.microsoft.com/office/powerpoint/2010/main" val="3294866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BDCAD3-F5A0-4E77-B5A2-73EDD7DB88AC}"/>
              </a:ext>
            </a:extLst>
          </p:cNvPr>
          <p:cNvSpPr>
            <a:spLocks noGrp="1"/>
          </p:cNvSpPr>
          <p:nvPr>
            <p:ph type="dt" sz="half" idx="10"/>
          </p:nvPr>
        </p:nvSpPr>
        <p:spPr/>
        <p:txBody>
          <a:bodyPr/>
          <a:lstStyle/>
          <a:p>
            <a:fld id="{35340399-E159-499C-BC20-D75D9BA5048E}" type="datetimeFigureOut">
              <a:rPr lang="en-GB" smtClean="0"/>
              <a:t>07/04/2022</a:t>
            </a:fld>
            <a:endParaRPr lang="en-GB"/>
          </a:p>
        </p:txBody>
      </p:sp>
      <p:sp>
        <p:nvSpPr>
          <p:cNvPr id="3" name="Footer Placeholder 2">
            <a:extLst>
              <a:ext uri="{FF2B5EF4-FFF2-40B4-BE49-F238E27FC236}">
                <a16:creationId xmlns:a16="http://schemas.microsoft.com/office/drawing/2014/main" id="{CCB88C3C-3496-4B8B-ACE8-08032716ADC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9BBFEFD-6506-4D60-9A86-DACC6E2A6B78}"/>
              </a:ext>
            </a:extLst>
          </p:cNvPr>
          <p:cNvSpPr>
            <a:spLocks noGrp="1"/>
          </p:cNvSpPr>
          <p:nvPr>
            <p:ph type="sldNum" sz="quarter" idx="12"/>
          </p:nvPr>
        </p:nvSpPr>
        <p:spPr/>
        <p:txBody>
          <a:bodyPr/>
          <a:lstStyle/>
          <a:p>
            <a:fld id="{3531C0BF-E914-4A9D-A046-CDE0E0AF3CF1}" type="slidenum">
              <a:rPr lang="en-GB" smtClean="0"/>
              <a:t>‹#›</a:t>
            </a:fld>
            <a:endParaRPr lang="en-GB"/>
          </a:p>
        </p:txBody>
      </p:sp>
    </p:spTree>
    <p:extLst>
      <p:ext uri="{BB962C8B-B14F-4D97-AF65-F5344CB8AC3E}">
        <p14:creationId xmlns:p14="http://schemas.microsoft.com/office/powerpoint/2010/main" val="15564349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A picture containing dark, night, lit, holding&#10;&#10;Description automatically generated">
            <a:extLst>
              <a:ext uri="{FF2B5EF4-FFF2-40B4-BE49-F238E27FC236}">
                <a16:creationId xmlns:a16="http://schemas.microsoft.com/office/drawing/2014/main" id="{061AE175-92FF-410A-A64F-DCCC04D95FBF}"/>
              </a:ext>
            </a:extLst>
          </p:cNvPr>
          <p:cNvPicPr>
            <a:picLocks noChangeAspect="1"/>
          </p:cNvPicPr>
          <p:nvPr userDrawn="1"/>
        </p:nvPicPr>
        <p:blipFill rotWithShape="1">
          <a:blip r:embed="rId3">
            <a:alphaModFix amt="70000"/>
            <a:extLst>
              <a:ext uri="{28A0092B-C50C-407E-A947-70E740481C1C}">
                <a14:useLocalDpi xmlns:a14="http://schemas.microsoft.com/office/drawing/2010/main" val="0"/>
              </a:ext>
            </a:extLst>
          </a:blip>
          <a:srcRect t="2559" r="53242" b="2586"/>
          <a:stretch/>
        </p:blipFill>
        <p:spPr>
          <a:xfrm>
            <a:off x="3954637" y="-1995"/>
            <a:ext cx="8237364" cy="6859995"/>
          </a:xfrm>
          <a:prstGeom prst="rect">
            <a:avLst/>
          </a:prstGeom>
        </p:spPr>
      </p:pic>
      <p:pic>
        <p:nvPicPr>
          <p:cNvPr id="14" name="Picture 13" descr="A picture containing table, drawing&#10;&#10;Description automatically generated">
            <a:extLst>
              <a:ext uri="{FF2B5EF4-FFF2-40B4-BE49-F238E27FC236}">
                <a16:creationId xmlns:a16="http://schemas.microsoft.com/office/drawing/2014/main" id="{A5C8ABCA-0A64-4878-876F-D9B52503D48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8924" b="-10128"/>
          <a:stretch/>
        </p:blipFill>
        <p:spPr>
          <a:xfrm>
            <a:off x="836133" y="-1995"/>
            <a:ext cx="2005525" cy="2387601"/>
          </a:xfrm>
          <a:prstGeom prst="rect">
            <a:avLst/>
          </a:prstGeom>
          <a:solidFill>
            <a:schemeClr val="bg1"/>
          </a:solidFill>
          <a:effectLst>
            <a:outerShdw blurRad="50800" dist="50800" dir="4020000" sx="101000" sy="101000" algn="ctr" rotWithShape="0">
              <a:srgbClr val="000000">
                <a:alpha val="18000"/>
              </a:srgbClr>
            </a:outerShdw>
          </a:effectLst>
        </p:spPr>
      </p:pic>
    </p:spTree>
    <p:extLst>
      <p:ext uri="{BB962C8B-B14F-4D97-AF65-F5344CB8AC3E}">
        <p14:creationId xmlns:p14="http://schemas.microsoft.com/office/powerpoint/2010/main" val="1999787577"/>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b="1" kern="1200">
          <a:solidFill>
            <a:srgbClr val="00558F"/>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D5108F-1813-4F0D-92E5-BBF29B316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Slide title</a:t>
            </a:r>
            <a:endParaRPr lang="en-GB" dirty="0"/>
          </a:p>
        </p:txBody>
      </p:sp>
      <p:sp>
        <p:nvSpPr>
          <p:cNvPr id="3" name="Text Placeholder 2">
            <a:extLst>
              <a:ext uri="{FF2B5EF4-FFF2-40B4-BE49-F238E27FC236}">
                <a16:creationId xmlns:a16="http://schemas.microsoft.com/office/drawing/2014/main" id="{9FCDF578-7922-4055-8498-7305BE5D7F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98907A20-0FD7-4620-BC82-98B58CC730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564DE-D51B-4C81-BAFD-91ADD0968C91}" type="datetimeFigureOut">
              <a:rPr lang="en-GB" smtClean="0"/>
              <a:t>07/04/2022</a:t>
            </a:fld>
            <a:endParaRPr lang="en-GB"/>
          </a:p>
        </p:txBody>
      </p:sp>
      <p:sp>
        <p:nvSpPr>
          <p:cNvPr id="5" name="Footer Placeholder 4">
            <a:extLst>
              <a:ext uri="{FF2B5EF4-FFF2-40B4-BE49-F238E27FC236}">
                <a16:creationId xmlns:a16="http://schemas.microsoft.com/office/drawing/2014/main" id="{BC9BF381-0B29-41CD-A9DA-2037A9CAC9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318151E-AFFA-4D75-B967-6BCA1774BB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B46DC-BC03-4763-897B-6310B967D9E4}" type="slidenum">
              <a:rPr lang="en-GB" smtClean="0"/>
              <a:t>‹#›</a:t>
            </a:fld>
            <a:endParaRPr lang="en-GB"/>
          </a:p>
        </p:txBody>
      </p:sp>
      <p:pic>
        <p:nvPicPr>
          <p:cNvPr id="7" name="Picture 6" descr="A picture containing dark, night, lit, holding&#10;&#10;Description automatically generated">
            <a:extLst>
              <a:ext uri="{FF2B5EF4-FFF2-40B4-BE49-F238E27FC236}">
                <a16:creationId xmlns:a16="http://schemas.microsoft.com/office/drawing/2014/main" id="{F51C865F-4E89-47D2-A198-D686A7A35DB6}"/>
              </a:ext>
            </a:extLst>
          </p:cNvPr>
          <p:cNvPicPr>
            <a:picLocks noChangeAspect="1"/>
          </p:cNvPicPr>
          <p:nvPr userDrawn="1"/>
        </p:nvPicPr>
        <p:blipFill rotWithShape="1">
          <a:blip r:embed="rId7">
            <a:alphaModFix amt="70000"/>
            <a:extLst>
              <a:ext uri="{28A0092B-C50C-407E-A947-70E740481C1C}">
                <a14:useLocalDpi xmlns:a14="http://schemas.microsoft.com/office/drawing/2010/main" val="0"/>
              </a:ext>
            </a:extLst>
          </a:blip>
          <a:srcRect t="2588" r="53242" b="2586"/>
          <a:stretch/>
        </p:blipFill>
        <p:spPr>
          <a:xfrm>
            <a:off x="3954637" y="0"/>
            <a:ext cx="8237364" cy="6858000"/>
          </a:xfrm>
          <a:prstGeom prst="rect">
            <a:avLst/>
          </a:prstGeom>
        </p:spPr>
      </p:pic>
      <p:pic>
        <p:nvPicPr>
          <p:cNvPr id="8" name="Picture 7" descr="A picture containing table, drawing&#10;&#10;Description automatically generated">
            <a:extLst>
              <a:ext uri="{FF2B5EF4-FFF2-40B4-BE49-F238E27FC236}">
                <a16:creationId xmlns:a16="http://schemas.microsoft.com/office/drawing/2014/main" id="{AD1BC434-DE60-45D3-943F-A2C4A42C1F7F}"/>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8924" b="-10128"/>
          <a:stretch/>
        </p:blipFill>
        <p:spPr>
          <a:xfrm>
            <a:off x="10627249" y="0"/>
            <a:ext cx="1105209" cy="1315764"/>
          </a:xfrm>
          <a:prstGeom prst="rect">
            <a:avLst/>
          </a:prstGeom>
          <a:solidFill>
            <a:schemeClr val="bg1"/>
          </a:solidFill>
          <a:effectLst>
            <a:outerShdw blurRad="50800" dist="50800" dir="4020000" sx="101000" sy="101000" algn="ctr" rotWithShape="0">
              <a:srgbClr val="000000">
                <a:alpha val="18000"/>
              </a:srgbClr>
            </a:outerShdw>
          </a:effectLst>
        </p:spPr>
      </p:pic>
    </p:spTree>
    <p:extLst>
      <p:ext uri="{BB962C8B-B14F-4D97-AF65-F5344CB8AC3E}">
        <p14:creationId xmlns:p14="http://schemas.microsoft.com/office/powerpoint/2010/main" val="2497633628"/>
      </p:ext>
    </p:extLst>
  </p:cSld>
  <p:clrMap bg1="lt1" tx1="dk1" bg2="lt2" tx2="dk2" accent1="accent1" accent2="accent2" accent3="accent3" accent4="accent4" accent5="accent5" accent6="accent6" hlink="hlink" folHlink="folHlink"/>
  <p:sldLayoutIdLst>
    <p:sldLayoutId id="2147483676" r:id="rId1"/>
    <p:sldLayoutId id="2147483682" r:id="rId2"/>
    <p:sldLayoutId id="2147483691" r:id="rId3"/>
    <p:sldLayoutId id="2147483692" r:id="rId4"/>
    <p:sldLayoutId id="2147483693" r:id="rId5"/>
  </p:sldLayoutIdLst>
  <p:txStyles>
    <p:titleStyle>
      <a:lvl1pPr algn="l" defTabSz="914400" rtl="0" eaLnBrk="1" latinLnBrk="0" hangingPunct="1">
        <a:lnSpc>
          <a:spcPct val="90000"/>
        </a:lnSpc>
        <a:spcBef>
          <a:spcPct val="0"/>
        </a:spcBef>
        <a:buNone/>
        <a:defRPr sz="4400" b="1" kern="1200">
          <a:solidFill>
            <a:srgbClr val="00558F"/>
          </a:solidFill>
          <a:latin typeface="Montserrat" panose="00000500000000000000" pitchFamily="2" charset="0"/>
          <a:ea typeface="+mj-ea"/>
          <a:cs typeface="+mj-cs"/>
        </a:defRPr>
      </a:lvl1pPr>
    </p:titleStyle>
    <p:bodyStyle>
      <a:lvl1pPr marL="228600" indent="-270000" algn="l" defTabSz="914400" rtl="0" eaLnBrk="1" latinLnBrk="0" hangingPunct="1">
        <a:lnSpc>
          <a:spcPct val="100000"/>
        </a:lnSpc>
        <a:spcBef>
          <a:spcPts val="1000"/>
        </a:spcBef>
        <a:buClr>
          <a:srgbClr val="00558F"/>
        </a:buClr>
        <a:buSzPct val="100000"/>
        <a:buFont typeface="Wingdings 2" panose="05020102010507070707" pitchFamily="18" charset="2"/>
        <a:buChar char=""/>
        <a:defRPr sz="2800" kern="1200">
          <a:solidFill>
            <a:schemeClr val="tx1"/>
          </a:solidFill>
          <a:latin typeface="Montserrat" panose="00000500000000000000" pitchFamily="2" charset="0"/>
          <a:ea typeface="+mn-ea"/>
          <a:cs typeface="+mn-cs"/>
        </a:defRPr>
      </a:lvl1pPr>
      <a:lvl2pPr marL="685800" indent="-270000" algn="l" defTabSz="914400" rtl="0" eaLnBrk="1" latinLnBrk="0" hangingPunct="1">
        <a:lnSpc>
          <a:spcPct val="100000"/>
        </a:lnSpc>
        <a:spcBef>
          <a:spcPts val="500"/>
        </a:spcBef>
        <a:buClr>
          <a:srgbClr val="00558F"/>
        </a:buClr>
        <a:buSzPct val="100000"/>
        <a:buFont typeface="Wingdings 2" panose="05020102010507070707" pitchFamily="18" charset="2"/>
        <a:buChar char=""/>
        <a:defRPr sz="2400" kern="1200">
          <a:solidFill>
            <a:schemeClr val="tx1"/>
          </a:solidFill>
          <a:latin typeface="Montserrat" panose="00000500000000000000" pitchFamily="2" charset="0"/>
          <a:ea typeface="+mn-ea"/>
          <a:cs typeface="+mn-cs"/>
        </a:defRPr>
      </a:lvl2pPr>
      <a:lvl3pPr marL="1143000" indent="-270000" algn="l" defTabSz="914400" rtl="0" eaLnBrk="1" latinLnBrk="0" hangingPunct="1">
        <a:lnSpc>
          <a:spcPct val="100000"/>
        </a:lnSpc>
        <a:spcBef>
          <a:spcPts val="500"/>
        </a:spcBef>
        <a:buClr>
          <a:srgbClr val="00558F"/>
        </a:buClr>
        <a:buSzPct val="100000"/>
        <a:buFont typeface="Wingdings 2" panose="05020102010507070707" pitchFamily="18" charset="2"/>
        <a:buChar char=""/>
        <a:defRPr sz="2000" kern="1200">
          <a:solidFill>
            <a:schemeClr val="tx1"/>
          </a:solidFill>
          <a:latin typeface="Montserrat" panose="00000500000000000000" pitchFamily="2" charset="0"/>
          <a:ea typeface="+mn-ea"/>
          <a:cs typeface="+mn-cs"/>
        </a:defRPr>
      </a:lvl3pPr>
      <a:lvl4pPr marL="1600200" indent="-270000" algn="l" defTabSz="914400" rtl="0" eaLnBrk="1" latinLnBrk="0" hangingPunct="1">
        <a:lnSpc>
          <a:spcPct val="100000"/>
        </a:lnSpc>
        <a:spcBef>
          <a:spcPts val="500"/>
        </a:spcBef>
        <a:buClr>
          <a:srgbClr val="00558F"/>
        </a:buClr>
        <a:buSzPct val="100000"/>
        <a:buFont typeface="Wingdings 2" panose="05020102010507070707" pitchFamily="18" charset="2"/>
        <a:buChar char=""/>
        <a:defRPr sz="1800" kern="1200">
          <a:solidFill>
            <a:schemeClr val="tx1"/>
          </a:solidFill>
          <a:latin typeface="Montserrat" panose="00000500000000000000" pitchFamily="2" charset="0"/>
          <a:ea typeface="+mn-ea"/>
          <a:cs typeface="+mn-cs"/>
        </a:defRPr>
      </a:lvl4pPr>
      <a:lvl5pPr marL="2057400" indent="-270000" algn="l" defTabSz="914400" rtl="0" eaLnBrk="1" latinLnBrk="0" hangingPunct="1">
        <a:lnSpc>
          <a:spcPct val="100000"/>
        </a:lnSpc>
        <a:spcBef>
          <a:spcPts val="500"/>
        </a:spcBef>
        <a:buClr>
          <a:srgbClr val="00558F"/>
        </a:buClr>
        <a:buSzPct val="100000"/>
        <a:buFont typeface="Wingdings 2" panose="05020102010507070707" pitchFamily="18" charset="2"/>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176DE14-C2AC-4853-B36A-7DB20F58F9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40399-E159-499C-BC20-D75D9BA5048E}" type="datetimeFigureOut">
              <a:rPr lang="en-GB" smtClean="0"/>
              <a:t>07/04/2022</a:t>
            </a:fld>
            <a:endParaRPr lang="en-GB"/>
          </a:p>
        </p:txBody>
      </p:sp>
      <p:sp>
        <p:nvSpPr>
          <p:cNvPr id="5" name="Footer Placeholder 4">
            <a:extLst>
              <a:ext uri="{FF2B5EF4-FFF2-40B4-BE49-F238E27FC236}">
                <a16:creationId xmlns:a16="http://schemas.microsoft.com/office/drawing/2014/main" id="{2759F19E-9E86-43A7-A679-4C8C967D48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2324B2-BA39-48D6-83E5-E394FCE561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1C0BF-E914-4A9D-A046-CDE0E0AF3CF1}" type="slidenum">
              <a:rPr lang="en-GB" smtClean="0"/>
              <a:t>‹#›</a:t>
            </a:fld>
            <a:endParaRPr lang="en-GB"/>
          </a:p>
        </p:txBody>
      </p:sp>
    </p:spTree>
    <p:extLst>
      <p:ext uri="{BB962C8B-B14F-4D97-AF65-F5344CB8AC3E}">
        <p14:creationId xmlns:p14="http://schemas.microsoft.com/office/powerpoint/2010/main" val="925484786"/>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photos.euro.who.int/galleries/285/ukraine-assistance-to-ukrainians-in-lviv-march-202" TargetMode="Externa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youtube.com/channel/UCjNc_c-4lz-NSkQH3EBMKbQ"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mailto:dppmh@Hotmail.com"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7108DD-C55D-4DA9-923D-9E98726E9D30}"/>
              </a:ext>
            </a:extLst>
          </p:cNvPr>
          <p:cNvSpPr>
            <a:spLocks noGrp="1"/>
          </p:cNvSpPr>
          <p:nvPr>
            <p:ph type="ctrTitle"/>
          </p:nvPr>
        </p:nvSpPr>
        <p:spPr>
          <a:xfrm>
            <a:off x="1524000" y="329185"/>
            <a:ext cx="9144000" cy="3803903"/>
          </a:xfrm>
        </p:spPr>
        <p:txBody>
          <a:bodyPr>
            <a:normAutofit/>
          </a:bodyPr>
          <a:lstStyle/>
          <a:p>
            <a:r>
              <a:rPr lang="en-GB" sz="3200" b="1" dirty="0" err="1">
                <a:solidFill>
                  <a:srgbClr val="00558F"/>
                </a:solidFill>
                <a:latin typeface="Montserrat" panose="00000500000000000000" pitchFamily="2" charset="0"/>
              </a:rPr>
              <a:t>mhGAP</a:t>
            </a:r>
            <a:r>
              <a:rPr lang="en-GB" sz="3200" b="1" dirty="0">
                <a:solidFill>
                  <a:srgbClr val="00558F"/>
                </a:solidFill>
                <a:latin typeface="Montserrat" panose="00000500000000000000" pitchFamily="2" charset="0"/>
              </a:rPr>
              <a:t> HIG </a:t>
            </a:r>
            <a:br>
              <a:rPr lang="en-GB" sz="3200" b="1" dirty="0">
                <a:solidFill>
                  <a:srgbClr val="00558F"/>
                </a:solidFill>
                <a:latin typeface="Montserrat" panose="00000500000000000000" pitchFamily="2" charset="0"/>
              </a:rPr>
            </a:br>
            <a:r>
              <a:rPr lang="en-GB" sz="3200" b="1" dirty="0">
                <a:solidFill>
                  <a:srgbClr val="00558F"/>
                </a:solidFill>
                <a:latin typeface="Montserrat" panose="00000500000000000000" pitchFamily="2" charset="0"/>
              </a:rPr>
              <a:t>Webinar </a:t>
            </a:r>
            <a:br>
              <a:rPr lang="en-GB" sz="3200" b="1" dirty="0">
                <a:solidFill>
                  <a:srgbClr val="00558F"/>
                </a:solidFill>
                <a:latin typeface="Montserrat" panose="00000500000000000000" pitchFamily="2" charset="0"/>
              </a:rPr>
            </a:br>
            <a:r>
              <a:rPr lang="en-GB" sz="3200" b="1" dirty="0">
                <a:solidFill>
                  <a:srgbClr val="00558F"/>
                </a:solidFill>
                <a:latin typeface="Montserrat" panose="00000500000000000000" pitchFamily="2" charset="0"/>
              </a:rPr>
              <a:t>5.4.2022 </a:t>
            </a:r>
            <a:br>
              <a:rPr lang="en-GB" sz="3200" b="1" dirty="0">
                <a:solidFill>
                  <a:srgbClr val="00558F"/>
                </a:solidFill>
                <a:latin typeface="Montserrat" panose="00000500000000000000" pitchFamily="2" charset="0"/>
              </a:rPr>
            </a:br>
            <a:r>
              <a:rPr lang="en-GB" sz="3200" b="1" dirty="0">
                <a:solidFill>
                  <a:srgbClr val="00558F"/>
                </a:solidFill>
                <a:latin typeface="Montserrat" panose="00000500000000000000" pitchFamily="2" charset="0"/>
              </a:rPr>
              <a:t>Ukraine Psychosocial response</a:t>
            </a:r>
            <a:br>
              <a:rPr lang="en-GB" sz="3200" b="1" dirty="0">
                <a:solidFill>
                  <a:srgbClr val="00558F"/>
                </a:solidFill>
                <a:latin typeface="Montserrat" panose="00000500000000000000" pitchFamily="2" charset="0"/>
              </a:rPr>
            </a:br>
            <a:r>
              <a:rPr lang="en-GB" sz="3200" b="1" dirty="0">
                <a:solidFill>
                  <a:srgbClr val="00558F"/>
                </a:solidFill>
                <a:latin typeface="Montserrat" panose="00000500000000000000" pitchFamily="2" charset="0"/>
              </a:rPr>
              <a:t>Royal College of Psychiatrists </a:t>
            </a:r>
          </a:p>
        </p:txBody>
      </p:sp>
      <p:sp>
        <p:nvSpPr>
          <p:cNvPr id="7" name="Subtitle 6">
            <a:extLst>
              <a:ext uri="{FF2B5EF4-FFF2-40B4-BE49-F238E27FC236}">
                <a16:creationId xmlns:a16="http://schemas.microsoft.com/office/drawing/2014/main" id="{DEF68656-30DD-4D11-A734-D133DC3D45CB}"/>
              </a:ext>
            </a:extLst>
          </p:cNvPr>
          <p:cNvSpPr>
            <a:spLocks noGrp="1"/>
          </p:cNvSpPr>
          <p:nvPr>
            <p:ph type="subTitle" idx="1"/>
          </p:nvPr>
        </p:nvSpPr>
        <p:spPr>
          <a:xfrm>
            <a:off x="1524000" y="4767072"/>
            <a:ext cx="9144000" cy="2080376"/>
          </a:xfrm>
        </p:spPr>
        <p:txBody>
          <a:bodyPr>
            <a:normAutofit lnSpcReduction="10000"/>
          </a:bodyPr>
          <a:lstStyle/>
          <a:p>
            <a:r>
              <a:rPr lang="en-GB" b="1" dirty="0">
                <a:solidFill>
                  <a:srgbClr val="939598"/>
                </a:solidFill>
                <a:latin typeface="Montserrat" panose="00000500000000000000" pitchFamily="2" charset="0"/>
              </a:rPr>
              <a:t>Dr Peter Hughes </a:t>
            </a:r>
            <a:r>
              <a:rPr lang="en-GB" dirty="0">
                <a:solidFill>
                  <a:srgbClr val="939598"/>
                </a:solidFill>
                <a:latin typeface="Montserrat" panose="00000500000000000000" pitchFamily="2" charset="0"/>
              </a:rPr>
              <a:t>Psychiatrist  -Royal College of Psychiatrists </a:t>
            </a:r>
          </a:p>
          <a:p>
            <a:r>
              <a:rPr lang="en-GB" b="1" dirty="0" err="1"/>
              <a:t>Vitalii</a:t>
            </a:r>
            <a:r>
              <a:rPr lang="en-GB" b="1" dirty="0"/>
              <a:t> </a:t>
            </a:r>
            <a:r>
              <a:rPr lang="en-GB" b="1" dirty="0" err="1"/>
              <a:t>Klymchuk</a:t>
            </a:r>
            <a:r>
              <a:rPr lang="en-GB" b="1" dirty="0"/>
              <a:t> </a:t>
            </a:r>
            <a:r>
              <a:rPr lang="en-GB" dirty="0"/>
              <a:t>–Coordinator Community (“Mental Health for Ukraine Project” by GFA Consulting Group)  </a:t>
            </a:r>
            <a:endParaRPr lang="en-GB" dirty="0">
              <a:solidFill>
                <a:srgbClr val="939598"/>
              </a:solidFill>
              <a:latin typeface="Montserrat" panose="00000500000000000000" pitchFamily="2" charset="0"/>
            </a:endParaRPr>
          </a:p>
        </p:txBody>
      </p:sp>
    </p:spTree>
    <p:extLst>
      <p:ext uri="{BB962C8B-B14F-4D97-AF65-F5344CB8AC3E}">
        <p14:creationId xmlns:p14="http://schemas.microsoft.com/office/powerpoint/2010/main" val="2286427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3A2A24F-BD90-469A-80BF-F6BFB152B27E}"/>
              </a:ext>
            </a:extLst>
          </p:cNvPr>
          <p:cNvSpPr/>
          <p:nvPr/>
        </p:nvSpPr>
        <p:spPr>
          <a:xfrm rot="16200000">
            <a:off x="2836775" y="2022174"/>
            <a:ext cx="4096759" cy="1920076"/>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62F59C6-B323-46B5-98E5-5B436C27824D}"/>
              </a:ext>
            </a:extLst>
          </p:cNvPr>
          <p:cNvSpPr/>
          <p:nvPr/>
        </p:nvSpPr>
        <p:spPr>
          <a:xfrm>
            <a:off x="3925116" y="3315745"/>
            <a:ext cx="1920077" cy="17148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6930904-624B-46FF-B355-F3B585F38F0D}"/>
              </a:ext>
            </a:extLst>
          </p:cNvPr>
          <p:cNvSpPr txBox="1"/>
          <p:nvPr/>
        </p:nvSpPr>
        <p:spPr>
          <a:xfrm>
            <a:off x="3714303" y="2691971"/>
            <a:ext cx="234170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82F39"/>
                </a:solidFill>
                <a:effectLst/>
                <a:uLnTx/>
                <a:uFillTx/>
                <a:latin typeface="Times New Roman" panose="02020603050405020304" pitchFamily="18" charset="0"/>
                <a:ea typeface="Noto Sans" panose="020B0502040504020204" pitchFamily="34"/>
                <a:cs typeface="Times New Roman" panose="02020603050405020304" pitchFamily="18" charset="0"/>
              </a:rPr>
              <a:t>≈</a:t>
            </a:r>
            <a:r>
              <a:rPr lang="en-US" sz="3200" dirty="0">
                <a:solidFill>
                  <a:srgbClr val="282F39"/>
                </a:solidFill>
                <a:latin typeface="Noto Sans" panose="020B0502040504020204" pitchFamily="34"/>
                <a:ea typeface="Noto Sans" panose="020B0502040504020204" pitchFamily="34"/>
                <a:cs typeface="Times New Roman" panose="02020603050405020304" pitchFamily="18" charset="0"/>
              </a:rPr>
              <a:t> 35</a:t>
            </a:r>
            <a:r>
              <a:rPr kumimoji="0" lang="en-US" sz="3200" b="0"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rPr>
              <a:t>%</a:t>
            </a:r>
          </a:p>
        </p:txBody>
      </p:sp>
      <p:sp>
        <p:nvSpPr>
          <p:cNvPr id="11" name="Rectangle 10">
            <a:extLst>
              <a:ext uri="{FF2B5EF4-FFF2-40B4-BE49-F238E27FC236}">
                <a16:creationId xmlns:a16="http://schemas.microsoft.com/office/drawing/2014/main" id="{DFF04CDD-B393-42ED-9CB7-6FF2E80D23C6}"/>
              </a:ext>
            </a:extLst>
          </p:cNvPr>
          <p:cNvSpPr/>
          <p:nvPr/>
        </p:nvSpPr>
        <p:spPr>
          <a:xfrm rot="16200000">
            <a:off x="5259102" y="2022174"/>
            <a:ext cx="4096759" cy="1920076"/>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52D6487-DF78-45AE-A9B6-F5055A5C9CE1}"/>
              </a:ext>
            </a:extLst>
          </p:cNvPr>
          <p:cNvSpPr/>
          <p:nvPr/>
        </p:nvSpPr>
        <p:spPr>
          <a:xfrm>
            <a:off x="6347443" y="3991966"/>
            <a:ext cx="1920077" cy="10386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E1DDF192-0ED2-45C5-B1DE-A6462BF7F563}"/>
              </a:ext>
            </a:extLst>
          </p:cNvPr>
          <p:cNvSpPr txBox="1"/>
          <p:nvPr/>
        </p:nvSpPr>
        <p:spPr>
          <a:xfrm>
            <a:off x="70603" y="6211669"/>
            <a:ext cx="12192000" cy="646331"/>
          </a:xfrm>
          <a:prstGeom prst="rect">
            <a:avLst/>
          </a:prstGeom>
          <a:noFill/>
        </p:spPr>
        <p:txBody>
          <a:bodyPr wrap="square" rtlCol="0">
            <a:spAutoFit/>
          </a:bodyPr>
          <a:lstStyle/>
          <a:p>
            <a:pPr algn="ctr"/>
            <a:r>
              <a:rPr lang="en-US" dirty="0"/>
              <a:t>Klymchuk V., </a:t>
            </a:r>
            <a:r>
              <a:rPr lang="en-US" dirty="0" err="1"/>
              <a:t>Gorbunova</a:t>
            </a:r>
            <a:r>
              <a:rPr lang="en-US" dirty="0"/>
              <a:t> V. </a:t>
            </a:r>
            <a:r>
              <a:rPr lang="uk-UA" dirty="0" err="1"/>
              <a:t>Prevalence</a:t>
            </a:r>
            <a:r>
              <a:rPr lang="uk-UA" dirty="0"/>
              <a:t> </a:t>
            </a:r>
            <a:r>
              <a:rPr lang="uk-UA" dirty="0" err="1"/>
              <a:t>of</a:t>
            </a:r>
            <a:r>
              <a:rPr lang="uk-UA" dirty="0"/>
              <a:t> </a:t>
            </a:r>
            <a:r>
              <a:rPr lang="uk-UA" dirty="0" err="1"/>
              <a:t>the</a:t>
            </a:r>
            <a:r>
              <a:rPr lang="uk-UA" dirty="0"/>
              <a:t> </a:t>
            </a:r>
            <a:r>
              <a:rPr lang="en-US" dirty="0"/>
              <a:t>PTSD</a:t>
            </a:r>
            <a:r>
              <a:rPr lang="uk-UA" dirty="0"/>
              <a:t> </a:t>
            </a:r>
            <a:r>
              <a:rPr lang="uk-UA" dirty="0" err="1"/>
              <a:t>symptoms</a:t>
            </a:r>
            <a:r>
              <a:rPr lang="uk-UA" dirty="0"/>
              <a:t> </a:t>
            </a:r>
            <a:r>
              <a:rPr lang="uk-UA" dirty="0" err="1"/>
              <a:t>in</a:t>
            </a:r>
            <a:r>
              <a:rPr lang="uk-UA" dirty="0"/>
              <a:t> </a:t>
            </a:r>
            <a:r>
              <a:rPr lang="en-US" dirty="0"/>
              <a:t>U</a:t>
            </a:r>
            <a:r>
              <a:rPr lang="uk-UA" dirty="0" err="1"/>
              <a:t>krainian</a:t>
            </a:r>
            <a:r>
              <a:rPr lang="uk-UA" dirty="0"/>
              <a:t> </a:t>
            </a:r>
            <a:r>
              <a:rPr lang="uk-UA" dirty="0" err="1"/>
              <a:t>children</a:t>
            </a:r>
            <a:r>
              <a:rPr lang="uk-UA" dirty="0"/>
              <a:t>: </a:t>
            </a:r>
            <a:r>
              <a:rPr lang="uk-UA" dirty="0" err="1"/>
              <a:t>the</a:t>
            </a:r>
            <a:r>
              <a:rPr lang="uk-UA" dirty="0"/>
              <a:t> </a:t>
            </a:r>
            <a:r>
              <a:rPr lang="uk-UA" dirty="0" err="1"/>
              <a:t>brief</a:t>
            </a:r>
            <a:r>
              <a:rPr lang="uk-UA" dirty="0"/>
              <a:t> </a:t>
            </a:r>
            <a:r>
              <a:rPr lang="en-US" dirty="0"/>
              <a:t>report on the </a:t>
            </a:r>
            <a:r>
              <a:rPr lang="uk-UA" dirty="0" err="1"/>
              <a:t>research</a:t>
            </a:r>
            <a:r>
              <a:rPr lang="uk-UA" dirty="0"/>
              <a:t> </a:t>
            </a:r>
            <a:r>
              <a:rPr lang="en-US" dirty="0"/>
              <a:t>findings. Problems of Political Psychology</a:t>
            </a:r>
            <a:r>
              <a:rPr lang="uk-UA" dirty="0"/>
              <a:t>. – </a:t>
            </a:r>
            <a:r>
              <a:rPr lang="en-US" dirty="0"/>
              <a:t>Vol</a:t>
            </a:r>
            <a:r>
              <a:rPr lang="uk-UA" dirty="0"/>
              <a:t>. 6 (20), 2018. – </a:t>
            </a:r>
            <a:r>
              <a:rPr lang="en-US" dirty="0"/>
              <a:t>P</a:t>
            </a:r>
            <a:r>
              <a:rPr lang="uk-UA" dirty="0"/>
              <a:t>. 162-170.</a:t>
            </a:r>
            <a:endParaRPr lang="ru-RU" dirty="0"/>
          </a:p>
        </p:txBody>
      </p:sp>
      <p:sp>
        <p:nvSpPr>
          <p:cNvPr id="25" name="TextBox 24">
            <a:extLst>
              <a:ext uri="{FF2B5EF4-FFF2-40B4-BE49-F238E27FC236}">
                <a16:creationId xmlns:a16="http://schemas.microsoft.com/office/drawing/2014/main" id="{F0C83262-D20D-41D3-A1CC-7A4E3C913CE4}"/>
              </a:ext>
            </a:extLst>
          </p:cNvPr>
          <p:cNvSpPr txBox="1"/>
          <p:nvPr/>
        </p:nvSpPr>
        <p:spPr>
          <a:xfrm>
            <a:off x="6136630" y="3407191"/>
            <a:ext cx="234170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82F39"/>
                </a:solidFill>
                <a:effectLst/>
                <a:uLnTx/>
                <a:uFillTx/>
                <a:latin typeface="Times New Roman" panose="02020603050405020304" pitchFamily="18" charset="0"/>
                <a:ea typeface="Noto Sans" panose="020B0502040504020204" pitchFamily="34"/>
                <a:cs typeface="Times New Roman" panose="02020603050405020304" pitchFamily="18" charset="0"/>
              </a:rPr>
              <a:t>≈</a:t>
            </a:r>
            <a:r>
              <a:rPr lang="en-US" sz="3200" dirty="0">
                <a:solidFill>
                  <a:srgbClr val="282F39"/>
                </a:solidFill>
                <a:latin typeface="Noto Sans" panose="020B0502040504020204" pitchFamily="34"/>
                <a:ea typeface="Noto Sans" panose="020B0502040504020204" pitchFamily="34"/>
                <a:cs typeface="Times New Roman" panose="02020603050405020304" pitchFamily="18" charset="0"/>
              </a:rPr>
              <a:t> 23</a:t>
            </a:r>
            <a:r>
              <a:rPr kumimoji="0" lang="en-US" sz="3200" b="0"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rPr>
              <a:t>%</a:t>
            </a:r>
          </a:p>
        </p:txBody>
      </p:sp>
      <p:sp>
        <p:nvSpPr>
          <p:cNvPr id="28" name="Прямоугольник 27">
            <a:extLst>
              <a:ext uri="{FF2B5EF4-FFF2-40B4-BE49-F238E27FC236}">
                <a16:creationId xmlns:a16="http://schemas.microsoft.com/office/drawing/2014/main" id="{EBC38CAB-85DC-4316-A6E3-89EC1770FADD}"/>
              </a:ext>
            </a:extLst>
          </p:cNvPr>
          <p:cNvSpPr/>
          <p:nvPr/>
        </p:nvSpPr>
        <p:spPr>
          <a:xfrm>
            <a:off x="3910430" y="1047380"/>
            <a:ext cx="1764316" cy="369332"/>
          </a:xfrm>
          <a:prstGeom prst="rect">
            <a:avLst/>
          </a:prstGeom>
        </p:spPr>
        <p:txBody>
          <a:bodyPr wrap="square">
            <a:spAutoFit/>
          </a:bodyPr>
          <a:lstStyle/>
          <a:p>
            <a:r>
              <a:rPr lang="en-US" dirty="0"/>
              <a:t>Female</a:t>
            </a:r>
            <a:endParaRPr lang="ru-RU" dirty="0"/>
          </a:p>
        </p:txBody>
      </p:sp>
      <p:sp>
        <p:nvSpPr>
          <p:cNvPr id="17" name="Прямоугольник 16">
            <a:extLst>
              <a:ext uri="{FF2B5EF4-FFF2-40B4-BE49-F238E27FC236}">
                <a16:creationId xmlns:a16="http://schemas.microsoft.com/office/drawing/2014/main" id="{E56BBDA3-F407-4194-8A7C-98269EC111BC}"/>
              </a:ext>
            </a:extLst>
          </p:cNvPr>
          <p:cNvSpPr/>
          <p:nvPr/>
        </p:nvSpPr>
        <p:spPr>
          <a:xfrm>
            <a:off x="6347443" y="1007618"/>
            <a:ext cx="1764316" cy="369332"/>
          </a:xfrm>
          <a:prstGeom prst="rect">
            <a:avLst/>
          </a:prstGeom>
        </p:spPr>
        <p:txBody>
          <a:bodyPr wrap="square">
            <a:spAutoFit/>
          </a:bodyPr>
          <a:lstStyle/>
          <a:p>
            <a:r>
              <a:rPr lang="en-US" dirty="0"/>
              <a:t>Male</a:t>
            </a:r>
            <a:endParaRPr lang="ru-RU" dirty="0"/>
          </a:p>
        </p:txBody>
      </p:sp>
      <p:sp>
        <p:nvSpPr>
          <p:cNvPr id="30" name="Rectangle 17">
            <a:extLst>
              <a:ext uri="{FF2B5EF4-FFF2-40B4-BE49-F238E27FC236}">
                <a16:creationId xmlns:a16="http://schemas.microsoft.com/office/drawing/2014/main" id="{B924641E-5D25-4063-B11D-00FE49B2076A}"/>
              </a:ext>
            </a:extLst>
          </p:cNvPr>
          <p:cNvSpPr/>
          <p:nvPr/>
        </p:nvSpPr>
        <p:spPr>
          <a:xfrm>
            <a:off x="1971366" y="5267986"/>
            <a:ext cx="8169278" cy="7274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r>
              <a:rPr lang="en-US" sz="4000" dirty="0">
                <a:solidFill>
                  <a:srgbClr val="FFFFFF"/>
                </a:solidFill>
                <a:latin typeface="Calibri" panose="020F0502020204030204"/>
              </a:rPr>
              <a:t>Children, 10-15, PTSD symptoms</a:t>
            </a:r>
            <a:endParaRPr kumimoji="0" lang="en-US" sz="4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1518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B5130262-9EFA-4637-B8A8-2A188AE9CA33}"/>
              </a:ext>
            </a:extLst>
          </p:cNvPr>
          <p:cNvSpPr/>
          <p:nvPr/>
        </p:nvSpPr>
        <p:spPr>
          <a:xfrm>
            <a:off x="187491" y="5934670"/>
            <a:ext cx="11587413" cy="923330"/>
          </a:xfrm>
          <a:prstGeom prst="rect">
            <a:avLst/>
          </a:prstGeom>
        </p:spPr>
        <p:txBody>
          <a:bodyPr wrap="square">
            <a:spAutoFit/>
          </a:bodyPr>
          <a:lstStyle/>
          <a:p>
            <a:r>
              <a:rPr lang="ru-RU" dirty="0" err="1">
                <a:latin typeface="Arial" panose="020B0604020202020204" pitchFamily="34" charset="0"/>
              </a:rPr>
              <a:t>Психічне</a:t>
            </a:r>
            <a:r>
              <a:rPr lang="ru-RU" dirty="0">
                <a:latin typeface="Arial" panose="020B0604020202020204" pitchFamily="34" charset="0"/>
              </a:rPr>
              <a:t> </a:t>
            </a:r>
            <a:r>
              <a:rPr lang="ru-RU" dirty="0" err="1">
                <a:latin typeface="Arial" panose="020B0604020202020204" pitchFamily="34" charset="0"/>
              </a:rPr>
              <a:t>здоров’я</a:t>
            </a:r>
            <a:r>
              <a:rPr lang="ru-RU" dirty="0">
                <a:latin typeface="Arial" panose="020B0604020202020204" pitchFamily="34" charset="0"/>
              </a:rPr>
              <a:t> </a:t>
            </a:r>
            <a:r>
              <a:rPr lang="ru-RU" dirty="0" err="1">
                <a:latin typeface="Arial" panose="020B0604020202020204" pitchFamily="34" charset="0"/>
              </a:rPr>
              <a:t>населення</a:t>
            </a:r>
            <a:r>
              <a:rPr lang="ru-RU" dirty="0">
                <a:latin typeface="Arial" panose="020B0604020202020204" pitchFamily="34" charset="0"/>
              </a:rPr>
              <a:t> </a:t>
            </a:r>
            <a:r>
              <a:rPr lang="ru-RU" dirty="0" err="1">
                <a:latin typeface="Arial" panose="020B0604020202020204" pitchFamily="34" charset="0"/>
              </a:rPr>
              <a:t>України</a:t>
            </a:r>
            <a:r>
              <a:rPr lang="ru-RU" dirty="0">
                <a:latin typeface="Arial" panose="020B0604020202020204" pitchFamily="34" charset="0"/>
              </a:rPr>
              <a:t>. </a:t>
            </a:r>
            <a:r>
              <a:rPr lang="ru-RU" dirty="0" err="1">
                <a:latin typeface="Arial" panose="020B0604020202020204" pitchFamily="34" charset="0"/>
              </a:rPr>
              <a:t>Аналітично</a:t>
            </a:r>
            <a:r>
              <a:rPr lang="en-US" dirty="0">
                <a:latin typeface="Arial" panose="020B0604020202020204" pitchFamily="34" charset="0"/>
              </a:rPr>
              <a:t>-</a:t>
            </a:r>
            <a:r>
              <a:rPr lang="ru-RU" dirty="0" err="1">
                <a:latin typeface="Arial" panose="020B0604020202020204" pitchFamily="34" charset="0"/>
              </a:rPr>
              <a:t>статистичний</a:t>
            </a:r>
            <a:r>
              <a:rPr lang="ru-RU" dirty="0">
                <a:latin typeface="Arial" panose="020B0604020202020204" pitchFamily="34" charset="0"/>
              </a:rPr>
              <a:t> </a:t>
            </a:r>
            <a:r>
              <a:rPr lang="ru-RU" dirty="0" err="1">
                <a:latin typeface="Arial" panose="020B0604020202020204" pitchFamily="34" charset="0"/>
              </a:rPr>
              <a:t>довідник</a:t>
            </a:r>
            <a:r>
              <a:rPr lang="ru-RU" dirty="0">
                <a:latin typeface="Arial" panose="020B0604020202020204" pitchFamily="34" charset="0"/>
              </a:rPr>
              <a:t> 2013–2015</a:t>
            </a:r>
          </a:p>
          <a:p>
            <a:r>
              <a:rPr lang="ru-RU" dirty="0" err="1">
                <a:latin typeface="Arial" panose="020B0604020202020204" pitchFamily="34" charset="0"/>
              </a:rPr>
              <a:t>рр</a:t>
            </a:r>
            <a:r>
              <a:rPr lang="ru-RU" dirty="0">
                <a:latin typeface="Arial" panose="020B0604020202020204" pitchFamily="34" charset="0"/>
              </a:rPr>
              <a:t>. / </a:t>
            </a:r>
            <a:r>
              <a:rPr lang="ru-RU" dirty="0" err="1">
                <a:latin typeface="Arial" panose="020B0604020202020204" pitchFamily="34" charset="0"/>
              </a:rPr>
              <a:t>Український</a:t>
            </a:r>
            <a:r>
              <a:rPr lang="ru-RU" dirty="0">
                <a:latin typeface="Arial" panose="020B0604020202020204" pitchFamily="34" charset="0"/>
              </a:rPr>
              <a:t> </a:t>
            </a:r>
            <a:r>
              <a:rPr lang="ru-RU" dirty="0" err="1">
                <a:latin typeface="Arial" panose="020B0604020202020204" pitchFamily="34" charset="0"/>
              </a:rPr>
              <a:t>НДІ</a:t>
            </a:r>
            <a:r>
              <a:rPr lang="ru-RU" dirty="0">
                <a:latin typeface="Arial" panose="020B0604020202020204" pitchFamily="34" charset="0"/>
              </a:rPr>
              <a:t> </a:t>
            </a:r>
            <a:r>
              <a:rPr lang="ru-RU" dirty="0" err="1">
                <a:latin typeface="Arial" panose="020B0604020202020204" pitchFamily="34" charset="0"/>
              </a:rPr>
              <a:t>соціальної</a:t>
            </a:r>
            <a:r>
              <a:rPr lang="ru-RU" dirty="0">
                <a:latin typeface="Arial" panose="020B0604020202020204" pitchFamily="34" charset="0"/>
              </a:rPr>
              <a:t> і </a:t>
            </a:r>
            <a:r>
              <a:rPr lang="ru-RU" dirty="0" err="1">
                <a:latin typeface="Arial" panose="020B0604020202020204" pitchFamily="34" charset="0"/>
              </a:rPr>
              <a:t>судової</a:t>
            </a:r>
            <a:r>
              <a:rPr lang="ru-RU" dirty="0">
                <a:latin typeface="Arial" panose="020B0604020202020204" pitchFamily="34" charset="0"/>
              </a:rPr>
              <a:t> </a:t>
            </a:r>
            <a:r>
              <a:rPr lang="ru-RU" dirty="0" err="1">
                <a:latin typeface="Arial" panose="020B0604020202020204" pitchFamily="34" charset="0"/>
              </a:rPr>
              <a:t>психіатрії</a:t>
            </a:r>
            <a:r>
              <a:rPr lang="ru-RU" dirty="0">
                <a:latin typeface="Arial" panose="020B0604020202020204" pitchFamily="34" charset="0"/>
              </a:rPr>
              <a:t> та </a:t>
            </a:r>
            <a:r>
              <a:rPr lang="ru-RU" dirty="0" err="1">
                <a:latin typeface="Arial" panose="020B0604020202020204" pitchFamily="34" charset="0"/>
              </a:rPr>
              <a:t>наркології</a:t>
            </a:r>
            <a:r>
              <a:rPr lang="ru-RU" dirty="0">
                <a:latin typeface="Arial" panose="020B0604020202020204" pitchFamily="34" charset="0"/>
              </a:rPr>
              <a:t> </a:t>
            </a:r>
            <a:r>
              <a:rPr lang="ru-RU" dirty="0" err="1">
                <a:latin typeface="Arial" panose="020B0604020202020204" pitchFamily="34" charset="0"/>
              </a:rPr>
              <a:t>МОЗ</a:t>
            </a:r>
            <a:r>
              <a:rPr lang="ru-RU" dirty="0">
                <a:latin typeface="Arial" panose="020B0604020202020204" pitchFamily="34" charset="0"/>
              </a:rPr>
              <a:t> </a:t>
            </a:r>
            <a:r>
              <a:rPr lang="ru-RU" dirty="0" err="1">
                <a:latin typeface="Arial" panose="020B0604020202020204" pitchFamily="34" charset="0"/>
              </a:rPr>
              <a:t>України</a:t>
            </a:r>
            <a:r>
              <a:rPr lang="ru-RU" dirty="0">
                <a:latin typeface="Arial" panose="020B0604020202020204" pitchFamily="34" charset="0"/>
              </a:rPr>
              <a:t>; Центр мед. статистики </a:t>
            </a:r>
            <a:r>
              <a:rPr lang="ru-RU" dirty="0" err="1">
                <a:latin typeface="Arial" panose="020B0604020202020204" pitchFamily="34" charset="0"/>
              </a:rPr>
              <a:t>МОЗ</a:t>
            </a:r>
            <a:r>
              <a:rPr lang="ru-RU" dirty="0">
                <a:latin typeface="Arial" panose="020B0604020202020204" pitchFamily="34" charset="0"/>
              </a:rPr>
              <a:t> </a:t>
            </a:r>
            <a:r>
              <a:rPr lang="ru-RU" dirty="0" err="1">
                <a:latin typeface="Arial" panose="020B0604020202020204" pitchFamily="34" charset="0"/>
              </a:rPr>
              <a:t>України</a:t>
            </a:r>
            <a:r>
              <a:rPr lang="ru-RU" dirty="0">
                <a:latin typeface="Arial" panose="020B0604020202020204" pitchFamily="34" charset="0"/>
              </a:rPr>
              <a:t>. –</a:t>
            </a:r>
            <a:r>
              <a:rPr lang="en-US" dirty="0">
                <a:latin typeface="Arial" panose="020B0604020202020204" pitchFamily="34" charset="0"/>
              </a:rPr>
              <a:t> </a:t>
            </a:r>
            <a:r>
              <a:rPr lang="ru-RU" dirty="0" err="1">
                <a:latin typeface="Arial" panose="020B0604020202020204" pitchFamily="34" charset="0"/>
              </a:rPr>
              <a:t>Кіровоград</a:t>
            </a:r>
            <a:r>
              <a:rPr lang="ru-RU" dirty="0">
                <a:latin typeface="Arial" panose="020B0604020202020204" pitchFamily="34" charset="0"/>
              </a:rPr>
              <a:t>: </a:t>
            </a:r>
            <a:r>
              <a:rPr lang="ru-RU" dirty="0" err="1">
                <a:latin typeface="Arial" panose="020B0604020202020204" pitchFamily="34" charset="0"/>
              </a:rPr>
              <a:t>Поліум</a:t>
            </a:r>
            <a:r>
              <a:rPr lang="ru-RU" dirty="0">
                <a:latin typeface="Arial" panose="020B0604020202020204" pitchFamily="34" charset="0"/>
              </a:rPr>
              <a:t>, 2016. –</a:t>
            </a:r>
            <a:r>
              <a:rPr lang="en-US" dirty="0">
                <a:latin typeface="Arial" panose="020B0604020202020204" pitchFamily="34" charset="0"/>
              </a:rPr>
              <a:t> </a:t>
            </a:r>
            <a:r>
              <a:rPr lang="ru-RU" dirty="0">
                <a:latin typeface="Arial" panose="020B0604020202020204" pitchFamily="34" charset="0"/>
              </a:rPr>
              <a:t>80</a:t>
            </a:r>
            <a:r>
              <a:rPr lang="en-US" dirty="0">
                <a:latin typeface="Arial" panose="020B0604020202020204" pitchFamily="34" charset="0"/>
              </a:rPr>
              <a:t> </a:t>
            </a:r>
            <a:r>
              <a:rPr lang="ru-RU" dirty="0">
                <a:latin typeface="Arial" panose="020B0604020202020204" pitchFamily="34" charset="0"/>
              </a:rPr>
              <a:t>с</a:t>
            </a:r>
            <a:r>
              <a:rPr lang="en-US" dirty="0">
                <a:latin typeface="Arial" panose="020B0604020202020204" pitchFamily="34" charset="0"/>
              </a:rPr>
              <a:t>.</a:t>
            </a:r>
            <a:endParaRPr lang="ru-RU" dirty="0"/>
          </a:p>
        </p:txBody>
      </p:sp>
      <p:sp>
        <p:nvSpPr>
          <p:cNvPr id="5" name="TextBox 4">
            <a:extLst>
              <a:ext uri="{FF2B5EF4-FFF2-40B4-BE49-F238E27FC236}">
                <a16:creationId xmlns:a16="http://schemas.microsoft.com/office/drawing/2014/main" id="{B2867C5A-9736-483D-B0AD-4912B412A13E}"/>
              </a:ext>
            </a:extLst>
          </p:cNvPr>
          <p:cNvSpPr txBox="1"/>
          <p:nvPr/>
        </p:nvSpPr>
        <p:spPr>
          <a:xfrm>
            <a:off x="547988" y="34747"/>
            <a:ext cx="10038350" cy="1631216"/>
          </a:xfrm>
          <a:prstGeom prst="rect">
            <a:avLst/>
          </a:prstGeom>
          <a:noFill/>
        </p:spPr>
        <p:txBody>
          <a:bodyPr wrap="square" rtlCol="0">
            <a:spAutoFit/>
          </a:bodyPr>
          <a:lstStyle/>
          <a:p>
            <a:pPr lvl="0" algn="ctr">
              <a:defRPr/>
            </a:pPr>
            <a:r>
              <a:rPr kumimoji="0" lang="en-GB" sz="5000" b="1"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rPr>
              <a:t> What kind of services </a:t>
            </a:r>
            <a:r>
              <a:rPr lang="en-GB" sz="5000" b="1" dirty="0">
                <a:solidFill>
                  <a:srgbClr val="282F39"/>
                </a:solidFill>
                <a:latin typeface="Noto Sans" panose="020B0502040504020204" pitchFamily="34"/>
                <a:ea typeface="Noto Sans" panose="020B0502040504020204" pitchFamily="34"/>
                <a:cs typeface="Noto Sans" panose="020B0502040504020204" pitchFamily="34"/>
              </a:rPr>
              <a:t>people use?</a:t>
            </a:r>
            <a:endParaRPr kumimoji="0" lang="en-GB" sz="5000" b="1"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endParaRPr>
          </a:p>
        </p:txBody>
      </p:sp>
      <p:pic>
        <p:nvPicPr>
          <p:cNvPr id="2050" name="Picture 2" descr="http://zor.gov.ua/sites/default/files/or_h_vske_shose_8.jpg">
            <a:extLst>
              <a:ext uri="{FF2B5EF4-FFF2-40B4-BE49-F238E27FC236}">
                <a16:creationId xmlns:a16="http://schemas.microsoft.com/office/drawing/2014/main" id="{333C2FD2-8120-4510-ACFC-5CD940FB17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492" y="1050758"/>
            <a:ext cx="3567363" cy="475648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a:extLst>
              <a:ext uri="{FF2B5EF4-FFF2-40B4-BE49-F238E27FC236}">
                <a16:creationId xmlns:a16="http://schemas.microsoft.com/office/drawing/2014/main" id="{F501A9AC-05E6-4EFA-8266-52BF6FBF283F}"/>
              </a:ext>
            </a:extLst>
          </p:cNvPr>
          <p:cNvSpPr/>
          <p:nvPr/>
        </p:nvSpPr>
        <p:spPr>
          <a:xfrm>
            <a:off x="4026569" y="1733604"/>
            <a:ext cx="7748336" cy="1066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2800" b="1" dirty="0"/>
              <a:t>1,7 </a:t>
            </a:r>
            <a:r>
              <a:rPr lang="en-US" sz="2800" b="1" dirty="0" err="1"/>
              <a:t>mln</a:t>
            </a:r>
            <a:r>
              <a:rPr lang="en-US" sz="2800" b="1" dirty="0"/>
              <a:t> of people were registered in the psychiatric clinics and dispensers</a:t>
            </a:r>
            <a:endParaRPr lang="ru-RU" sz="2800" b="1" dirty="0"/>
          </a:p>
        </p:txBody>
      </p:sp>
      <p:sp>
        <p:nvSpPr>
          <p:cNvPr id="7" name="Стрелка: вниз 6">
            <a:extLst>
              <a:ext uri="{FF2B5EF4-FFF2-40B4-BE49-F238E27FC236}">
                <a16:creationId xmlns:a16="http://schemas.microsoft.com/office/drawing/2014/main" id="{0E219A12-4DEC-41E1-A708-4A3ADFA848A4}"/>
              </a:ext>
            </a:extLst>
          </p:cNvPr>
          <p:cNvSpPr/>
          <p:nvPr/>
        </p:nvSpPr>
        <p:spPr>
          <a:xfrm>
            <a:off x="7587916" y="3092090"/>
            <a:ext cx="625642" cy="529390"/>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9" name="Прямоугольник 8">
            <a:extLst>
              <a:ext uri="{FF2B5EF4-FFF2-40B4-BE49-F238E27FC236}">
                <a16:creationId xmlns:a16="http://schemas.microsoft.com/office/drawing/2014/main" id="{096D5AA3-0D96-401A-B8C6-09730371449E}"/>
              </a:ext>
            </a:extLst>
          </p:cNvPr>
          <p:cNvSpPr/>
          <p:nvPr/>
        </p:nvSpPr>
        <p:spPr>
          <a:xfrm>
            <a:off x="7098632" y="3845159"/>
            <a:ext cx="1604210" cy="106680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uk-UA" sz="3200" b="1" dirty="0"/>
              <a:t>3,8 %</a:t>
            </a:r>
            <a:endParaRPr lang="ru-RU" sz="3200" b="1" dirty="0"/>
          </a:p>
        </p:txBody>
      </p:sp>
    </p:spTree>
    <p:extLst>
      <p:ext uri="{BB962C8B-B14F-4D97-AF65-F5344CB8AC3E}">
        <p14:creationId xmlns:p14="http://schemas.microsoft.com/office/powerpoint/2010/main" val="2872320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105F2342-AE88-4E31-8DED-15931F81BA46}"/>
              </a:ext>
            </a:extLst>
          </p:cNvPr>
          <p:cNvSpPr/>
          <p:nvPr/>
        </p:nvSpPr>
        <p:spPr>
          <a:xfrm>
            <a:off x="3957720" y="3781926"/>
            <a:ext cx="6375403" cy="1678002"/>
          </a:xfrm>
          <a:prstGeom prst="rect">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A9157CE4-18D4-4A5A-899D-5FB9765FEB7C}"/>
              </a:ext>
            </a:extLst>
          </p:cNvPr>
          <p:cNvSpPr/>
          <p:nvPr/>
        </p:nvSpPr>
        <p:spPr>
          <a:xfrm>
            <a:off x="3957720" y="1494400"/>
            <a:ext cx="6375403" cy="1678002"/>
          </a:xfrm>
          <a:prstGeom prst="rect">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6EA39465-BBC8-40E7-95A7-A665D0F91962}"/>
              </a:ext>
            </a:extLst>
          </p:cNvPr>
          <p:cNvSpPr/>
          <p:nvPr/>
        </p:nvSpPr>
        <p:spPr>
          <a:xfrm>
            <a:off x="3957721" y="1494400"/>
            <a:ext cx="1496595" cy="167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68F8F9CA-BC75-4A3F-877E-E7306EE847F0}"/>
              </a:ext>
            </a:extLst>
          </p:cNvPr>
          <p:cNvSpPr/>
          <p:nvPr/>
        </p:nvSpPr>
        <p:spPr>
          <a:xfrm>
            <a:off x="3957721" y="3781926"/>
            <a:ext cx="357606" cy="16780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8B978828-045A-45AB-9F48-63182F75E568}"/>
              </a:ext>
            </a:extLst>
          </p:cNvPr>
          <p:cNvSpPr txBox="1"/>
          <p:nvPr/>
        </p:nvSpPr>
        <p:spPr>
          <a:xfrm>
            <a:off x="5454315" y="1671680"/>
            <a:ext cx="266276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18 %</a:t>
            </a:r>
          </a:p>
        </p:txBody>
      </p:sp>
      <p:sp>
        <p:nvSpPr>
          <p:cNvPr id="45" name="TextBox 44">
            <a:extLst>
              <a:ext uri="{FF2B5EF4-FFF2-40B4-BE49-F238E27FC236}">
                <a16:creationId xmlns:a16="http://schemas.microsoft.com/office/drawing/2014/main" id="{5AD9D00E-B582-4C20-B6B9-6D1E988F9D3F}"/>
              </a:ext>
            </a:extLst>
          </p:cNvPr>
          <p:cNvSpPr txBox="1"/>
          <p:nvPr/>
        </p:nvSpPr>
        <p:spPr>
          <a:xfrm>
            <a:off x="5600559" y="3929095"/>
            <a:ext cx="251652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3,8%</a:t>
            </a:r>
          </a:p>
        </p:txBody>
      </p:sp>
      <p:sp>
        <p:nvSpPr>
          <p:cNvPr id="3" name="Прямоугольник 2">
            <a:extLst>
              <a:ext uri="{FF2B5EF4-FFF2-40B4-BE49-F238E27FC236}">
                <a16:creationId xmlns:a16="http://schemas.microsoft.com/office/drawing/2014/main" id="{D53CE87B-C5F2-4F31-A15A-DB82D7085FEC}"/>
              </a:ext>
            </a:extLst>
          </p:cNvPr>
          <p:cNvSpPr/>
          <p:nvPr/>
        </p:nvSpPr>
        <p:spPr>
          <a:xfrm>
            <a:off x="1299410" y="1494400"/>
            <a:ext cx="2277979" cy="167800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alibri" panose="020F0502020204030204"/>
                <a:ea typeface="+mn-ea"/>
                <a:cs typeface="+mn-cs"/>
              </a:rPr>
              <a:t>One year prevalence of the mental disorders</a:t>
            </a:r>
            <a:endParaRPr kumimoji="0" lang="ru-RU" sz="2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0" name="Rectangle 40">
            <a:extLst>
              <a:ext uri="{FF2B5EF4-FFF2-40B4-BE49-F238E27FC236}">
                <a16:creationId xmlns:a16="http://schemas.microsoft.com/office/drawing/2014/main" id="{04F89E22-D1FC-4485-BA3E-538FCB8CB393}"/>
              </a:ext>
            </a:extLst>
          </p:cNvPr>
          <p:cNvSpPr/>
          <p:nvPr/>
        </p:nvSpPr>
        <p:spPr>
          <a:xfrm>
            <a:off x="1299410" y="3751814"/>
            <a:ext cx="2277979" cy="16780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alibri" panose="020F0502020204030204"/>
                <a:ea typeface="+mn-ea"/>
                <a:cs typeface="+mn-cs"/>
              </a:rPr>
              <a:t>Admission to the psychiatric clinics</a:t>
            </a:r>
          </a:p>
        </p:txBody>
      </p:sp>
      <p:sp>
        <p:nvSpPr>
          <p:cNvPr id="4" name="Прямоугольник 3">
            <a:extLst>
              <a:ext uri="{FF2B5EF4-FFF2-40B4-BE49-F238E27FC236}">
                <a16:creationId xmlns:a16="http://schemas.microsoft.com/office/drawing/2014/main" id="{BD4411D4-8D17-4143-9B62-9E6BEB36189F}"/>
              </a:ext>
            </a:extLst>
          </p:cNvPr>
          <p:cNvSpPr/>
          <p:nvPr/>
        </p:nvSpPr>
        <p:spPr>
          <a:xfrm>
            <a:off x="3350376" y="8898"/>
            <a:ext cx="5491247" cy="1015663"/>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Calibri" panose="020F0502020204030204"/>
                <a:ea typeface="+mn-ea"/>
                <a:cs typeface="+mn-cs"/>
              </a:rPr>
              <a:t>Here is the gap…</a:t>
            </a:r>
            <a:endParaRPr kumimoji="0" lang="ru-RU" sz="6000" b="1"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0524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105F2342-AE88-4E31-8DED-15931F81BA46}"/>
              </a:ext>
            </a:extLst>
          </p:cNvPr>
          <p:cNvSpPr/>
          <p:nvPr/>
        </p:nvSpPr>
        <p:spPr>
          <a:xfrm>
            <a:off x="3957720" y="3429000"/>
            <a:ext cx="6375403" cy="1678002"/>
          </a:xfrm>
          <a:prstGeom prst="rect">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A9157CE4-18D4-4A5A-899D-5FB9765FEB7C}"/>
              </a:ext>
            </a:extLst>
          </p:cNvPr>
          <p:cNvSpPr/>
          <p:nvPr/>
        </p:nvSpPr>
        <p:spPr>
          <a:xfrm>
            <a:off x="3957720" y="1141474"/>
            <a:ext cx="6375403" cy="1678002"/>
          </a:xfrm>
          <a:prstGeom prst="rect">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6EA39465-BBC8-40E7-95A7-A665D0F91962}"/>
              </a:ext>
            </a:extLst>
          </p:cNvPr>
          <p:cNvSpPr/>
          <p:nvPr/>
        </p:nvSpPr>
        <p:spPr>
          <a:xfrm>
            <a:off x="3957721" y="1141474"/>
            <a:ext cx="1496595" cy="167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68F8F9CA-BC75-4A3F-877E-E7306EE847F0}"/>
              </a:ext>
            </a:extLst>
          </p:cNvPr>
          <p:cNvSpPr/>
          <p:nvPr/>
        </p:nvSpPr>
        <p:spPr>
          <a:xfrm>
            <a:off x="3957721" y="3429000"/>
            <a:ext cx="357606" cy="16780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8B978828-045A-45AB-9F48-63182F75E568}"/>
              </a:ext>
            </a:extLst>
          </p:cNvPr>
          <p:cNvSpPr txBox="1"/>
          <p:nvPr/>
        </p:nvSpPr>
        <p:spPr>
          <a:xfrm>
            <a:off x="5454315" y="1318754"/>
            <a:ext cx="266276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18 %</a:t>
            </a:r>
          </a:p>
        </p:txBody>
      </p:sp>
      <p:sp>
        <p:nvSpPr>
          <p:cNvPr id="45" name="TextBox 44">
            <a:extLst>
              <a:ext uri="{FF2B5EF4-FFF2-40B4-BE49-F238E27FC236}">
                <a16:creationId xmlns:a16="http://schemas.microsoft.com/office/drawing/2014/main" id="{5AD9D00E-B582-4C20-B6B9-6D1E988F9D3F}"/>
              </a:ext>
            </a:extLst>
          </p:cNvPr>
          <p:cNvSpPr txBox="1"/>
          <p:nvPr/>
        </p:nvSpPr>
        <p:spPr>
          <a:xfrm>
            <a:off x="5600559" y="3576169"/>
            <a:ext cx="251652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dirty="0">
                <a:solidFill>
                  <a:srgbClr val="FFFFFF"/>
                </a:solidFill>
                <a:latin typeface="Noto Sans" panose="020B0502040504020204" pitchFamily="34"/>
                <a:ea typeface="Noto Sans" panose="020B0502040504020204" pitchFamily="34"/>
                <a:cs typeface="Noto Sans" panose="020B0502040504020204" pitchFamily="34"/>
              </a:rPr>
              <a:t>3,8</a:t>
            </a:r>
            <a:r>
              <a:rPr kumimoji="0" lang="en-US"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a:t>
            </a:r>
          </a:p>
        </p:txBody>
      </p:sp>
      <p:sp>
        <p:nvSpPr>
          <p:cNvPr id="3" name="Прямоугольник 2">
            <a:extLst>
              <a:ext uri="{FF2B5EF4-FFF2-40B4-BE49-F238E27FC236}">
                <a16:creationId xmlns:a16="http://schemas.microsoft.com/office/drawing/2014/main" id="{D53CE87B-C5F2-4F31-A15A-DB82D7085FEC}"/>
              </a:ext>
            </a:extLst>
          </p:cNvPr>
          <p:cNvSpPr/>
          <p:nvPr/>
        </p:nvSpPr>
        <p:spPr>
          <a:xfrm>
            <a:off x="1299410" y="1141474"/>
            <a:ext cx="2277979" cy="167800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One year prevalence of the mental disorders</a:t>
            </a:r>
            <a:endParaRPr lang="ru-RU" sz="2400" dirty="0"/>
          </a:p>
        </p:txBody>
      </p:sp>
      <p:sp>
        <p:nvSpPr>
          <p:cNvPr id="30" name="Rectangle 40">
            <a:extLst>
              <a:ext uri="{FF2B5EF4-FFF2-40B4-BE49-F238E27FC236}">
                <a16:creationId xmlns:a16="http://schemas.microsoft.com/office/drawing/2014/main" id="{04F89E22-D1FC-4485-BA3E-538FCB8CB393}"/>
              </a:ext>
            </a:extLst>
          </p:cNvPr>
          <p:cNvSpPr/>
          <p:nvPr/>
        </p:nvSpPr>
        <p:spPr>
          <a:xfrm>
            <a:off x="1299410" y="3398888"/>
            <a:ext cx="2277979" cy="16780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alibri" panose="020F0502020204030204"/>
                <a:ea typeface="+mn-ea"/>
                <a:cs typeface="+mn-cs"/>
              </a:rPr>
              <a:t>Admission to the psychiatric clinics</a:t>
            </a:r>
          </a:p>
        </p:txBody>
      </p:sp>
      <p:sp>
        <p:nvSpPr>
          <p:cNvPr id="4" name="Прямоугольник 3">
            <a:extLst>
              <a:ext uri="{FF2B5EF4-FFF2-40B4-BE49-F238E27FC236}">
                <a16:creationId xmlns:a16="http://schemas.microsoft.com/office/drawing/2014/main" id="{BD4411D4-8D17-4143-9B62-9E6BEB36189F}"/>
              </a:ext>
            </a:extLst>
          </p:cNvPr>
          <p:cNvSpPr/>
          <p:nvPr/>
        </p:nvSpPr>
        <p:spPr>
          <a:xfrm>
            <a:off x="3350376" y="8898"/>
            <a:ext cx="5491247" cy="1015663"/>
          </a:xfrm>
          <a:prstGeom prst="rect">
            <a:avLst/>
          </a:prstGeom>
        </p:spPr>
        <p:txBody>
          <a:bodyPr wrap="none">
            <a:spAutoFit/>
          </a:bodyPr>
          <a:lstStyle/>
          <a:p>
            <a:r>
              <a:rPr lang="en-US" sz="6000" b="1" dirty="0">
                <a:solidFill>
                  <a:srgbClr val="FFFFFF"/>
                </a:solidFill>
              </a:rPr>
              <a:t>Here is the gap…</a:t>
            </a:r>
            <a:endParaRPr lang="ru-RU" sz="6000" b="1" dirty="0"/>
          </a:p>
        </p:txBody>
      </p:sp>
      <p:cxnSp>
        <p:nvCxnSpPr>
          <p:cNvPr id="6" name="Прямая соединительная линия 5">
            <a:extLst>
              <a:ext uri="{FF2B5EF4-FFF2-40B4-BE49-F238E27FC236}">
                <a16:creationId xmlns:a16="http://schemas.microsoft.com/office/drawing/2014/main" id="{0F6CB763-BD35-4EC9-8D57-5BF696F57282}"/>
              </a:ext>
            </a:extLst>
          </p:cNvPr>
          <p:cNvCxnSpPr>
            <a:cxnSpLocks/>
          </p:cNvCxnSpPr>
          <p:nvPr/>
        </p:nvCxnSpPr>
        <p:spPr>
          <a:xfrm>
            <a:off x="4315327" y="5107002"/>
            <a:ext cx="0" cy="480277"/>
          </a:xfrm>
          <a:prstGeom prst="line">
            <a:avLst/>
          </a:prstGeom>
          <a:ln>
            <a:prstDash val="dash"/>
          </a:ln>
        </p:spPr>
        <p:style>
          <a:lnRef idx="3">
            <a:schemeClr val="accent4"/>
          </a:lnRef>
          <a:fillRef idx="0">
            <a:schemeClr val="accent4"/>
          </a:fillRef>
          <a:effectRef idx="2">
            <a:schemeClr val="accent4"/>
          </a:effectRef>
          <a:fontRef idx="minor">
            <a:schemeClr val="tx1"/>
          </a:fontRef>
        </p:style>
      </p:cxnSp>
      <p:cxnSp>
        <p:nvCxnSpPr>
          <p:cNvPr id="31" name="Прямая соединительная линия 30">
            <a:extLst>
              <a:ext uri="{FF2B5EF4-FFF2-40B4-BE49-F238E27FC236}">
                <a16:creationId xmlns:a16="http://schemas.microsoft.com/office/drawing/2014/main" id="{7FAD3D37-6366-4FA3-8D46-811348F0DC27}"/>
              </a:ext>
            </a:extLst>
          </p:cNvPr>
          <p:cNvCxnSpPr>
            <a:cxnSpLocks/>
          </p:cNvCxnSpPr>
          <p:nvPr/>
        </p:nvCxnSpPr>
        <p:spPr>
          <a:xfrm>
            <a:off x="5454315" y="2720739"/>
            <a:ext cx="0" cy="2866540"/>
          </a:xfrm>
          <a:prstGeom prst="line">
            <a:avLst/>
          </a:prstGeom>
          <a:ln>
            <a:prstDash val="dash"/>
          </a:ln>
        </p:spPr>
        <p:style>
          <a:lnRef idx="3">
            <a:schemeClr val="accent4"/>
          </a:lnRef>
          <a:fillRef idx="0">
            <a:schemeClr val="accent4"/>
          </a:fillRef>
          <a:effectRef idx="2">
            <a:schemeClr val="accent4"/>
          </a:effectRef>
          <a:fontRef idx="minor">
            <a:schemeClr val="tx1"/>
          </a:fontRef>
        </p:style>
      </p:cxnSp>
      <p:sp>
        <p:nvSpPr>
          <p:cNvPr id="10" name="Правая фигурная скобка 9">
            <a:extLst>
              <a:ext uri="{FF2B5EF4-FFF2-40B4-BE49-F238E27FC236}">
                <a16:creationId xmlns:a16="http://schemas.microsoft.com/office/drawing/2014/main" id="{514E0975-F14C-42BB-BAAD-E3064C89AF97}"/>
              </a:ext>
            </a:extLst>
          </p:cNvPr>
          <p:cNvSpPr/>
          <p:nvPr/>
        </p:nvSpPr>
        <p:spPr>
          <a:xfrm rot="5400000">
            <a:off x="4691853" y="4978839"/>
            <a:ext cx="364716" cy="1475374"/>
          </a:xfrm>
          <a:prstGeom prst="rightBrace">
            <a:avLst>
              <a:gd name="adj1" fmla="val 37602"/>
              <a:gd name="adj2" fmla="val 5217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solidFill>
                <a:schemeClr val="tx2"/>
              </a:solidFill>
            </a:endParaRPr>
          </a:p>
        </p:txBody>
      </p:sp>
      <p:sp>
        <p:nvSpPr>
          <p:cNvPr id="32" name="TextBox 31">
            <a:extLst>
              <a:ext uri="{FF2B5EF4-FFF2-40B4-BE49-F238E27FC236}">
                <a16:creationId xmlns:a16="http://schemas.microsoft.com/office/drawing/2014/main" id="{925BCAB3-01D2-4D47-8050-C78966B96924}"/>
              </a:ext>
            </a:extLst>
          </p:cNvPr>
          <p:cNvSpPr txBox="1"/>
          <p:nvPr/>
        </p:nvSpPr>
        <p:spPr>
          <a:xfrm>
            <a:off x="2011738" y="5757420"/>
            <a:ext cx="456835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dirty="0">
                <a:solidFill>
                  <a:schemeClr val="tx2"/>
                </a:solidFill>
                <a:latin typeface="Times New Roman" panose="02020603050405020304" pitchFamily="18" charset="0"/>
                <a:ea typeface="Noto Sans" panose="020B0502040504020204" pitchFamily="34"/>
                <a:cs typeface="Times New Roman" panose="02020603050405020304" pitchFamily="18" charset="0"/>
              </a:rPr>
              <a:t>≈ </a:t>
            </a:r>
            <a:r>
              <a:rPr lang="en-US" sz="6600" b="1" dirty="0">
                <a:solidFill>
                  <a:schemeClr val="tx2"/>
                </a:solidFill>
                <a:latin typeface="Noto Sans" panose="020B0502040504020204" pitchFamily="34"/>
                <a:ea typeface="Noto Sans" panose="020B0502040504020204" pitchFamily="34"/>
                <a:cs typeface="Noto Sans" panose="020B0502040504020204" pitchFamily="34"/>
              </a:rPr>
              <a:t>6 400 000</a:t>
            </a:r>
            <a:endParaRPr kumimoji="0" lang="en-US" sz="6600" b="1" i="0" u="none" strike="noStrike" kern="1200" cap="none" spc="0" normalizeH="0" baseline="0" noProof="0" dirty="0">
              <a:ln>
                <a:noFill/>
              </a:ln>
              <a:solidFill>
                <a:schemeClr val="tx2"/>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1" name="TextBox 10">
            <a:extLst>
              <a:ext uri="{FF2B5EF4-FFF2-40B4-BE49-F238E27FC236}">
                <a16:creationId xmlns:a16="http://schemas.microsoft.com/office/drawing/2014/main" id="{D41DC959-0285-4255-94A0-7BB9E8FC5A2A}"/>
              </a:ext>
            </a:extLst>
          </p:cNvPr>
          <p:cNvSpPr txBox="1"/>
          <p:nvPr/>
        </p:nvSpPr>
        <p:spPr>
          <a:xfrm>
            <a:off x="6419676" y="5988252"/>
            <a:ext cx="5098556" cy="646331"/>
          </a:xfrm>
          <a:prstGeom prst="rect">
            <a:avLst/>
          </a:prstGeom>
          <a:noFill/>
        </p:spPr>
        <p:txBody>
          <a:bodyPr wrap="square" rtlCol="0">
            <a:spAutoFit/>
          </a:bodyPr>
          <a:lstStyle/>
          <a:p>
            <a:r>
              <a:rPr lang="en-US" dirty="0">
                <a:solidFill>
                  <a:schemeClr val="tx2"/>
                </a:solidFill>
              </a:rPr>
              <a:t>Ukrainian YEARLY do not obtain necessary support (by conservative calculations)k</a:t>
            </a:r>
            <a:endParaRPr lang="ru-RU" dirty="0">
              <a:solidFill>
                <a:schemeClr val="tx2"/>
              </a:solidFill>
            </a:endParaRPr>
          </a:p>
        </p:txBody>
      </p:sp>
    </p:spTree>
    <p:extLst>
      <p:ext uri="{BB962C8B-B14F-4D97-AF65-F5344CB8AC3E}">
        <p14:creationId xmlns:p14="http://schemas.microsoft.com/office/powerpoint/2010/main" val="2423715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105F2342-AE88-4E31-8DED-15931F81BA46}"/>
              </a:ext>
            </a:extLst>
          </p:cNvPr>
          <p:cNvSpPr/>
          <p:nvPr/>
        </p:nvSpPr>
        <p:spPr>
          <a:xfrm>
            <a:off x="3957720" y="3429000"/>
            <a:ext cx="6375403" cy="1678002"/>
          </a:xfrm>
          <a:prstGeom prst="rect">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A9157CE4-18D4-4A5A-899D-5FB9765FEB7C}"/>
              </a:ext>
            </a:extLst>
          </p:cNvPr>
          <p:cNvSpPr/>
          <p:nvPr/>
        </p:nvSpPr>
        <p:spPr>
          <a:xfrm>
            <a:off x="3957720" y="1141474"/>
            <a:ext cx="6375403" cy="1678002"/>
          </a:xfrm>
          <a:prstGeom prst="rect">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6EA39465-BBC8-40E7-95A7-A665D0F91962}"/>
              </a:ext>
            </a:extLst>
          </p:cNvPr>
          <p:cNvSpPr/>
          <p:nvPr/>
        </p:nvSpPr>
        <p:spPr>
          <a:xfrm>
            <a:off x="3957721" y="1141474"/>
            <a:ext cx="1496595" cy="167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68F8F9CA-BC75-4A3F-877E-E7306EE847F0}"/>
              </a:ext>
            </a:extLst>
          </p:cNvPr>
          <p:cNvSpPr/>
          <p:nvPr/>
        </p:nvSpPr>
        <p:spPr>
          <a:xfrm>
            <a:off x="3957721" y="3429000"/>
            <a:ext cx="357606" cy="16780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8B978828-045A-45AB-9F48-63182F75E568}"/>
              </a:ext>
            </a:extLst>
          </p:cNvPr>
          <p:cNvSpPr txBox="1"/>
          <p:nvPr/>
        </p:nvSpPr>
        <p:spPr>
          <a:xfrm>
            <a:off x="5454315" y="1318754"/>
            <a:ext cx="266276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18 %</a:t>
            </a:r>
          </a:p>
        </p:txBody>
      </p:sp>
      <p:sp>
        <p:nvSpPr>
          <p:cNvPr id="45" name="TextBox 44">
            <a:extLst>
              <a:ext uri="{FF2B5EF4-FFF2-40B4-BE49-F238E27FC236}">
                <a16:creationId xmlns:a16="http://schemas.microsoft.com/office/drawing/2014/main" id="{5AD9D00E-B582-4C20-B6B9-6D1E988F9D3F}"/>
              </a:ext>
            </a:extLst>
          </p:cNvPr>
          <p:cNvSpPr txBox="1"/>
          <p:nvPr/>
        </p:nvSpPr>
        <p:spPr>
          <a:xfrm>
            <a:off x="5600559" y="3576169"/>
            <a:ext cx="251652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Noto Sans" panose="020B0502040504020204" pitchFamily="34"/>
                <a:ea typeface="Noto Sans" panose="020B0502040504020204" pitchFamily="34"/>
                <a:cs typeface="Noto Sans" panose="020B0502040504020204" pitchFamily="34"/>
              </a:rPr>
              <a:t>3,8%</a:t>
            </a:r>
          </a:p>
        </p:txBody>
      </p:sp>
      <p:sp>
        <p:nvSpPr>
          <p:cNvPr id="3" name="Прямоугольник 2">
            <a:extLst>
              <a:ext uri="{FF2B5EF4-FFF2-40B4-BE49-F238E27FC236}">
                <a16:creationId xmlns:a16="http://schemas.microsoft.com/office/drawing/2014/main" id="{D53CE87B-C5F2-4F31-A15A-DB82D7085FEC}"/>
              </a:ext>
            </a:extLst>
          </p:cNvPr>
          <p:cNvSpPr/>
          <p:nvPr/>
        </p:nvSpPr>
        <p:spPr>
          <a:xfrm>
            <a:off x="1299410" y="1141474"/>
            <a:ext cx="2277979" cy="167800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alibri" panose="020F0502020204030204"/>
                <a:ea typeface="+mn-ea"/>
                <a:cs typeface="+mn-cs"/>
              </a:rPr>
              <a:t>One year prevalence of the mental disorders</a:t>
            </a:r>
            <a:endParaRPr kumimoji="0" lang="ru-RU" sz="2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0" name="Rectangle 40">
            <a:extLst>
              <a:ext uri="{FF2B5EF4-FFF2-40B4-BE49-F238E27FC236}">
                <a16:creationId xmlns:a16="http://schemas.microsoft.com/office/drawing/2014/main" id="{04F89E22-D1FC-4485-BA3E-538FCB8CB393}"/>
              </a:ext>
            </a:extLst>
          </p:cNvPr>
          <p:cNvSpPr/>
          <p:nvPr/>
        </p:nvSpPr>
        <p:spPr>
          <a:xfrm>
            <a:off x="1299410" y="3398888"/>
            <a:ext cx="2277979" cy="16780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Calibri" panose="020F0502020204030204"/>
                <a:ea typeface="+mn-ea"/>
                <a:cs typeface="+mn-cs"/>
              </a:rPr>
              <a:t>Admission to the psychiatric clinics</a:t>
            </a:r>
          </a:p>
        </p:txBody>
      </p:sp>
      <p:sp>
        <p:nvSpPr>
          <p:cNvPr id="4" name="Прямоугольник 3">
            <a:extLst>
              <a:ext uri="{FF2B5EF4-FFF2-40B4-BE49-F238E27FC236}">
                <a16:creationId xmlns:a16="http://schemas.microsoft.com/office/drawing/2014/main" id="{BD4411D4-8D17-4143-9B62-9E6BEB36189F}"/>
              </a:ext>
            </a:extLst>
          </p:cNvPr>
          <p:cNvSpPr/>
          <p:nvPr/>
        </p:nvSpPr>
        <p:spPr>
          <a:xfrm>
            <a:off x="3350376" y="8898"/>
            <a:ext cx="5491247" cy="1015663"/>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Calibri" panose="020F0502020204030204"/>
                <a:ea typeface="+mn-ea"/>
                <a:cs typeface="+mn-cs"/>
              </a:rPr>
              <a:t>Here is the gap…</a:t>
            </a:r>
            <a:endParaRPr kumimoji="0" lang="ru-RU" sz="6000" b="1" i="0" u="none" strike="noStrike" kern="1200" cap="none" spc="0" normalizeH="0" baseline="0" noProof="0" dirty="0">
              <a:ln>
                <a:noFill/>
              </a:ln>
              <a:solidFill>
                <a:srgbClr val="282F39"/>
              </a:solidFill>
              <a:effectLst/>
              <a:uLnTx/>
              <a:uFillTx/>
              <a:latin typeface="Calibri" panose="020F0502020204030204"/>
              <a:ea typeface="+mn-ea"/>
              <a:cs typeface="+mn-cs"/>
            </a:endParaRPr>
          </a:p>
        </p:txBody>
      </p:sp>
      <p:cxnSp>
        <p:nvCxnSpPr>
          <p:cNvPr id="6" name="Прямая соединительная линия 5">
            <a:extLst>
              <a:ext uri="{FF2B5EF4-FFF2-40B4-BE49-F238E27FC236}">
                <a16:creationId xmlns:a16="http://schemas.microsoft.com/office/drawing/2014/main" id="{0F6CB763-BD35-4EC9-8D57-5BF696F57282}"/>
              </a:ext>
            </a:extLst>
          </p:cNvPr>
          <p:cNvCxnSpPr>
            <a:cxnSpLocks/>
          </p:cNvCxnSpPr>
          <p:nvPr/>
        </p:nvCxnSpPr>
        <p:spPr>
          <a:xfrm>
            <a:off x="4315327" y="5107002"/>
            <a:ext cx="0" cy="480277"/>
          </a:xfrm>
          <a:prstGeom prst="line">
            <a:avLst/>
          </a:prstGeom>
          <a:ln>
            <a:prstDash val="dash"/>
          </a:ln>
        </p:spPr>
        <p:style>
          <a:lnRef idx="3">
            <a:schemeClr val="accent4"/>
          </a:lnRef>
          <a:fillRef idx="0">
            <a:schemeClr val="accent4"/>
          </a:fillRef>
          <a:effectRef idx="2">
            <a:schemeClr val="accent4"/>
          </a:effectRef>
          <a:fontRef idx="minor">
            <a:schemeClr val="tx1"/>
          </a:fontRef>
        </p:style>
      </p:cxnSp>
      <p:cxnSp>
        <p:nvCxnSpPr>
          <p:cNvPr id="31" name="Прямая соединительная линия 30">
            <a:extLst>
              <a:ext uri="{FF2B5EF4-FFF2-40B4-BE49-F238E27FC236}">
                <a16:creationId xmlns:a16="http://schemas.microsoft.com/office/drawing/2014/main" id="{7FAD3D37-6366-4FA3-8D46-811348F0DC27}"/>
              </a:ext>
            </a:extLst>
          </p:cNvPr>
          <p:cNvCxnSpPr>
            <a:cxnSpLocks/>
          </p:cNvCxnSpPr>
          <p:nvPr/>
        </p:nvCxnSpPr>
        <p:spPr>
          <a:xfrm>
            <a:off x="5454315" y="2720739"/>
            <a:ext cx="0" cy="2866540"/>
          </a:xfrm>
          <a:prstGeom prst="line">
            <a:avLst/>
          </a:prstGeom>
          <a:ln>
            <a:prstDash val="dash"/>
          </a:ln>
        </p:spPr>
        <p:style>
          <a:lnRef idx="3">
            <a:schemeClr val="accent4"/>
          </a:lnRef>
          <a:fillRef idx="0">
            <a:schemeClr val="accent4"/>
          </a:fillRef>
          <a:effectRef idx="2">
            <a:schemeClr val="accent4"/>
          </a:effectRef>
          <a:fontRef idx="minor">
            <a:schemeClr val="tx1"/>
          </a:fontRef>
        </p:style>
      </p:cxnSp>
      <p:sp>
        <p:nvSpPr>
          <p:cNvPr id="10" name="Правая фигурная скобка 9">
            <a:extLst>
              <a:ext uri="{FF2B5EF4-FFF2-40B4-BE49-F238E27FC236}">
                <a16:creationId xmlns:a16="http://schemas.microsoft.com/office/drawing/2014/main" id="{514E0975-F14C-42BB-BAAD-E3064C89AF97}"/>
              </a:ext>
            </a:extLst>
          </p:cNvPr>
          <p:cNvSpPr/>
          <p:nvPr/>
        </p:nvSpPr>
        <p:spPr>
          <a:xfrm rot="5400000">
            <a:off x="4644678" y="5204814"/>
            <a:ext cx="480277" cy="1138983"/>
          </a:xfrm>
          <a:prstGeom prst="rightBrace">
            <a:avLst>
              <a:gd name="adj1" fmla="val 37602"/>
              <a:gd name="adj2" fmla="val 52175"/>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2"/>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925BCAB3-01D2-4D47-8050-C78966B96924}"/>
              </a:ext>
            </a:extLst>
          </p:cNvPr>
          <p:cNvSpPr txBox="1"/>
          <p:nvPr/>
        </p:nvSpPr>
        <p:spPr>
          <a:xfrm>
            <a:off x="4874211" y="5750004"/>
            <a:ext cx="4568359" cy="110799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chemeClr val="tx2"/>
                </a:solidFill>
                <a:effectLst/>
                <a:uLnTx/>
                <a:uFillTx/>
                <a:latin typeface="Times New Roman" panose="02020603050405020304" pitchFamily="18" charset="0"/>
                <a:ea typeface="Noto Sans" panose="020B0502040504020204" pitchFamily="34"/>
                <a:cs typeface="Times New Roman" panose="02020603050405020304" pitchFamily="18" charset="0"/>
              </a:rPr>
              <a:t>≈ </a:t>
            </a:r>
            <a:r>
              <a:rPr kumimoji="0" lang="en-US" sz="6600" b="1" i="0" u="none" strike="noStrike" kern="1200" cap="none" spc="0" normalizeH="0" baseline="0" noProof="0" dirty="0">
                <a:ln>
                  <a:noFill/>
                </a:ln>
                <a:solidFill>
                  <a:schemeClr val="tx2"/>
                </a:solidFill>
                <a:effectLst/>
                <a:uLnTx/>
                <a:uFillTx/>
                <a:latin typeface="Noto Sans" panose="020B0502040504020204" pitchFamily="34"/>
                <a:ea typeface="Noto Sans" panose="020B0502040504020204" pitchFamily="34"/>
                <a:cs typeface="Noto Sans" panose="020B0502040504020204" pitchFamily="34"/>
              </a:rPr>
              <a:t>6.4 </a:t>
            </a:r>
            <a:r>
              <a:rPr kumimoji="0" lang="en-US" sz="6600" b="1" i="0" u="none" strike="noStrike" kern="1200" cap="none" spc="0" normalizeH="0" baseline="0" noProof="0" dirty="0" err="1">
                <a:ln>
                  <a:noFill/>
                </a:ln>
                <a:solidFill>
                  <a:schemeClr val="tx2"/>
                </a:solidFill>
                <a:effectLst/>
                <a:uLnTx/>
                <a:uFillTx/>
                <a:latin typeface="Noto Sans" panose="020B0502040504020204" pitchFamily="34"/>
                <a:ea typeface="Noto Sans" panose="020B0502040504020204" pitchFamily="34"/>
                <a:cs typeface="Noto Sans" panose="020B0502040504020204" pitchFamily="34"/>
              </a:rPr>
              <a:t>mln</a:t>
            </a:r>
            <a:endParaRPr kumimoji="0" lang="en-US" sz="6600" b="1" i="0" u="none" strike="noStrike" kern="1200" cap="none" spc="0" normalizeH="0" baseline="0" noProof="0" dirty="0">
              <a:ln>
                <a:noFill/>
              </a:ln>
              <a:solidFill>
                <a:schemeClr val="tx2"/>
              </a:solidFill>
              <a:effectLst/>
              <a:uLnTx/>
              <a:uFillTx/>
              <a:latin typeface="Noto Sans" panose="020B0502040504020204" pitchFamily="34"/>
              <a:ea typeface="Noto Sans" panose="020B0502040504020204" pitchFamily="34"/>
              <a:cs typeface="Noto Sans" panose="020B0502040504020204" pitchFamily="34"/>
            </a:endParaRPr>
          </a:p>
        </p:txBody>
      </p:sp>
      <p:cxnSp>
        <p:nvCxnSpPr>
          <p:cNvPr id="16" name="Прямая соединительная линия 15">
            <a:extLst>
              <a:ext uri="{FF2B5EF4-FFF2-40B4-BE49-F238E27FC236}">
                <a16:creationId xmlns:a16="http://schemas.microsoft.com/office/drawing/2014/main" id="{7965F21B-ED0A-4C14-88E6-FA91984BF44D}"/>
              </a:ext>
            </a:extLst>
          </p:cNvPr>
          <p:cNvCxnSpPr>
            <a:cxnSpLocks/>
          </p:cNvCxnSpPr>
          <p:nvPr/>
        </p:nvCxnSpPr>
        <p:spPr>
          <a:xfrm>
            <a:off x="3957720" y="5053890"/>
            <a:ext cx="0" cy="480277"/>
          </a:xfrm>
          <a:prstGeom prst="line">
            <a:avLst/>
          </a:prstGeom>
          <a:ln>
            <a:prstDash val="dash"/>
          </a:ln>
        </p:spPr>
        <p:style>
          <a:lnRef idx="3">
            <a:schemeClr val="accent4"/>
          </a:lnRef>
          <a:fillRef idx="0">
            <a:schemeClr val="accent4"/>
          </a:fillRef>
          <a:effectRef idx="2">
            <a:schemeClr val="accent4"/>
          </a:effectRef>
          <a:fontRef idx="minor">
            <a:schemeClr val="tx1"/>
          </a:fontRef>
        </p:style>
      </p:cxnSp>
      <p:sp>
        <p:nvSpPr>
          <p:cNvPr id="17" name="Правая фигурная скобка 16">
            <a:extLst>
              <a:ext uri="{FF2B5EF4-FFF2-40B4-BE49-F238E27FC236}">
                <a16:creationId xmlns:a16="http://schemas.microsoft.com/office/drawing/2014/main" id="{0D8D10D2-FD0D-4F88-B2EC-6C6401C24770}"/>
              </a:ext>
            </a:extLst>
          </p:cNvPr>
          <p:cNvSpPr/>
          <p:nvPr/>
        </p:nvSpPr>
        <p:spPr>
          <a:xfrm rot="5400000">
            <a:off x="3896378" y="5590114"/>
            <a:ext cx="480277" cy="357607"/>
          </a:xfrm>
          <a:prstGeom prst="rightBrace">
            <a:avLst>
              <a:gd name="adj1" fmla="val 37602"/>
              <a:gd name="adj2" fmla="val 52175"/>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chemeClr val="tx2"/>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E0470E2C-A5CB-49BC-BF43-0C8D1542C730}"/>
              </a:ext>
            </a:extLst>
          </p:cNvPr>
          <p:cNvSpPr txBox="1"/>
          <p:nvPr/>
        </p:nvSpPr>
        <p:spPr>
          <a:xfrm>
            <a:off x="2428039" y="6009056"/>
            <a:ext cx="227797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2"/>
                </a:solidFill>
                <a:effectLst/>
                <a:uLnTx/>
                <a:uFillTx/>
                <a:latin typeface="Times New Roman" panose="02020603050405020304" pitchFamily="18" charset="0"/>
                <a:ea typeface="Noto Sans" panose="020B0502040504020204" pitchFamily="34"/>
                <a:cs typeface="Times New Roman" panose="02020603050405020304" pitchFamily="18" charset="0"/>
              </a:rPr>
              <a:t>≈ </a:t>
            </a:r>
            <a:r>
              <a:rPr lang="en-US" sz="3600" b="1" dirty="0">
                <a:solidFill>
                  <a:schemeClr val="tx2"/>
                </a:solidFill>
                <a:latin typeface="Noto Sans" panose="020B0502040504020204" pitchFamily="34"/>
                <a:ea typeface="Noto Sans" panose="020B0502040504020204" pitchFamily="34"/>
                <a:cs typeface="Times New Roman" panose="02020603050405020304" pitchFamily="18" charset="0"/>
              </a:rPr>
              <a:t>1.</a:t>
            </a:r>
            <a:r>
              <a:rPr lang="en-US" sz="3600" b="1" dirty="0">
                <a:solidFill>
                  <a:schemeClr val="tx2"/>
                </a:solidFill>
                <a:latin typeface="Noto Sans" panose="020B0502040504020204" pitchFamily="34"/>
                <a:ea typeface="Noto Sans" panose="020B0502040504020204" pitchFamily="34"/>
                <a:cs typeface="Noto Sans" panose="020B0502040504020204" pitchFamily="34"/>
              </a:rPr>
              <a:t>7 </a:t>
            </a:r>
            <a:r>
              <a:rPr lang="en-US" sz="3600" b="1" dirty="0" err="1">
                <a:solidFill>
                  <a:schemeClr val="tx2"/>
                </a:solidFill>
                <a:latin typeface="Noto Sans" panose="020B0502040504020204" pitchFamily="34"/>
                <a:ea typeface="Noto Sans" panose="020B0502040504020204" pitchFamily="34"/>
                <a:cs typeface="Noto Sans" panose="020B0502040504020204" pitchFamily="34"/>
              </a:rPr>
              <a:t>mln</a:t>
            </a:r>
            <a:endParaRPr kumimoji="0" lang="en-US" sz="3600" b="1" i="0" u="none" strike="noStrike" kern="1200" cap="none" spc="0" normalizeH="0" baseline="0" noProof="0" dirty="0">
              <a:ln>
                <a:noFill/>
              </a:ln>
              <a:solidFill>
                <a:schemeClr val="tx2"/>
              </a:solidFill>
              <a:effectLst/>
              <a:uLnTx/>
              <a:uFillTx/>
              <a:latin typeface="Noto Sans" panose="020B0502040504020204" pitchFamily="34"/>
              <a:ea typeface="Noto Sans" panose="020B0502040504020204" pitchFamily="34"/>
              <a:cs typeface="Noto Sans" panose="020B0502040504020204" pitchFamily="34"/>
            </a:endParaRPr>
          </a:p>
        </p:txBody>
      </p:sp>
      <p:sp>
        <p:nvSpPr>
          <p:cNvPr id="19" name="TextBox 18">
            <a:extLst>
              <a:ext uri="{FF2B5EF4-FFF2-40B4-BE49-F238E27FC236}">
                <a16:creationId xmlns:a16="http://schemas.microsoft.com/office/drawing/2014/main" id="{A85A6265-BC04-4622-90C3-1A96D2926738}"/>
              </a:ext>
            </a:extLst>
          </p:cNvPr>
          <p:cNvSpPr txBox="1"/>
          <p:nvPr/>
        </p:nvSpPr>
        <p:spPr>
          <a:xfrm>
            <a:off x="160420" y="5842337"/>
            <a:ext cx="2277979" cy="923330"/>
          </a:xfrm>
          <a:prstGeom prst="rect">
            <a:avLst/>
          </a:prstGeom>
          <a:noFill/>
        </p:spPr>
        <p:txBody>
          <a:bodyPr wrap="square" rtlCol="0">
            <a:spAutoFit/>
          </a:bodyPr>
          <a:lstStyle/>
          <a:p>
            <a:pPr algn="r"/>
            <a:r>
              <a:rPr lang="en-US" dirty="0">
                <a:solidFill>
                  <a:schemeClr val="tx2"/>
                </a:solidFill>
              </a:rPr>
              <a:t>Do not have any support in the communities…</a:t>
            </a:r>
            <a:endParaRPr lang="ru-RU" dirty="0">
              <a:solidFill>
                <a:schemeClr val="tx2"/>
              </a:solidFill>
            </a:endParaRPr>
          </a:p>
        </p:txBody>
      </p:sp>
    </p:spTree>
    <p:extLst>
      <p:ext uri="{BB962C8B-B14F-4D97-AF65-F5344CB8AC3E}">
        <p14:creationId xmlns:p14="http://schemas.microsoft.com/office/powerpoint/2010/main" val="716182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BD4411D4-8D17-4143-9B62-9E6BEB36189F}"/>
              </a:ext>
            </a:extLst>
          </p:cNvPr>
          <p:cNvSpPr/>
          <p:nvPr/>
        </p:nvSpPr>
        <p:spPr>
          <a:xfrm>
            <a:off x="2564313" y="137235"/>
            <a:ext cx="7732181" cy="1015663"/>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chemeClr val="tx2"/>
                </a:solidFill>
                <a:effectLst/>
                <a:uLnTx/>
                <a:uFillTx/>
                <a:latin typeface="Calibri" panose="020F0502020204030204"/>
                <a:ea typeface="+mn-ea"/>
                <a:cs typeface="+mn-cs"/>
              </a:rPr>
              <a:t>Service user</a:t>
            </a:r>
            <a:r>
              <a:rPr lang="en-US" sz="6000" b="1" dirty="0">
                <a:solidFill>
                  <a:schemeClr val="tx2"/>
                </a:solidFill>
                <a:latin typeface="Calibri" panose="020F0502020204030204"/>
              </a:rPr>
              <a:t>s` opinion</a:t>
            </a:r>
            <a:r>
              <a:rPr kumimoji="0" lang="en-US" sz="6000" b="1" i="0" u="none" strike="noStrike" kern="1200" cap="none" spc="0" normalizeH="0" baseline="0" noProof="0" dirty="0">
                <a:ln>
                  <a:noFill/>
                </a:ln>
                <a:solidFill>
                  <a:schemeClr val="tx2"/>
                </a:solidFill>
                <a:effectLst/>
                <a:uLnTx/>
                <a:uFillTx/>
                <a:latin typeface="Calibri" panose="020F0502020204030204"/>
                <a:ea typeface="+mn-ea"/>
                <a:cs typeface="+mn-cs"/>
              </a:rPr>
              <a:t>…</a:t>
            </a:r>
            <a:endParaRPr kumimoji="0" lang="ru-RU" sz="6000" b="1" i="0" u="none" strike="noStrike" kern="1200" cap="none" spc="0" normalizeH="0" baseline="0" noProof="0" dirty="0">
              <a:ln>
                <a:noFill/>
              </a:ln>
              <a:solidFill>
                <a:schemeClr val="tx2"/>
              </a:solidFill>
              <a:effectLst/>
              <a:uLnTx/>
              <a:uFillTx/>
              <a:latin typeface="Calibri" panose="020F0502020204030204"/>
              <a:ea typeface="+mn-ea"/>
              <a:cs typeface="+mn-cs"/>
            </a:endParaRPr>
          </a:p>
        </p:txBody>
      </p:sp>
      <p:pic>
        <p:nvPicPr>
          <p:cNvPr id="5" name="Рисунок 4">
            <a:extLst>
              <a:ext uri="{FF2B5EF4-FFF2-40B4-BE49-F238E27FC236}">
                <a16:creationId xmlns:a16="http://schemas.microsoft.com/office/drawing/2014/main" id="{42A092D0-ADDE-4F5A-8382-2D93AE381430}"/>
              </a:ext>
            </a:extLst>
          </p:cNvPr>
          <p:cNvPicPr>
            <a:picLocks noChangeAspect="1"/>
          </p:cNvPicPr>
          <p:nvPr/>
        </p:nvPicPr>
        <p:blipFill>
          <a:blip r:embed="rId2"/>
          <a:stretch>
            <a:fillRect/>
          </a:stretch>
        </p:blipFill>
        <p:spPr>
          <a:xfrm>
            <a:off x="362766" y="1331495"/>
            <a:ext cx="3492408" cy="4997116"/>
          </a:xfrm>
          <a:prstGeom prst="rect">
            <a:avLst/>
          </a:prstGeom>
        </p:spPr>
      </p:pic>
      <p:sp>
        <p:nvSpPr>
          <p:cNvPr id="20" name="Rectangle 7">
            <a:extLst>
              <a:ext uri="{FF2B5EF4-FFF2-40B4-BE49-F238E27FC236}">
                <a16:creationId xmlns:a16="http://schemas.microsoft.com/office/drawing/2014/main" id="{D61127DC-2CF3-4157-8590-693A936F84D6}"/>
              </a:ext>
            </a:extLst>
          </p:cNvPr>
          <p:cNvSpPr/>
          <p:nvPr/>
        </p:nvSpPr>
        <p:spPr>
          <a:xfrm rot="16200000">
            <a:off x="3258029" y="2731769"/>
            <a:ext cx="4096759" cy="1920076"/>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2"/>
              </a:solidFill>
              <a:effectLst/>
              <a:uLnTx/>
              <a:uFillTx/>
              <a:latin typeface="Calibri" panose="020F0502020204030204"/>
              <a:ea typeface="+mn-ea"/>
              <a:cs typeface="+mn-cs"/>
            </a:endParaRPr>
          </a:p>
        </p:txBody>
      </p:sp>
      <p:sp>
        <p:nvSpPr>
          <p:cNvPr id="21" name="Rectangle 8">
            <a:extLst>
              <a:ext uri="{FF2B5EF4-FFF2-40B4-BE49-F238E27FC236}">
                <a16:creationId xmlns:a16="http://schemas.microsoft.com/office/drawing/2014/main" id="{7B266DA3-0E9C-47B9-938B-ECB444C772FA}"/>
              </a:ext>
            </a:extLst>
          </p:cNvPr>
          <p:cNvSpPr/>
          <p:nvPr/>
        </p:nvSpPr>
        <p:spPr>
          <a:xfrm>
            <a:off x="4346370" y="3789664"/>
            <a:ext cx="1920077" cy="19505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2"/>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2A59C54E-F231-4ED6-8E3E-641B9C9A028F}"/>
              </a:ext>
            </a:extLst>
          </p:cNvPr>
          <p:cNvSpPr txBox="1"/>
          <p:nvPr/>
        </p:nvSpPr>
        <p:spPr>
          <a:xfrm>
            <a:off x="4135557" y="3107032"/>
            <a:ext cx="234170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tx2"/>
                </a:solidFill>
                <a:latin typeface="Noto Sans" panose="020B0502040504020204" pitchFamily="34"/>
                <a:ea typeface="Noto Sans" panose="020B0502040504020204" pitchFamily="34"/>
                <a:cs typeface="Times New Roman" panose="02020603050405020304" pitchFamily="18" charset="0"/>
              </a:rPr>
              <a:t>48</a:t>
            </a:r>
            <a:r>
              <a:rPr kumimoji="0" lang="en-US" sz="3200" b="0" i="0" u="none" strike="noStrike" kern="1200" cap="none" spc="0" normalizeH="0" baseline="0" noProof="0" dirty="0">
                <a:ln>
                  <a:noFill/>
                </a:ln>
                <a:solidFill>
                  <a:schemeClr val="tx2"/>
                </a:solidFill>
                <a:effectLst/>
                <a:uLnTx/>
                <a:uFillTx/>
                <a:latin typeface="Noto Sans" panose="020B0502040504020204" pitchFamily="34"/>
                <a:ea typeface="Noto Sans" panose="020B0502040504020204" pitchFamily="34"/>
                <a:cs typeface="Noto Sans" panose="020B0502040504020204" pitchFamily="34"/>
              </a:rPr>
              <a:t>%</a:t>
            </a:r>
          </a:p>
        </p:txBody>
      </p:sp>
      <p:sp>
        <p:nvSpPr>
          <p:cNvPr id="23" name="Rectangle 10">
            <a:extLst>
              <a:ext uri="{FF2B5EF4-FFF2-40B4-BE49-F238E27FC236}">
                <a16:creationId xmlns:a16="http://schemas.microsoft.com/office/drawing/2014/main" id="{854D1BB8-3E14-4378-9D25-E568C145FC70}"/>
              </a:ext>
            </a:extLst>
          </p:cNvPr>
          <p:cNvSpPr/>
          <p:nvPr/>
        </p:nvSpPr>
        <p:spPr>
          <a:xfrm rot="16200000">
            <a:off x="5614418" y="2731769"/>
            <a:ext cx="4096759" cy="1920076"/>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2"/>
              </a:solidFill>
              <a:effectLst/>
              <a:uLnTx/>
              <a:uFillTx/>
              <a:latin typeface="Calibri" panose="020F0502020204030204"/>
              <a:ea typeface="+mn-ea"/>
              <a:cs typeface="+mn-cs"/>
            </a:endParaRPr>
          </a:p>
        </p:txBody>
      </p:sp>
      <p:sp>
        <p:nvSpPr>
          <p:cNvPr id="24" name="Rectangle 11">
            <a:extLst>
              <a:ext uri="{FF2B5EF4-FFF2-40B4-BE49-F238E27FC236}">
                <a16:creationId xmlns:a16="http://schemas.microsoft.com/office/drawing/2014/main" id="{289B8A0B-530E-427E-8F01-A90EBB69E194}"/>
              </a:ext>
            </a:extLst>
          </p:cNvPr>
          <p:cNvSpPr/>
          <p:nvPr/>
        </p:nvSpPr>
        <p:spPr>
          <a:xfrm>
            <a:off x="6702759" y="4639911"/>
            <a:ext cx="1920077" cy="11002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2"/>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E4850F5D-654C-4724-BFCC-3CE2DC9D6004}"/>
              </a:ext>
            </a:extLst>
          </p:cNvPr>
          <p:cNvSpPr txBox="1"/>
          <p:nvPr/>
        </p:nvSpPr>
        <p:spPr>
          <a:xfrm>
            <a:off x="6491946" y="4055136"/>
            <a:ext cx="234170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tx2"/>
                </a:solidFill>
                <a:latin typeface="Noto Sans" panose="020B0502040504020204" pitchFamily="34"/>
                <a:ea typeface="Noto Sans" panose="020B0502040504020204" pitchFamily="34"/>
                <a:cs typeface="Times New Roman" panose="02020603050405020304" pitchFamily="18" charset="0"/>
              </a:rPr>
              <a:t>26</a:t>
            </a:r>
            <a:r>
              <a:rPr kumimoji="0" lang="en-US" sz="3200" b="0" i="0" u="none" strike="noStrike" kern="1200" cap="none" spc="0" normalizeH="0" baseline="0" noProof="0" dirty="0">
                <a:ln>
                  <a:noFill/>
                </a:ln>
                <a:solidFill>
                  <a:schemeClr val="tx2"/>
                </a:solidFill>
                <a:effectLst/>
                <a:uLnTx/>
                <a:uFillTx/>
                <a:latin typeface="Noto Sans" panose="020B0502040504020204" pitchFamily="34"/>
                <a:ea typeface="Noto Sans" panose="020B0502040504020204" pitchFamily="34"/>
                <a:cs typeface="Noto Sans" panose="020B0502040504020204" pitchFamily="34"/>
              </a:rPr>
              <a:t>%</a:t>
            </a:r>
          </a:p>
        </p:txBody>
      </p:sp>
      <p:sp>
        <p:nvSpPr>
          <p:cNvPr id="26" name="Прямоугольник 25">
            <a:extLst>
              <a:ext uri="{FF2B5EF4-FFF2-40B4-BE49-F238E27FC236}">
                <a16:creationId xmlns:a16="http://schemas.microsoft.com/office/drawing/2014/main" id="{EA448B49-2CA8-426C-8C3E-78DB0EDE012B}"/>
              </a:ext>
            </a:extLst>
          </p:cNvPr>
          <p:cNvSpPr/>
          <p:nvPr/>
        </p:nvSpPr>
        <p:spPr>
          <a:xfrm>
            <a:off x="4331684" y="1756975"/>
            <a:ext cx="1764316" cy="1200329"/>
          </a:xfrm>
          <a:prstGeom prst="rect">
            <a:avLst/>
          </a:prstGeom>
        </p:spPr>
        <p:txBody>
          <a:bodyPr wrap="square">
            <a:spAutoFit/>
          </a:bodyPr>
          <a:lstStyle/>
          <a:p>
            <a:r>
              <a:rPr lang="en-US" dirty="0">
                <a:solidFill>
                  <a:schemeClr val="tx2"/>
                </a:solidFill>
              </a:rPr>
              <a:t>Low qualification of the professionals</a:t>
            </a:r>
            <a:endParaRPr lang="ru-RU" dirty="0">
              <a:solidFill>
                <a:schemeClr val="tx2"/>
              </a:solidFill>
            </a:endParaRPr>
          </a:p>
        </p:txBody>
      </p:sp>
      <p:sp>
        <p:nvSpPr>
          <p:cNvPr id="27" name="Прямоугольник 26">
            <a:extLst>
              <a:ext uri="{FF2B5EF4-FFF2-40B4-BE49-F238E27FC236}">
                <a16:creationId xmlns:a16="http://schemas.microsoft.com/office/drawing/2014/main" id="{6D50FD1A-76E3-4678-8114-8F64AEE4F82A}"/>
              </a:ext>
            </a:extLst>
          </p:cNvPr>
          <p:cNvSpPr/>
          <p:nvPr/>
        </p:nvSpPr>
        <p:spPr>
          <a:xfrm>
            <a:off x="6702759" y="1717213"/>
            <a:ext cx="1764316" cy="923330"/>
          </a:xfrm>
          <a:prstGeom prst="rect">
            <a:avLst/>
          </a:prstGeom>
        </p:spPr>
        <p:txBody>
          <a:bodyPr wrap="square">
            <a:spAutoFit/>
          </a:bodyPr>
          <a:lstStyle/>
          <a:p>
            <a:r>
              <a:rPr lang="en-US" dirty="0">
                <a:solidFill>
                  <a:schemeClr val="tx2"/>
                </a:solidFill>
              </a:rPr>
              <a:t>lack of continuity of treatment</a:t>
            </a:r>
            <a:endParaRPr lang="ru-RU" dirty="0">
              <a:solidFill>
                <a:schemeClr val="tx2"/>
              </a:solidFill>
            </a:endParaRPr>
          </a:p>
        </p:txBody>
      </p:sp>
      <p:sp>
        <p:nvSpPr>
          <p:cNvPr id="7" name="Прямоугольник 6">
            <a:extLst>
              <a:ext uri="{FF2B5EF4-FFF2-40B4-BE49-F238E27FC236}">
                <a16:creationId xmlns:a16="http://schemas.microsoft.com/office/drawing/2014/main" id="{90B97A7E-6B46-44E5-8C23-6F20BDC21422}"/>
              </a:ext>
            </a:extLst>
          </p:cNvPr>
          <p:cNvSpPr/>
          <p:nvPr/>
        </p:nvSpPr>
        <p:spPr>
          <a:xfrm>
            <a:off x="8833648" y="1523490"/>
            <a:ext cx="3288613" cy="4278094"/>
          </a:xfrm>
          <a:prstGeom prst="rect">
            <a:avLst/>
          </a:prstGeom>
        </p:spPr>
        <p:txBody>
          <a:bodyPr wrap="square">
            <a:spAutoFit/>
          </a:bodyPr>
          <a:lstStyle/>
          <a:p>
            <a:r>
              <a:rPr lang="uk-UA" sz="2000" i="1" dirty="0">
                <a:solidFill>
                  <a:schemeClr val="tx2"/>
                </a:solidFill>
              </a:rPr>
              <a:t>«</a:t>
            </a:r>
            <a:r>
              <a:rPr lang="en-US" sz="2000" i="1" dirty="0">
                <a:solidFill>
                  <a:schemeClr val="tx2"/>
                </a:solidFill>
              </a:rPr>
              <a:t>Typical medication treatment with no explanation of problems (factors,</a:t>
            </a:r>
            <a:r>
              <a:rPr lang="uk-UA" sz="2000" i="1" dirty="0">
                <a:solidFill>
                  <a:schemeClr val="tx2"/>
                </a:solidFill>
              </a:rPr>
              <a:t> </a:t>
            </a:r>
            <a:r>
              <a:rPr lang="en-US" sz="2000" i="1" dirty="0">
                <a:solidFill>
                  <a:schemeClr val="tx2"/>
                </a:solidFill>
              </a:rPr>
              <a:t>what cause the relapse), without resources for patient`s support in outpatient settings and no providing explanations and recommendations to relatives</a:t>
            </a:r>
            <a:r>
              <a:rPr lang="uk-UA" sz="2000" i="1" dirty="0">
                <a:solidFill>
                  <a:schemeClr val="tx2"/>
                </a:solidFill>
              </a:rPr>
              <a:t>»</a:t>
            </a:r>
            <a:endParaRPr lang="en-US" sz="2000" i="1" dirty="0">
              <a:solidFill>
                <a:schemeClr val="tx2"/>
              </a:solidFill>
            </a:endParaRPr>
          </a:p>
          <a:p>
            <a:pPr algn="r"/>
            <a:endParaRPr lang="en-US" sz="1600" i="1" dirty="0">
              <a:solidFill>
                <a:schemeClr val="tx2"/>
              </a:solidFill>
            </a:endParaRPr>
          </a:p>
          <a:p>
            <a:pPr algn="r"/>
            <a:r>
              <a:rPr lang="en-US" sz="1600" i="1" dirty="0">
                <a:solidFill>
                  <a:schemeClr val="tx2"/>
                </a:solidFill>
              </a:rPr>
              <a:t>Patient with bipolar disorder</a:t>
            </a:r>
            <a:endParaRPr lang="ru-RU" sz="1600" i="1" dirty="0">
              <a:solidFill>
                <a:schemeClr val="tx2"/>
              </a:solidFill>
            </a:endParaRPr>
          </a:p>
        </p:txBody>
      </p:sp>
    </p:spTree>
    <p:extLst>
      <p:ext uri="{BB962C8B-B14F-4D97-AF65-F5344CB8AC3E}">
        <p14:creationId xmlns:p14="http://schemas.microsoft.com/office/powerpoint/2010/main" val="762090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a:xfrm>
            <a:off x="187271" y="0"/>
            <a:ext cx="10515600" cy="1325563"/>
          </a:xfrm>
        </p:spPr>
        <p:txBody>
          <a:bodyPr/>
          <a:lstStyle/>
          <a:p>
            <a:r>
              <a:rPr lang="en-GB" dirty="0" err="1"/>
              <a:t>mhGAP</a:t>
            </a:r>
            <a:r>
              <a:rPr lang="en-GB" dirty="0"/>
              <a:t> implementation</a:t>
            </a:r>
          </a:p>
        </p:txBody>
      </p:sp>
      <p:graphicFrame>
        <p:nvGraphicFramePr>
          <p:cNvPr id="8" name="Схема 7">
            <a:extLst>
              <a:ext uri="{FF2B5EF4-FFF2-40B4-BE49-F238E27FC236}">
                <a16:creationId xmlns:a16="http://schemas.microsoft.com/office/drawing/2014/main" id="{8A2E1ED4-C880-3045-ABAE-9EFF634713E0}"/>
              </a:ext>
            </a:extLst>
          </p:cNvPr>
          <p:cNvGraphicFramePr/>
          <p:nvPr/>
        </p:nvGraphicFramePr>
        <p:xfrm>
          <a:off x="377125" y="1325563"/>
          <a:ext cx="11127783" cy="5975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60303CBD-0689-F342-A78D-9D527282E157}"/>
              </a:ext>
            </a:extLst>
          </p:cNvPr>
          <p:cNvSpPr txBox="1"/>
          <p:nvPr/>
        </p:nvSpPr>
        <p:spPr>
          <a:xfrm>
            <a:off x="8161422" y="662781"/>
            <a:ext cx="3533340" cy="2031325"/>
          </a:xfrm>
          <a:prstGeom prst="rect">
            <a:avLst/>
          </a:prstGeom>
          <a:noFill/>
        </p:spPr>
        <p:txBody>
          <a:bodyPr wrap="none" rtlCol="0">
            <a:spAutoFit/>
          </a:bodyPr>
          <a:lstStyle/>
          <a:p>
            <a:r>
              <a:rPr lang="en-US" b="1" dirty="0"/>
              <a:t>WHO Ukraine</a:t>
            </a:r>
          </a:p>
          <a:p>
            <a:r>
              <a:rPr lang="en-US" dirty="0" err="1"/>
              <a:t>MdM</a:t>
            </a:r>
            <a:endParaRPr lang="en-US" dirty="0"/>
          </a:p>
          <a:p>
            <a:r>
              <a:rPr lang="en-US" dirty="0" err="1"/>
              <a:t>MsF</a:t>
            </a:r>
            <a:endParaRPr lang="en-US" dirty="0"/>
          </a:p>
          <a:p>
            <a:r>
              <a:rPr lang="en-US" dirty="0"/>
              <a:t>MH4U</a:t>
            </a:r>
          </a:p>
          <a:p>
            <a:r>
              <a:rPr lang="en-US" dirty="0" err="1"/>
              <a:t>Proliska</a:t>
            </a:r>
            <a:endParaRPr lang="en-US" dirty="0"/>
          </a:p>
          <a:p>
            <a:r>
              <a:rPr lang="en-US" dirty="0"/>
              <a:t>Academy of Family Medicine</a:t>
            </a:r>
          </a:p>
          <a:p>
            <a:r>
              <a:rPr lang="en-US" dirty="0"/>
              <a:t>World Bank Ukraine</a:t>
            </a:r>
            <a:endParaRPr lang="uk-UA" dirty="0"/>
          </a:p>
        </p:txBody>
      </p:sp>
      <p:sp>
        <p:nvSpPr>
          <p:cNvPr id="10" name="Открывающая фигурная скобка 9">
            <a:extLst>
              <a:ext uri="{FF2B5EF4-FFF2-40B4-BE49-F238E27FC236}">
                <a16:creationId xmlns:a16="http://schemas.microsoft.com/office/drawing/2014/main" id="{FEC27200-0AC7-294E-A505-7EC4328D9378}"/>
              </a:ext>
            </a:extLst>
          </p:cNvPr>
          <p:cNvSpPr/>
          <p:nvPr/>
        </p:nvSpPr>
        <p:spPr>
          <a:xfrm>
            <a:off x="7702657" y="526942"/>
            <a:ext cx="774915" cy="216716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11" name="TextBox 10">
            <a:extLst>
              <a:ext uri="{FF2B5EF4-FFF2-40B4-BE49-F238E27FC236}">
                <a16:creationId xmlns:a16="http://schemas.microsoft.com/office/drawing/2014/main" id="{AB0D47FC-6C6C-354D-BA44-69EF24539E6D}"/>
              </a:ext>
            </a:extLst>
          </p:cNvPr>
          <p:cNvSpPr txBox="1"/>
          <p:nvPr/>
        </p:nvSpPr>
        <p:spPr>
          <a:xfrm>
            <a:off x="5477358" y="1010359"/>
            <a:ext cx="2085814" cy="1200329"/>
          </a:xfrm>
          <a:prstGeom prst="rect">
            <a:avLst/>
          </a:prstGeom>
          <a:noFill/>
        </p:spPr>
        <p:txBody>
          <a:bodyPr wrap="square" rtlCol="0">
            <a:spAutoFit/>
          </a:bodyPr>
          <a:lstStyle/>
          <a:p>
            <a:pPr algn="r"/>
            <a:r>
              <a:rPr lang="en-US" b="1" dirty="0"/>
              <a:t>National </a:t>
            </a:r>
            <a:r>
              <a:rPr lang="en-US" b="1" dirty="0" err="1"/>
              <a:t>mhGAP</a:t>
            </a:r>
            <a:r>
              <a:rPr lang="en-US" b="1" dirty="0"/>
              <a:t> Coordination group</a:t>
            </a:r>
            <a:endParaRPr lang="uk-UA" b="1" dirty="0"/>
          </a:p>
        </p:txBody>
      </p:sp>
      <p:cxnSp>
        <p:nvCxnSpPr>
          <p:cNvPr id="13" name="Прямая со стрелкой 12">
            <a:extLst>
              <a:ext uri="{FF2B5EF4-FFF2-40B4-BE49-F238E27FC236}">
                <a16:creationId xmlns:a16="http://schemas.microsoft.com/office/drawing/2014/main" id="{6915EE05-6646-C748-A372-4833DF9F6B69}"/>
              </a:ext>
            </a:extLst>
          </p:cNvPr>
          <p:cNvCxnSpPr>
            <a:cxnSpLocks/>
          </p:cNvCxnSpPr>
          <p:nvPr/>
        </p:nvCxnSpPr>
        <p:spPr>
          <a:xfrm>
            <a:off x="8285409" y="2876440"/>
            <a:ext cx="0" cy="1602570"/>
          </a:xfrm>
          <a:prstGeom prst="straightConnector1">
            <a:avLst/>
          </a:prstGeom>
          <a:ln w="28575">
            <a:solidFill>
              <a:srgbClr val="9618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8173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krainian families depart from a coach at a shopping centre at Hala Kijowska, Poland.">
            <a:extLst>
              <a:ext uri="{FF2B5EF4-FFF2-40B4-BE49-F238E27FC236}">
                <a16:creationId xmlns:a16="http://schemas.microsoft.com/office/drawing/2014/main" id="{35CC49C2-CF75-2E4B-B849-4A82AF3D8A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42" y="304800"/>
            <a:ext cx="4681237"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father covers his child with a blanket offered by volunteers at the train station of Przemyśl in Poland.">
            <a:extLst>
              <a:ext uri="{FF2B5EF4-FFF2-40B4-BE49-F238E27FC236}">
                <a16:creationId xmlns:a16="http://schemas.microsoft.com/office/drawing/2014/main" id="{2EC5131C-4B97-A54E-8DD0-624B51AF7B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7641" y="513489"/>
            <a:ext cx="4089226" cy="27261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ll news about Mariupol | Euronews">
            <a:extLst>
              <a:ext uri="{FF2B5EF4-FFF2-40B4-BE49-F238E27FC236}">
                <a16:creationId xmlns:a16="http://schemas.microsoft.com/office/drawing/2014/main" id="{2255FBBD-BC3E-504C-8BC0-5053E00656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0360" y="3618360"/>
            <a:ext cx="4064000" cy="2692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kraine rejects Russian proposal to lay down arms in Mariupol | News -  Today90">
            <a:extLst>
              <a:ext uri="{FF2B5EF4-FFF2-40B4-BE49-F238E27FC236}">
                <a16:creationId xmlns:a16="http://schemas.microsoft.com/office/drawing/2014/main" id="{0AC4252F-C0C0-7848-9F05-60CE4EE16D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6741" y="3618360"/>
            <a:ext cx="4390897" cy="297407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E828C1F-3AD0-8542-92F2-DC9B22257D64}"/>
              </a:ext>
            </a:extLst>
          </p:cNvPr>
          <p:cNvSpPr txBox="1"/>
          <p:nvPr/>
        </p:nvSpPr>
        <p:spPr>
          <a:xfrm>
            <a:off x="0" y="6269287"/>
            <a:ext cx="6108700" cy="461665"/>
          </a:xfrm>
          <a:prstGeom prst="rect">
            <a:avLst/>
          </a:prstGeom>
          <a:noFill/>
        </p:spPr>
        <p:txBody>
          <a:bodyPr wrap="square">
            <a:spAutoFit/>
          </a:bodyPr>
          <a:lstStyle/>
          <a:p>
            <a:r>
              <a:rPr lang="uk-UA" sz="1200" dirty="0" err="1">
                <a:solidFill>
                  <a:schemeClr val="bg1"/>
                </a:solidFill>
              </a:rPr>
              <a:t>https</a:t>
            </a:r>
            <a:r>
              <a:rPr lang="uk-UA" sz="1200" dirty="0">
                <a:solidFill>
                  <a:schemeClr val="bg1"/>
                </a:solidFill>
              </a:rPr>
              <a:t>://</a:t>
            </a:r>
            <a:r>
              <a:rPr lang="uk-UA" sz="1200" dirty="0" err="1">
                <a:solidFill>
                  <a:schemeClr val="bg1"/>
                </a:solidFill>
              </a:rPr>
              <a:t>www.theguardian.com</a:t>
            </a:r>
            <a:r>
              <a:rPr lang="uk-UA" sz="1200" dirty="0">
                <a:solidFill>
                  <a:schemeClr val="bg1"/>
                </a:solidFill>
              </a:rPr>
              <a:t>/</a:t>
            </a:r>
            <a:r>
              <a:rPr lang="uk-UA" sz="1200" dirty="0" err="1">
                <a:solidFill>
                  <a:schemeClr val="bg1"/>
                </a:solidFill>
              </a:rPr>
              <a:t>global-development</a:t>
            </a:r>
            <a:r>
              <a:rPr lang="uk-UA" sz="1200" dirty="0">
                <a:solidFill>
                  <a:schemeClr val="bg1"/>
                </a:solidFill>
              </a:rPr>
              <a:t>/2022/</a:t>
            </a:r>
            <a:r>
              <a:rPr lang="uk-UA" sz="1200" dirty="0" err="1">
                <a:solidFill>
                  <a:schemeClr val="bg1"/>
                </a:solidFill>
              </a:rPr>
              <a:t>mar</a:t>
            </a:r>
            <a:r>
              <a:rPr lang="uk-UA" sz="1200" dirty="0">
                <a:solidFill>
                  <a:schemeClr val="bg1"/>
                </a:solidFill>
              </a:rPr>
              <a:t>/15/</a:t>
            </a:r>
            <a:r>
              <a:rPr lang="uk-UA" sz="1200" dirty="0" err="1">
                <a:solidFill>
                  <a:schemeClr val="bg1"/>
                </a:solidFill>
              </a:rPr>
              <a:t>ukraine-child-mental-health-crisis</a:t>
            </a:r>
            <a:endParaRPr lang="uk-UA" sz="1200" dirty="0">
              <a:solidFill>
                <a:schemeClr val="bg1"/>
              </a:solidFill>
            </a:endParaRPr>
          </a:p>
        </p:txBody>
      </p:sp>
    </p:spTree>
    <p:extLst>
      <p:ext uri="{BB962C8B-B14F-4D97-AF65-F5344CB8AC3E}">
        <p14:creationId xmlns:p14="http://schemas.microsoft.com/office/powerpoint/2010/main" val="1574401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8330414-F0F2-BF4D-A850-E24ACF385624}"/>
              </a:ext>
            </a:extLst>
          </p:cNvPr>
          <p:cNvSpPr txBox="1"/>
          <p:nvPr/>
        </p:nvSpPr>
        <p:spPr>
          <a:xfrm>
            <a:off x="95250" y="6103035"/>
            <a:ext cx="6108700" cy="646331"/>
          </a:xfrm>
          <a:prstGeom prst="rect">
            <a:avLst/>
          </a:prstGeom>
          <a:noFill/>
        </p:spPr>
        <p:txBody>
          <a:bodyPr wrap="square">
            <a:spAutoFit/>
          </a:bodyPr>
          <a:lstStyle/>
          <a:p>
            <a:r>
              <a:rPr lang="uk-UA" dirty="0">
                <a:solidFill>
                  <a:schemeClr val="bg1"/>
                </a:solidFill>
                <a:hlinkClick r:id="rId2">
                  <a:extLst>
                    <a:ext uri="{A12FA001-AC4F-418D-AE19-62706E023703}">
                      <ahyp:hlinkClr xmlns:ahyp="http://schemas.microsoft.com/office/drawing/2018/hyperlinkcolor" val="tx"/>
                    </a:ext>
                  </a:extLst>
                </a:hlinkClick>
              </a:rPr>
              <a:t>https://photos.euro.who.int/galleries/285/ukraine-assistance-to-ukrainians-in-lviv-march-202</a:t>
            </a:r>
            <a:r>
              <a:rPr lang="en-US" dirty="0">
                <a:solidFill>
                  <a:schemeClr val="bg1"/>
                </a:solidFill>
              </a:rPr>
              <a:t> </a:t>
            </a:r>
            <a:endParaRPr lang="uk-UA" dirty="0">
              <a:solidFill>
                <a:schemeClr val="bg1"/>
              </a:solidFill>
            </a:endParaRPr>
          </a:p>
        </p:txBody>
      </p:sp>
      <p:pic>
        <p:nvPicPr>
          <p:cNvPr id="8" name="Рисунок 7" descr="Изображение выглядит как небо, внешний, человек, люди&#10;&#10;Автоматически созданное описание">
            <a:extLst>
              <a:ext uri="{FF2B5EF4-FFF2-40B4-BE49-F238E27FC236}">
                <a16:creationId xmlns:a16="http://schemas.microsoft.com/office/drawing/2014/main" id="{459FA7D4-30C8-AF47-ACF7-A608466001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950" y="2711450"/>
            <a:ext cx="4716884" cy="3155950"/>
          </a:xfrm>
          <a:prstGeom prst="rect">
            <a:avLst/>
          </a:prstGeom>
        </p:spPr>
      </p:pic>
      <p:pic>
        <p:nvPicPr>
          <p:cNvPr id="10" name="Рисунок 9" descr="Изображение выглядит как человек, внутренний&#10;&#10;Автоматически созданное описание">
            <a:extLst>
              <a:ext uri="{FF2B5EF4-FFF2-40B4-BE49-F238E27FC236}">
                <a16:creationId xmlns:a16="http://schemas.microsoft.com/office/drawing/2014/main" id="{9AFB6125-75E7-6F45-8362-0BEFDBEBDE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6200" y="273050"/>
            <a:ext cx="6665100" cy="4276452"/>
          </a:xfrm>
          <a:prstGeom prst="rect">
            <a:avLst/>
          </a:prstGeom>
        </p:spPr>
      </p:pic>
      <p:sp>
        <p:nvSpPr>
          <p:cNvPr id="11" name="TextBox 10">
            <a:extLst>
              <a:ext uri="{FF2B5EF4-FFF2-40B4-BE49-F238E27FC236}">
                <a16:creationId xmlns:a16="http://schemas.microsoft.com/office/drawing/2014/main" id="{8EA786F5-3E80-E940-82EC-B6D3DC27AB77}"/>
              </a:ext>
            </a:extLst>
          </p:cNvPr>
          <p:cNvSpPr txBox="1"/>
          <p:nvPr/>
        </p:nvSpPr>
        <p:spPr>
          <a:xfrm>
            <a:off x="5486400" y="4600223"/>
            <a:ext cx="6334900" cy="923330"/>
          </a:xfrm>
          <a:prstGeom prst="rect">
            <a:avLst/>
          </a:prstGeom>
          <a:noFill/>
        </p:spPr>
        <p:txBody>
          <a:bodyPr wrap="square" rtlCol="0">
            <a:spAutoFit/>
          </a:bodyPr>
          <a:lstStyle/>
          <a:p>
            <a:pPr algn="r"/>
            <a:r>
              <a:rPr lang="en-US" b="1" dirty="0" err="1">
                <a:solidFill>
                  <a:schemeClr val="bg1"/>
                </a:solidFill>
              </a:rPr>
              <a:t>Orest</a:t>
            </a:r>
            <a:r>
              <a:rPr lang="en-US" b="1" dirty="0">
                <a:solidFill>
                  <a:schemeClr val="bg1"/>
                </a:solidFill>
              </a:rPr>
              <a:t> </a:t>
            </a:r>
            <a:r>
              <a:rPr lang="en-US" b="1" dirty="0" err="1">
                <a:solidFill>
                  <a:schemeClr val="bg1"/>
                </a:solidFill>
              </a:rPr>
              <a:t>Suvalo</a:t>
            </a:r>
            <a:r>
              <a:rPr lang="en-US" dirty="0">
                <a:solidFill>
                  <a:schemeClr val="bg1"/>
                </a:solidFill>
              </a:rPr>
              <a:t>, coordinates MHPSS support in the transition points </a:t>
            </a:r>
            <a:r>
              <a:rPr lang="en-US" dirty="0" err="1">
                <a:solidFill>
                  <a:schemeClr val="bg1"/>
                </a:solidFill>
              </a:rPr>
              <a:t>Lviv</a:t>
            </a:r>
            <a:r>
              <a:rPr lang="en-US" dirty="0">
                <a:solidFill>
                  <a:schemeClr val="bg1"/>
                </a:solidFill>
              </a:rPr>
              <a:t> Oblast and provides PFA and psychiatric assistance as the </a:t>
            </a:r>
            <a:r>
              <a:rPr lang="en-US" dirty="0" err="1">
                <a:solidFill>
                  <a:schemeClr val="bg1"/>
                </a:solidFill>
              </a:rPr>
              <a:t>Lviv</a:t>
            </a:r>
            <a:r>
              <a:rPr lang="en-US" dirty="0">
                <a:solidFill>
                  <a:schemeClr val="bg1"/>
                </a:solidFill>
              </a:rPr>
              <a:t> railway station</a:t>
            </a:r>
            <a:endParaRPr lang="uk-UA" dirty="0">
              <a:solidFill>
                <a:schemeClr val="bg1"/>
              </a:solidFill>
            </a:endParaRPr>
          </a:p>
        </p:txBody>
      </p:sp>
    </p:spTree>
    <p:extLst>
      <p:ext uri="{BB962C8B-B14F-4D97-AF65-F5344CB8AC3E}">
        <p14:creationId xmlns:p14="http://schemas.microsoft.com/office/powerpoint/2010/main" val="1614527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E7F61D85-635F-3E4C-A121-8D04E9E94886}"/>
              </a:ext>
            </a:extLst>
          </p:cNvPr>
          <p:cNvPicPr>
            <a:picLocks noChangeAspect="1"/>
          </p:cNvPicPr>
          <p:nvPr/>
        </p:nvPicPr>
        <p:blipFill rotWithShape="1">
          <a:blip r:embed="rId3">
            <a:extLst>
              <a:ext uri="{28A0092B-C50C-407E-A947-70E740481C1C}">
                <a14:useLocalDpi xmlns:a14="http://schemas.microsoft.com/office/drawing/2010/main" val="0"/>
              </a:ext>
            </a:extLst>
          </a:blip>
          <a:srcRect l="7415" t="9213" r="7083" b="54107"/>
          <a:stretch/>
        </p:blipFill>
        <p:spPr>
          <a:xfrm>
            <a:off x="139485" y="4448013"/>
            <a:ext cx="5238427" cy="2247255"/>
          </a:xfrm>
          <a:prstGeom prst="rect">
            <a:avLst/>
          </a:prstGeom>
        </p:spPr>
      </p:pic>
      <p:sp>
        <p:nvSpPr>
          <p:cNvPr id="11" name="TextBox 10">
            <a:extLst>
              <a:ext uri="{FF2B5EF4-FFF2-40B4-BE49-F238E27FC236}">
                <a16:creationId xmlns:a16="http://schemas.microsoft.com/office/drawing/2014/main" id="{6A48CF4F-6BB1-FD47-8F4C-A67D38268D27}"/>
              </a:ext>
            </a:extLst>
          </p:cNvPr>
          <p:cNvSpPr txBox="1"/>
          <p:nvPr/>
        </p:nvSpPr>
        <p:spPr>
          <a:xfrm>
            <a:off x="321590" y="162732"/>
            <a:ext cx="6098582" cy="646331"/>
          </a:xfrm>
          <a:prstGeom prst="rect">
            <a:avLst/>
          </a:prstGeom>
          <a:noFill/>
        </p:spPr>
        <p:txBody>
          <a:bodyPr wrap="square">
            <a:spAutoFit/>
          </a:bodyPr>
          <a:lstStyle/>
          <a:p>
            <a:r>
              <a:rPr lang="uk-UA" dirty="0">
                <a:hlinkClick r:id="rId4"/>
              </a:rPr>
              <a:t>https://www.youtube.com/channel/UCjNc_c-4lz-NSkQH3EBMKbQ</a:t>
            </a:r>
            <a:r>
              <a:rPr lang="uk-UA" dirty="0"/>
              <a:t> </a:t>
            </a:r>
          </a:p>
        </p:txBody>
      </p:sp>
      <p:pic>
        <p:nvPicPr>
          <p:cNvPr id="12" name="Рисунок 11">
            <a:extLst>
              <a:ext uri="{FF2B5EF4-FFF2-40B4-BE49-F238E27FC236}">
                <a16:creationId xmlns:a16="http://schemas.microsoft.com/office/drawing/2014/main" id="{3D2A3C6A-FEC8-D648-8E65-42F87ADF52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3613" y="1167761"/>
            <a:ext cx="8704774" cy="3523597"/>
          </a:xfrm>
          <a:prstGeom prst="rect">
            <a:avLst/>
          </a:prstGeom>
        </p:spPr>
      </p:pic>
    </p:spTree>
    <p:extLst>
      <p:ext uri="{BB962C8B-B14F-4D97-AF65-F5344CB8AC3E}">
        <p14:creationId xmlns:p14="http://schemas.microsoft.com/office/powerpoint/2010/main" val="4115613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7BD63A-B6DF-4BAB-ABD2-BC42B7B3BCCD}"/>
              </a:ext>
            </a:extLst>
          </p:cNvPr>
          <p:cNvPicPr>
            <a:picLocks noChangeAspect="1"/>
          </p:cNvPicPr>
          <p:nvPr/>
        </p:nvPicPr>
        <p:blipFill>
          <a:blip r:embed="rId2"/>
          <a:stretch>
            <a:fillRect/>
          </a:stretch>
        </p:blipFill>
        <p:spPr>
          <a:xfrm>
            <a:off x="1074057" y="1646284"/>
            <a:ext cx="10043886" cy="3565431"/>
          </a:xfrm>
          <a:prstGeom prst="rect">
            <a:avLst/>
          </a:prstGeom>
        </p:spPr>
      </p:pic>
      <p:sp>
        <p:nvSpPr>
          <p:cNvPr id="5" name="Title 5">
            <a:extLst>
              <a:ext uri="{FF2B5EF4-FFF2-40B4-BE49-F238E27FC236}">
                <a16:creationId xmlns:a16="http://schemas.microsoft.com/office/drawing/2014/main" id="{B3091C76-8D56-450E-BD2E-4B6238386454}"/>
              </a:ext>
            </a:extLst>
          </p:cNvPr>
          <p:cNvSpPr txBox="1">
            <a:spLocks/>
          </p:cNvSpPr>
          <p:nvPr/>
        </p:nvSpPr>
        <p:spPr>
          <a:xfrm>
            <a:off x="1411605" y="1921301"/>
            <a:ext cx="9368790" cy="2042623"/>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b="1" kern="1200">
                <a:solidFill>
                  <a:srgbClr val="00558F"/>
                </a:solidFill>
                <a:latin typeface="Montserrat" panose="00000500000000000000" pitchFamily="2" charset="0"/>
                <a:ea typeface="+mj-ea"/>
                <a:cs typeface="+mj-cs"/>
              </a:defRPr>
            </a:lvl1pPr>
          </a:lstStyle>
          <a:p>
            <a:pPr algn="ctr"/>
            <a:r>
              <a:rPr lang="en-GB" dirty="0" err="1"/>
              <a:t>mhGAP</a:t>
            </a:r>
            <a:r>
              <a:rPr lang="en-GB" dirty="0"/>
              <a:t> Humanitarian Intervention Guide (</a:t>
            </a:r>
            <a:r>
              <a:rPr lang="en-GB" dirty="0" err="1"/>
              <a:t>mhGAP</a:t>
            </a:r>
            <a:r>
              <a:rPr lang="en-GB" dirty="0"/>
              <a:t>-HIG)</a:t>
            </a:r>
          </a:p>
          <a:p>
            <a:pPr algn="ctr"/>
            <a:endParaRPr lang="en-GB" dirty="0"/>
          </a:p>
          <a:p>
            <a:pPr algn="ctr"/>
            <a:r>
              <a:rPr lang="en-GB" dirty="0"/>
              <a:t>Acknowledgement WHO and UNHCR </a:t>
            </a:r>
          </a:p>
        </p:txBody>
      </p:sp>
      <p:sp>
        <p:nvSpPr>
          <p:cNvPr id="6" name="Subtitle 6">
            <a:extLst>
              <a:ext uri="{FF2B5EF4-FFF2-40B4-BE49-F238E27FC236}">
                <a16:creationId xmlns:a16="http://schemas.microsoft.com/office/drawing/2014/main" id="{6B2DD861-9464-48D8-B4B6-B30075E13D67}"/>
              </a:ext>
            </a:extLst>
          </p:cNvPr>
          <p:cNvSpPr txBox="1">
            <a:spLocks/>
          </p:cNvSpPr>
          <p:nvPr/>
        </p:nvSpPr>
        <p:spPr>
          <a:xfrm>
            <a:off x="1524000" y="4464708"/>
            <a:ext cx="9144000" cy="7470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558F"/>
              </a:buClr>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Clr>
                <a:srgbClr val="00558F"/>
              </a:buClr>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Clr>
                <a:srgbClr val="00558F"/>
              </a:buClr>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Clr>
                <a:srgbClr val="00558F"/>
              </a:buClr>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Clr>
                <a:srgbClr val="00558F"/>
              </a:buClr>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GB" dirty="0">
              <a:solidFill>
                <a:srgbClr val="939598"/>
              </a:solidFill>
            </a:endParaRPr>
          </a:p>
        </p:txBody>
      </p:sp>
    </p:spTree>
    <p:extLst>
      <p:ext uri="{BB962C8B-B14F-4D97-AF65-F5344CB8AC3E}">
        <p14:creationId xmlns:p14="http://schemas.microsoft.com/office/powerpoint/2010/main" val="302000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DCBDAB98-62E2-2247-A034-9E2590F90B17}"/>
              </a:ext>
            </a:extLst>
          </p:cNvPr>
          <p:cNvSpPr>
            <a:spLocks noGrp="1"/>
          </p:cNvSpPr>
          <p:nvPr>
            <p:ph type="body" sz="quarter" idx="13"/>
          </p:nvPr>
        </p:nvSpPr>
        <p:spPr>
          <a:xfrm>
            <a:off x="1103992" y="294467"/>
            <a:ext cx="9984016" cy="5811865"/>
          </a:xfrm>
        </p:spPr>
        <p:txBody>
          <a:bodyPr/>
          <a:lstStyle/>
          <a:p>
            <a:pPr algn="l"/>
            <a:r>
              <a:rPr lang="en-US" dirty="0"/>
              <a:t>NEXT STEPS after the </a:t>
            </a:r>
            <a:r>
              <a:rPr lang="en-US" dirty="0" err="1"/>
              <a:t>mhGAP</a:t>
            </a:r>
            <a:r>
              <a:rPr lang="en-US" dirty="0"/>
              <a:t> HIG Promotion: </a:t>
            </a:r>
          </a:p>
          <a:p>
            <a:pPr marL="742950" indent="-742950" algn="l">
              <a:buClr>
                <a:schemeClr val="bg1"/>
              </a:buClr>
              <a:buFont typeface="+mj-lt"/>
              <a:buAutoNum type="arabicPeriod"/>
            </a:pPr>
            <a:r>
              <a:rPr lang="en-US" dirty="0"/>
              <a:t>Deliver </a:t>
            </a:r>
            <a:r>
              <a:rPr lang="en-US" dirty="0" err="1"/>
              <a:t>mhGAP</a:t>
            </a:r>
            <a:r>
              <a:rPr lang="en-US" dirty="0"/>
              <a:t> HIG Orientation Training (online, 1 day)</a:t>
            </a:r>
          </a:p>
          <a:p>
            <a:pPr marL="742950" indent="-742950" algn="l">
              <a:buClr>
                <a:schemeClr val="bg1"/>
              </a:buClr>
              <a:buFont typeface="+mj-lt"/>
              <a:buAutoNum type="arabicPeriod"/>
            </a:pPr>
            <a:r>
              <a:rPr lang="en-US" dirty="0"/>
              <a:t>Start to deliver </a:t>
            </a:r>
            <a:r>
              <a:rPr lang="en-US" dirty="0" err="1"/>
              <a:t>mhGAP</a:t>
            </a:r>
            <a:r>
              <a:rPr lang="en-US" dirty="0"/>
              <a:t> HIG in a full mode (3 days offline)</a:t>
            </a:r>
            <a:endParaRPr lang="uk-UA" dirty="0"/>
          </a:p>
        </p:txBody>
      </p:sp>
    </p:spTree>
    <p:extLst>
      <p:ext uri="{BB962C8B-B14F-4D97-AF65-F5344CB8AC3E}">
        <p14:creationId xmlns:p14="http://schemas.microsoft.com/office/powerpoint/2010/main" val="2437433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78F513-5E73-4A76-A466-326641A96D3B}"/>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3693694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lstStyle/>
          <a:p>
            <a:pPr marL="457200" indent="-457200"/>
            <a:r>
              <a:rPr lang="en-GB" dirty="0"/>
              <a:t>Urgency and scarce resources</a:t>
            </a:r>
          </a:p>
          <a:p>
            <a:pPr marL="457200" indent="-457200"/>
            <a:r>
              <a:rPr lang="en-GB" dirty="0"/>
              <a:t>Limited training time </a:t>
            </a:r>
          </a:p>
          <a:p>
            <a:pPr marL="457200" indent="-457200"/>
            <a:r>
              <a:rPr lang="en-GB" dirty="0"/>
              <a:t>Limited access to specialists </a:t>
            </a:r>
          </a:p>
          <a:p>
            <a:pPr marL="457200" indent="-457200"/>
            <a:r>
              <a:rPr lang="en-GB" dirty="0"/>
              <a:t>Limited access to medication </a:t>
            </a: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a:t>Challenges in humanitarian emergencies </a:t>
            </a:r>
          </a:p>
        </p:txBody>
      </p:sp>
    </p:spTree>
    <p:extLst>
      <p:ext uri="{BB962C8B-B14F-4D97-AF65-F5344CB8AC3E}">
        <p14:creationId xmlns:p14="http://schemas.microsoft.com/office/powerpoint/2010/main" val="3437644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lstStyle/>
          <a:p>
            <a:pPr marL="457200" indent="-457200"/>
            <a:r>
              <a:rPr lang="en-GB" dirty="0"/>
              <a:t>For those people affected by disasters that need more help</a:t>
            </a:r>
          </a:p>
          <a:p>
            <a:pPr marL="457200" indent="-457200"/>
            <a:r>
              <a:rPr lang="en-GB" dirty="0"/>
              <a:t>To be used in humanitarian emergencies –so shorter than </a:t>
            </a:r>
            <a:r>
              <a:rPr lang="en-GB" dirty="0" err="1"/>
              <a:t>mhGAP</a:t>
            </a:r>
            <a:r>
              <a:rPr lang="en-GB" dirty="0"/>
              <a:t> and focus on conditions common to emergencies </a:t>
            </a:r>
          </a:p>
          <a:p>
            <a:pPr marL="457200" indent="-457200"/>
            <a:r>
              <a:rPr lang="en-GB" dirty="0"/>
              <a:t>For use when resources stretched </a:t>
            </a:r>
          </a:p>
          <a:p>
            <a:pPr marL="457200" indent="-457200"/>
            <a:r>
              <a:rPr lang="en-GB" dirty="0"/>
              <a:t>Derived from longer </a:t>
            </a:r>
            <a:r>
              <a:rPr lang="en-GB" dirty="0" err="1"/>
              <a:t>mhGAP</a:t>
            </a:r>
            <a:r>
              <a:rPr lang="en-GB" dirty="0"/>
              <a:t> IG (implementation Guide) </a:t>
            </a: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err="1"/>
              <a:t>mhGAP</a:t>
            </a:r>
            <a:r>
              <a:rPr lang="en-GB" dirty="0"/>
              <a:t> HIG </a:t>
            </a:r>
          </a:p>
        </p:txBody>
      </p:sp>
    </p:spTree>
    <p:extLst>
      <p:ext uri="{BB962C8B-B14F-4D97-AF65-F5344CB8AC3E}">
        <p14:creationId xmlns:p14="http://schemas.microsoft.com/office/powerpoint/2010/main" val="119414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6">
            <a:extLst>
              <a:ext uri="{FF2B5EF4-FFF2-40B4-BE49-F238E27FC236}">
                <a16:creationId xmlns:a16="http://schemas.microsoft.com/office/drawing/2014/main" id="{E06B0A0A-8C94-4517-968D-8378419A24CF}"/>
              </a:ext>
            </a:extLst>
          </p:cNvPr>
          <p:cNvSpPr txBox="1">
            <a:spLocks noChangeArrowheads="1"/>
          </p:cNvSpPr>
          <p:nvPr/>
        </p:nvSpPr>
        <p:spPr bwMode="auto">
          <a:xfrm>
            <a:off x="4267200" y="5334001"/>
            <a:ext cx="34290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800" b="1">
                <a:solidFill>
                  <a:srgbClr val="000000"/>
                </a:solidFill>
                <a:latin typeface="Arial" panose="020B0604020202020204" pitchFamily="34" charset="0"/>
                <a:cs typeface="Arial" panose="020B0604020202020204" pitchFamily="34" charset="0"/>
              </a:rPr>
              <a:t>Basic services and security</a:t>
            </a:r>
            <a:endParaRPr lang="en-US" altLang="en-US" sz="1800" b="1">
              <a:latin typeface="Arial" panose="020B0604020202020204" pitchFamily="34" charset="0"/>
              <a:cs typeface="Arial" panose="020B0604020202020204" pitchFamily="34" charset="0"/>
            </a:endParaRPr>
          </a:p>
          <a:p>
            <a:pPr eaLnBrk="1" hangingPunct="1">
              <a:spcBef>
                <a:spcPct val="50000"/>
              </a:spcBef>
              <a:buFontTx/>
              <a:buNone/>
            </a:pPr>
            <a:endParaRPr lang="en-US" altLang="en-US" sz="1800">
              <a:latin typeface="Arial" panose="020B0604020202020204" pitchFamily="34" charset="0"/>
              <a:cs typeface="Arial" panose="020B0604020202020204" pitchFamily="34" charset="0"/>
            </a:endParaRPr>
          </a:p>
        </p:txBody>
      </p:sp>
      <p:sp>
        <p:nvSpPr>
          <p:cNvPr id="18435" name="Text Box 17">
            <a:extLst>
              <a:ext uri="{FF2B5EF4-FFF2-40B4-BE49-F238E27FC236}">
                <a16:creationId xmlns:a16="http://schemas.microsoft.com/office/drawing/2014/main" id="{98011CF0-B527-475C-8BDB-5971BFBDDBF7}"/>
              </a:ext>
            </a:extLst>
          </p:cNvPr>
          <p:cNvSpPr txBox="1">
            <a:spLocks noChangeArrowheads="1"/>
          </p:cNvSpPr>
          <p:nvPr/>
        </p:nvSpPr>
        <p:spPr bwMode="auto">
          <a:xfrm>
            <a:off x="4038600" y="3962401"/>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rgbClr val="000000"/>
                </a:solidFill>
                <a:latin typeface="Arial" panose="020B0604020202020204" pitchFamily="34" charset="0"/>
                <a:cs typeface="Arial" panose="020B0604020202020204" pitchFamily="34" charset="0"/>
              </a:rPr>
              <a:t>Community and family supports</a:t>
            </a:r>
          </a:p>
        </p:txBody>
      </p:sp>
      <p:sp>
        <p:nvSpPr>
          <p:cNvPr id="18436" name="AutoShape 4">
            <a:extLst>
              <a:ext uri="{FF2B5EF4-FFF2-40B4-BE49-F238E27FC236}">
                <a16:creationId xmlns:a16="http://schemas.microsoft.com/office/drawing/2014/main" id="{4D7BEB69-34E9-4F95-B3B4-00427FCF456A}"/>
              </a:ext>
            </a:extLst>
          </p:cNvPr>
          <p:cNvSpPr>
            <a:spLocks noChangeAspect="1" noChangeArrowheads="1"/>
          </p:cNvSpPr>
          <p:nvPr/>
        </p:nvSpPr>
        <p:spPr bwMode="auto">
          <a:xfrm>
            <a:off x="2155825" y="358775"/>
            <a:ext cx="7543800" cy="58864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99CCFF"/>
                </a:solidFill>
              </a14:hiddenFill>
            </a:ext>
          </a:extLst>
        </p:spPr>
        <p:txBody>
          <a:bodyPr lIns="91427" tIns="45714" rIns="91427" bIns="45714"/>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Times New Roman" panose="02020603050405020304" pitchFamily="18" charset="0"/>
              <a:cs typeface="Arial" panose="020B0604020202020204" pitchFamily="34" charset="0"/>
            </a:endParaRPr>
          </a:p>
        </p:txBody>
      </p:sp>
      <p:sp>
        <p:nvSpPr>
          <p:cNvPr id="18437" name="Freeform 5">
            <a:extLst>
              <a:ext uri="{FF2B5EF4-FFF2-40B4-BE49-F238E27FC236}">
                <a16:creationId xmlns:a16="http://schemas.microsoft.com/office/drawing/2014/main" id="{CDEA4139-CDED-440D-A66A-3AB231020693}"/>
              </a:ext>
            </a:extLst>
          </p:cNvPr>
          <p:cNvSpPr>
            <a:spLocks/>
          </p:cNvSpPr>
          <p:nvPr/>
        </p:nvSpPr>
        <p:spPr bwMode="auto">
          <a:xfrm>
            <a:off x="4967288" y="550864"/>
            <a:ext cx="1879600" cy="1462087"/>
          </a:xfrm>
          <a:custGeom>
            <a:avLst/>
            <a:gdLst>
              <a:gd name="T0" fmla="*/ 0 w 1812"/>
              <a:gd name="T1" fmla="*/ 2147483647 h 1409"/>
              <a:gd name="T2" fmla="*/ 2147483647 w 1812"/>
              <a:gd name="T3" fmla="*/ 0 h 1409"/>
              <a:gd name="T4" fmla="*/ 2147483647 w 1812"/>
              <a:gd name="T5" fmla="*/ 0 h 1409"/>
              <a:gd name="T6" fmla="*/ 2147483647 w 1812"/>
              <a:gd name="T7" fmla="*/ 2147483647 h 1409"/>
              <a:gd name="T8" fmla="*/ 0 w 1812"/>
              <a:gd name="T9" fmla="*/ 2147483647 h 14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 h="1409">
                <a:moveTo>
                  <a:pt x="0" y="1409"/>
                </a:moveTo>
                <a:lnTo>
                  <a:pt x="906" y="0"/>
                </a:lnTo>
                <a:lnTo>
                  <a:pt x="1812" y="1409"/>
                </a:lnTo>
                <a:lnTo>
                  <a:pt x="0" y="1409"/>
                </a:lnTo>
                <a:close/>
              </a:path>
            </a:pathLst>
          </a:cu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38" name="Freeform 6">
            <a:extLst>
              <a:ext uri="{FF2B5EF4-FFF2-40B4-BE49-F238E27FC236}">
                <a16:creationId xmlns:a16="http://schemas.microsoft.com/office/drawing/2014/main" id="{F7F6C0F8-A95A-4DF8-BCC8-B88DE6BF3889}"/>
              </a:ext>
            </a:extLst>
          </p:cNvPr>
          <p:cNvSpPr>
            <a:spLocks/>
          </p:cNvSpPr>
          <p:nvPr/>
        </p:nvSpPr>
        <p:spPr bwMode="auto">
          <a:xfrm>
            <a:off x="4967288" y="582613"/>
            <a:ext cx="1879600" cy="1460500"/>
          </a:xfrm>
          <a:custGeom>
            <a:avLst/>
            <a:gdLst>
              <a:gd name="T0" fmla="*/ 0 w 1812"/>
              <a:gd name="T1" fmla="*/ 2147483647 h 1409"/>
              <a:gd name="T2" fmla="*/ 2147483647 w 1812"/>
              <a:gd name="T3" fmla="*/ 0 h 1409"/>
              <a:gd name="T4" fmla="*/ 2147483647 w 1812"/>
              <a:gd name="T5" fmla="*/ 0 h 1409"/>
              <a:gd name="T6" fmla="*/ 2147483647 w 1812"/>
              <a:gd name="T7" fmla="*/ 2147483647 h 1409"/>
              <a:gd name="T8" fmla="*/ 0 w 1812"/>
              <a:gd name="T9" fmla="*/ 2147483647 h 14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12" h="1409">
                <a:moveTo>
                  <a:pt x="0" y="1409"/>
                </a:moveTo>
                <a:lnTo>
                  <a:pt x="906" y="0"/>
                </a:lnTo>
                <a:lnTo>
                  <a:pt x="1812" y="1409"/>
                </a:lnTo>
                <a:lnTo>
                  <a:pt x="0" y="1409"/>
                </a:lnTo>
                <a:close/>
              </a:path>
            </a:pathLst>
          </a:custGeom>
          <a:solidFill>
            <a:srgbClr val="99CCFF"/>
          </a:solidFill>
          <a:ln w="3175">
            <a:solidFill>
              <a:srgbClr val="000000"/>
            </a:solidFill>
            <a:prstDash val="solid"/>
            <a:round/>
            <a:headEnd/>
            <a:tailEnd/>
          </a:ln>
        </p:spPr>
        <p:txBody>
          <a:bodyPr/>
          <a:lstStyle/>
          <a:p>
            <a:endParaRPr lang="en-GB"/>
          </a:p>
        </p:txBody>
      </p:sp>
      <p:sp>
        <p:nvSpPr>
          <p:cNvPr id="18439" name="Rectangle 7">
            <a:extLst>
              <a:ext uri="{FF2B5EF4-FFF2-40B4-BE49-F238E27FC236}">
                <a16:creationId xmlns:a16="http://schemas.microsoft.com/office/drawing/2014/main" id="{19823C63-C374-4FCD-B643-598EA3974505}"/>
              </a:ext>
            </a:extLst>
          </p:cNvPr>
          <p:cNvSpPr>
            <a:spLocks noChangeArrowheads="1"/>
          </p:cNvSpPr>
          <p:nvPr/>
        </p:nvSpPr>
        <p:spPr bwMode="auto">
          <a:xfrm>
            <a:off x="5402264" y="1371600"/>
            <a:ext cx="101758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a:solidFill>
                  <a:srgbClr val="000000"/>
                </a:solidFill>
                <a:latin typeface="Arial" panose="020B0604020202020204" pitchFamily="34" charset="0"/>
                <a:cs typeface="Arial" panose="020B0604020202020204" pitchFamily="34" charset="0"/>
              </a:rPr>
              <a:t>Specialised</a:t>
            </a:r>
          </a:p>
          <a:p>
            <a:pPr algn="ctr" eaLnBrk="1" hangingPunct="1">
              <a:spcBef>
                <a:spcPct val="0"/>
              </a:spcBef>
              <a:buFontTx/>
              <a:buNone/>
            </a:pPr>
            <a:r>
              <a:rPr lang="en-US" altLang="en-US" sz="1400" b="1">
                <a:solidFill>
                  <a:srgbClr val="000000"/>
                </a:solidFill>
                <a:latin typeface="Arial" panose="020B0604020202020204" pitchFamily="34" charset="0"/>
                <a:cs typeface="Arial" panose="020B0604020202020204" pitchFamily="34" charset="0"/>
              </a:rPr>
              <a:t>services </a:t>
            </a:r>
            <a:endParaRPr lang="en-US" altLang="en-US" sz="1400">
              <a:latin typeface="Arial" panose="020B0604020202020204" pitchFamily="34" charset="0"/>
              <a:cs typeface="Arial" panose="020B0604020202020204" pitchFamily="34" charset="0"/>
            </a:endParaRPr>
          </a:p>
        </p:txBody>
      </p:sp>
      <p:sp>
        <p:nvSpPr>
          <p:cNvPr id="18440" name="Freeform 8">
            <a:extLst>
              <a:ext uri="{FF2B5EF4-FFF2-40B4-BE49-F238E27FC236}">
                <a16:creationId xmlns:a16="http://schemas.microsoft.com/office/drawing/2014/main" id="{1E80387B-A76B-412A-8D2A-4370B8004249}"/>
              </a:ext>
            </a:extLst>
          </p:cNvPr>
          <p:cNvSpPr>
            <a:spLocks/>
          </p:cNvSpPr>
          <p:nvPr/>
        </p:nvSpPr>
        <p:spPr bwMode="auto">
          <a:xfrm>
            <a:off x="4038601" y="2028826"/>
            <a:ext cx="3756025" cy="1458913"/>
          </a:xfrm>
          <a:custGeom>
            <a:avLst/>
            <a:gdLst>
              <a:gd name="T0" fmla="*/ 0 w 3621"/>
              <a:gd name="T1" fmla="*/ 2147483647 h 1408"/>
              <a:gd name="T2" fmla="*/ 2147483647 w 3621"/>
              <a:gd name="T3" fmla="*/ 0 h 1408"/>
              <a:gd name="T4" fmla="*/ 2147483647 w 3621"/>
              <a:gd name="T5" fmla="*/ 0 h 1408"/>
              <a:gd name="T6" fmla="*/ 2147483647 w 3621"/>
              <a:gd name="T7" fmla="*/ 2147483647 h 1408"/>
              <a:gd name="T8" fmla="*/ 0 w 3621"/>
              <a:gd name="T9" fmla="*/ 2147483647 h 1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1" h="1408">
                <a:moveTo>
                  <a:pt x="0" y="1408"/>
                </a:moveTo>
                <a:lnTo>
                  <a:pt x="906" y="0"/>
                </a:lnTo>
                <a:lnTo>
                  <a:pt x="2715" y="0"/>
                </a:lnTo>
                <a:lnTo>
                  <a:pt x="3621" y="1408"/>
                </a:lnTo>
                <a:lnTo>
                  <a:pt x="0" y="1408"/>
                </a:lnTo>
                <a:close/>
              </a:path>
            </a:pathLst>
          </a:cu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41" name="Freeform 9">
            <a:extLst>
              <a:ext uri="{FF2B5EF4-FFF2-40B4-BE49-F238E27FC236}">
                <a16:creationId xmlns:a16="http://schemas.microsoft.com/office/drawing/2014/main" id="{8559127F-D1A0-41D6-93FA-270570E16ADA}"/>
              </a:ext>
            </a:extLst>
          </p:cNvPr>
          <p:cNvSpPr>
            <a:spLocks/>
          </p:cNvSpPr>
          <p:nvPr/>
        </p:nvSpPr>
        <p:spPr bwMode="auto">
          <a:xfrm>
            <a:off x="4038601" y="2028826"/>
            <a:ext cx="3756025" cy="1458913"/>
          </a:xfrm>
          <a:custGeom>
            <a:avLst/>
            <a:gdLst>
              <a:gd name="T0" fmla="*/ 0 w 3621"/>
              <a:gd name="T1" fmla="*/ 2147483647 h 1408"/>
              <a:gd name="T2" fmla="*/ 2147483647 w 3621"/>
              <a:gd name="T3" fmla="*/ 0 h 1408"/>
              <a:gd name="T4" fmla="*/ 2147483647 w 3621"/>
              <a:gd name="T5" fmla="*/ 0 h 1408"/>
              <a:gd name="T6" fmla="*/ 2147483647 w 3621"/>
              <a:gd name="T7" fmla="*/ 2147483647 h 1408"/>
              <a:gd name="T8" fmla="*/ 0 w 3621"/>
              <a:gd name="T9" fmla="*/ 2147483647 h 14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21" h="1408">
                <a:moveTo>
                  <a:pt x="0" y="1408"/>
                </a:moveTo>
                <a:lnTo>
                  <a:pt x="906" y="0"/>
                </a:lnTo>
                <a:lnTo>
                  <a:pt x="2715" y="0"/>
                </a:lnTo>
                <a:lnTo>
                  <a:pt x="3621" y="1408"/>
                </a:lnTo>
                <a:lnTo>
                  <a:pt x="0" y="1408"/>
                </a:lnTo>
                <a:close/>
              </a:path>
            </a:pathLst>
          </a:custGeom>
          <a:solidFill>
            <a:srgbClr val="99CCFF"/>
          </a:solidFill>
          <a:ln w="3175">
            <a:solidFill>
              <a:srgbClr val="000000"/>
            </a:solidFill>
            <a:prstDash val="solid"/>
            <a:round/>
            <a:headEnd/>
            <a:tailEnd/>
          </a:ln>
        </p:spPr>
        <p:txBody>
          <a:bodyPr/>
          <a:lstStyle/>
          <a:p>
            <a:endParaRPr lang="en-GB"/>
          </a:p>
        </p:txBody>
      </p:sp>
      <p:sp>
        <p:nvSpPr>
          <p:cNvPr id="18442" name="Rectangle 10">
            <a:extLst>
              <a:ext uri="{FF2B5EF4-FFF2-40B4-BE49-F238E27FC236}">
                <a16:creationId xmlns:a16="http://schemas.microsoft.com/office/drawing/2014/main" id="{1C1DD027-ED76-4C62-B23A-22353CAC9ACF}"/>
              </a:ext>
            </a:extLst>
          </p:cNvPr>
          <p:cNvSpPr>
            <a:spLocks noChangeArrowheads="1"/>
          </p:cNvSpPr>
          <p:nvPr/>
        </p:nvSpPr>
        <p:spPr bwMode="auto">
          <a:xfrm>
            <a:off x="4935538" y="2663826"/>
            <a:ext cx="22717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a:solidFill>
                  <a:srgbClr val="000000"/>
                </a:solidFill>
                <a:latin typeface="Arial" panose="020B0604020202020204" pitchFamily="34" charset="0"/>
                <a:cs typeface="Arial" panose="020B0604020202020204" pitchFamily="34" charset="0"/>
              </a:rPr>
              <a:t>Focused (person-to-person) non-specialised supports</a:t>
            </a:r>
            <a:endParaRPr lang="en-US" altLang="en-US" sz="1400">
              <a:latin typeface="Arial" panose="020B0604020202020204" pitchFamily="34" charset="0"/>
              <a:cs typeface="Arial" panose="020B0604020202020204" pitchFamily="34" charset="0"/>
            </a:endParaRPr>
          </a:p>
        </p:txBody>
      </p:sp>
      <p:sp>
        <p:nvSpPr>
          <p:cNvPr id="18443" name="Freeform 11">
            <a:extLst>
              <a:ext uri="{FF2B5EF4-FFF2-40B4-BE49-F238E27FC236}">
                <a16:creationId xmlns:a16="http://schemas.microsoft.com/office/drawing/2014/main" id="{68E1673C-4FED-45F3-928A-7E170F38FD45}"/>
              </a:ext>
            </a:extLst>
          </p:cNvPr>
          <p:cNvSpPr>
            <a:spLocks/>
          </p:cNvSpPr>
          <p:nvPr/>
        </p:nvSpPr>
        <p:spPr bwMode="auto">
          <a:xfrm>
            <a:off x="3103563" y="3540126"/>
            <a:ext cx="5632450" cy="1463675"/>
          </a:xfrm>
          <a:custGeom>
            <a:avLst/>
            <a:gdLst>
              <a:gd name="T0" fmla="*/ 0 w 5428"/>
              <a:gd name="T1" fmla="*/ 2147483647 h 1409"/>
              <a:gd name="T2" fmla="*/ 2147483647 w 5428"/>
              <a:gd name="T3" fmla="*/ 0 h 1409"/>
              <a:gd name="T4" fmla="*/ 2147483647 w 5428"/>
              <a:gd name="T5" fmla="*/ 0 h 1409"/>
              <a:gd name="T6" fmla="*/ 2147483647 w 5428"/>
              <a:gd name="T7" fmla="*/ 2147483647 h 1409"/>
              <a:gd name="T8" fmla="*/ 0 w 5428"/>
              <a:gd name="T9" fmla="*/ 2147483647 h 14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8" h="1409">
                <a:moveTo>
                  <a:pt x="0" y="1409"/>
                </a:moveTo>
                <a:lnTo>
                  <a:pt x="905" y="0"/>
                </a:lnTo>
                <a:lnTo>
                  <a:pt x="4522" y="0"/>
                </a:lnTo>
                <a:lnTo>
                  <a:pt x="5428" y="1409"/>
                </a:lnTo>
                <a:lnTo>
                  <a:pt x="0" y="1409"/>
                </a:lnTo>
                <a:close/>
              </a:path>
            </a:pathLst>
          </a:cu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44" name="Freeform 12">
            <a:extLst>
              <a:ext uri="{FF2B5EF4-FFF2-40B4-BE49-F238E27FC236}">
                <a16:creationId xmlns:a16="http://schemas.microsoft.com/office/drawing/2014/main" id="{AA99F0D3-C59F-4458-A917-ED4B40B95B83}"/>
              </a:ext>
            </a:extLst>
          </p:cNvPr>
          <p:cNvSpPr>
            <a:spLocks/>
          </p:cNvSpPr>
          <p:nvPr/>
        </p:nvSpPr>
        <p:spPr bwMode="auto">
          <a:xfrm>
            <a:off x="3101976" y="3487739"/>
            <a:ext cx="5630863" cy="1463675"/>
          </a:xfrm>
          <a:custGeom>
            <a:avLst/>
            <a:gdLst>
              <a:gd name="T0" fmla="*/ 0 w 5428"/>
              <a:gd name="T1" fmla="*/ 2147483647 h 1409"/>
              <a:gd name="T2" fmla="*/ 2147483647 w 5428"/>
              <a:gd name="T3" fmla="*/ 0 h 1409"/>
              <a:gd name="T4" fmla="*/ 2147483647 w 5428"/>
              <a:gd name="T5" fmla="*/ 0 h 1409"/>
              <a:gd name="T6" fmla="*/ 2147483647 w 5428"/>
              <a:gd name="T7" fmla="*/ 2147483647 h 1409"/>
              <a:gd name="T8" fmla="*/ 0 w 5428"/>
              <a:gd name="T9" fmla="*/ 2147483647 h 14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28" h="1409">
                <a:moveTo>
                  <a:pt x="0" y="1409"/>
                </a:moveTo>
                <a:lnTo>
                  <a:pt x="905" y="0"/>
                </a:lnTo>
                <a:lnTo>
                  <a:pt x="4522" y="0"/>
                </a:lnTo>
                <a:lnTo>
                  <a:pt x="5428" y="1409"/>
                </a:lnTo>
                <a:lnTo>
                  <a:pt x="0" y="1409"/>
                </a:lnTo>
                <a:close/>
              </a:path>
            </a:pathLst>
          </a:custGeom>
          <a:solidFill>
            <a:srgbClr val="99CCFF"/>
          </a:solidFill>
          <a:ln w="3175">
            <a:solidFill>
              <a:srgbClr val="000000"/>
            </a:solidFill>
            <a:prstDash val="solid"/>
            <a:round/>
            <a:headEnd/>
            <a:tailEnd/>
          </a:ln>
        </p:spPr>
        <p:txBody>
          <a:bodyPr/>
          <a:lstStyle/>
          <a:p>
            <a:endParaRPr lang="en-GB"/>
          </a:p>
        </p:txBody>
      </p:sp>
      <p:sp>
        <p:nvSpPr>
          <p:cNvPr id="18445" name="Rectangle 13">
            <a:extLst>
              <a:ext uri="{FF2B5EF4-FFF2-40B4-BE49-F238E27FC236}">
                <a16:creationId xmlns:a16="http://schemas.microsoft.com/office/drawing/2014/main" id="{69D975B6-3723-4FCB-8594-04A6B1EF1EB0}"/>
              </a:ext>
            </a:extLst>
          </p:cNvPr>
          <p:cNvSpPr>
            <a:spLocks noChangeArrowheads="1"/>
          </p:cNvSpPr>
          <p:nvPr/>
        </p:nvSpPr>
        <p:spPr bwMode="auto">
          <a:xfrm>
            <a:off x="4635501" y="4122738"/>
            <a:ext cx="2854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a:solidFill>
                  <a:srgbClr val="000000"/>
                </a:solidFill>
                <a:latin typeface="Arial" panose="020B0604020202020204" pitchFamily="34" charset="0"/>
                <a:cs typeface="Arial" panose="020B0604020202020204" pitchFamily="34" charset="0"/>
              </a:rPr>
              <a:t>Strengthening community and family supports</a:t>
            </a:r>
            <a:endParaRPr lang="en-US" altLang="en-US" sz="1400">
              <a:latin typeface="Arial" panose="020B0604020202020204" pitchFamily="34" charset="0"/>
              <a:cs typeface="Arial" panose="020B0604020202020204" pitchFamily="34" charset="0"/>
            </a:endParaRPr>
          </a:p>
        </p:txBody>
      </p:sp>
      <p:sp>
        <p:nvSpPr>
          <p:cNvPr id="18446" name="Freeform 14">
            <a:extLst>
              <a:ext uri="{FF2B5EF4-FFF2-40B4-BE49-F238E27FC236}">
                <a16:creationId xmlns:a16="http://schemas.microsoft.com/office/drawing/2014/main" id="{C503EED0-BA1D-4FE8-95EA-3B9619884C7C}"/>
              </a:ext>
            </a:extLst>
          </p:cNvPr>
          <p:cNvSpPr>
            <a:spLocks/>
          </p:cNvSpPr>
          <p:nvPr/>
        </p:nvSpPr>
        <p:spPr bwMode="auto">
          <a:xfrm>
            <a:off x="2160588" y="4953000"/>
            <a:ext cx="7512050" cy="1460500"/>
          </a:xfrm>
          <a:custGeom>
            <a:avLst/>
            <a:gdLst>
              <a:gd name="T0" fmla="*/ 0 w 7239"/>
              <a:gd name="T1" fmla="*/ 2147483647 h 1407"/>
              <a:gd name="T2" fmla="*/ 2147483647 w 7239"/>
              <a:gd name="T3" fmla="*/ 0 h 1407"/>
              <a:gd name="T4" fmla="*/ 2147483647 w 7239"/>
              <a:gd name="T5" fmla="*/ 0 h 1407"/>
              <a:gd name="T6" fmla="*/ 2147483647 w 7239"/>
              <a:gd name="T7" fmla="*/ 2147483647 h 1407"/>
              <a:gd name="T8" fmla="*/ 0 w 7239"/>
              <a:gd name="T9" fmla="*/ 2147483647 h 14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39" h="1407">
                <a:moveTo>
                  <a:pt x="0" y="1407"/>
                </a:moveTo>
                <a:lnTo>
                  <a:pt x="906" y="0"/>
                </a:lnTo>
                <a:lnTo>
                  <a:pt x="6336" y="0"/>
                </a:lnTo>
                <a:lnTo>
                  <a:pt x="7239" y="1407"/>
                </a:lnTo>
                <a:lnTo>
                  <a:pt x="0" y="1407"/>
                </a:lnTo>
                <a:close/>
              </a:path>
            </a:pathLst>
          </a:custGeom>
          <a:solidFill>
            <a:srgbClr val="99CCFF"/>
          </a:solidFill>
          <a:ln w="3175">
            <a:solidFill>
              <a:srgbClr val="000000"/>
            </a:solidFill>
            <a:prstDash val="solid"/>
            <a:round/>
            <a:headEnd/>
            <a:tailEnd/>
          </a:ln>
        </p:spPr>
        <p:txBody>
          <a:bodyPr/>
          <a:lstStyle/>
          <a:p>
            <a:endParaRPr lang="en-GB"/>
          </a:p>
        </p:txBody>
      </p:sp>
      <p:sp>
        <p:nvSpPr>
          <p:cNvPr id="18447" name="Rectangle 15">
            <a:extLst>
              <a:ext uri="{FF2B5EF4-FFF2-40B4-BE49-F238E27FC236}">
                <a16:creationId xmlns:a16="http://schemas.microsoft.com/office/drawing/2014/main" id="{6CC576D4-3877-42C6-AD97-A8CE51357021}"/>
              </a:ext>
            </a:extLst>
          </p:cNvPr>
          <p:cNvSpPr>
            <a:spLocks noChangeArrowheads="1"/>
          </p:cNvSpPr>
          <p:nvPr/>
        </p:nvSpPr>
        <p:spPr bwMode="auto">
          <a:xfrm>
            <a:off x="4973638" y="5588001"/>
            <a:ext cx="244951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400" b="1">
                <a:solidFill>
                  <a:srgbClr val="000000"/>
                </a:solidFill>
                <a:latin typeface="Arial" panose="020B0604020202020204" pitchFamily="34" charset="0"/>
                <a:cs typeface="Arial" panose="020B0604020202020204" pitchFamily="34" charset="0"/>
              </a:rPr>
              <a:t>Social considerations in basic services and security</a:t>
            </a:r>
            <a:endParaRPr lang="en-US" altLang="en-US" sz="1400">
              <a:latin typeface="Arial" panose="020B0604020202020204" pitchFamily="34" charset="0"/>
              <a:cs typeface="Arial" panose="020B0604020202020204" pitchFamily="34" charset="0"/>
            </a:endParaRPr>
          </a:p>
        </p:txBody>
      </p:sp>
      <p:sp>
        <p:nvSpPr>
          <p:cNvPr id="18448" name="Text Box 16">
            <a:extLst>
              <a:ext uri="{FF2B5EF4-FFF2-40B4-BE49-F238E27FC236}">
                <a16:creationId xmlns:a16="http://schemas.microsoft.com/office/drawing/2014/main" id="{F99559C8-4698-48EF-B1D5-6F3026024279}"/>
              </a:ext>
            </a:extLst>
          </p:cNvPr>
          <p:cNvSpPr txBox="1">
            <a:spLocks noChangeArrowheads="1"/>
          </p:cNvSpPr>
          <p:nvPr/>
        </p:nvSpPr>
        <p:spPr bwMode="auto">
          <a:xfrm>
            <a:off x="2438401" y="5270501"/>
            <a:ext cx="1851025" cy="944563"/>
          </a:xfrm>
          <a:prstGeom prst="rect">
            <a:avLst/>
          </a:prstGeom>
          <a:solidFill>
            <a:srgbClr val="FFFFFF"/>
          </a:solidFill>
          <a:ln w="9525">
            <a:solidFill>
              <a:srgbClr val="000000"/>
            </a:solidFill>
            <a:miter lim="800000"/>
            <a:headEnd/>
            <a:tailEnd/>
          </a:ln>
        </p:spPr>
        <p:txBody>
          <a:bodyPr lIns="91427" tIns="45714" rIns="91427" bIns="45714"/>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b="1">
                <a:solidFill>
                  <a:srgbClr val="000066"/>
                </a:solidFill>
                <a:latin typeface="Times New Roman" panose="02020603050405020304" pitchFamily="18" charset="0"/>
                <a:cs typeface="Arial" panose="020B0604020202020204" pitchFamily="34" charset="0"/>
              </a:rPr>
              <a:t>  Advocacy for basic services that are safe, socially appropriate and protect dignity</a:t>
            </a:r>
            <a:endParaRPr lang="en-US" altLang="en-US" sz="1300" b="1">
              <a:solidFill>
                <a:srgbClr val="000066"/>
              </a:solidFill>
              <a:latin typeface="Arial" panose="020B0604020202020204" pitchFamily="34" charset="0"/>
              <a:cs typeface="Arial" panose="020B0604020202020204" pitchFamily="34" charset="0"/>
            </a:endParaRPr>
          </a:p>
        </p:txBody>
      </p:sp>
      <p:sp>
        <p:nvSpPr>
          <p:cNvPr id="18449" name="Text Box 17">
            <a:extLst>
              <a:ext uri="{FF2B5EF4-FFF2-40B4-BE49-F238E27FC236}">
                <a16:creationId xmlns:a16="http://schemas.microsoft.com/office/drawing/2014/main" id="{6C81C552-ABC4-447A-8DDE-9299F3A46F68}"/>
              </a:ext>
            </a:extLst>
          </p:cNvPr>
          <p:cNvSpPr txBox="1">
            <a:spLocks noChangeArrowheads="1"/>
          </p:cNvSpPr>
          <p:nvPr/>
        </p:nvSpPr>
        <p:spPr bwMode="auto">
          <a:xfrm>
            <a:off x="2438401" y="3609976"/>
            <a:ext cx="2168525" cy="1192213"/>
          </a:xfrm>
          <a:prstGeom prst="rect">
            <a:avLst/>
          </a:prstGeom>
          <a:solidFill>
            <a:srgbClr val="FFFFFF"/>
          </a:solidFill>
          <a:ln w="9525">
            <a:solidFill>
              <a:srgbClr val="000000"/>
            </a:solidFill>
            <a:miter lim="800000"/>
            <a:headEnd/>
            <a:tailEnd/>
          </a:ln>
        </p:spPr>
        <p:txBody>
          <a:bodyPr lIns="91427" tIns="45714" rIns="91427" bIns="45714"/>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a:solidFill>
                  <a:srgbClr val="000066"/>
                </a:solidFill>
                <a:latin typeface="Times New Roman" panose="02020603050405020304" pitchFamily="18" charset="0"/>
                <a:cs typeface="Arial" panose="020B0604020202020204" pitchFamily="34" charset="0"/>
              </a:rPr>
              <a:t> </a:t>
            </a:r>
            <a:r>
              <a:rPr lang="en-US" altLang="en-US" sz="1300" b="1">
                <a:solidFill>
                  <a:srgbClr val="000066"/>
                </a:solidFill>
                <a:latin typeface="Times New Roman" panose="02020603050405020304" pitchFamily="18" charset="0"/>
                <a:cs typeface="Arial" panose="020B0604020202020204" pitchFamily="34" charset="0"/>
              </a:rPr>
              <a:t> </a:t>
            </a:r>
            <a:r>
              <a:rPr lang="en-GB" altLang="en-US" sz="1300" b="1">
                <a:solidFill>
                  <a:srgbClr val="000066"/>
                </a:solidFill>
                <a:latin typeface="Times New Roman" panose="02020603050405020304" pitchFamily="18" charset="0"/>
                <a:cs typeface="Arial" panose="020B0604020202020204" pitchFamily="34" charset="0"/>
              </a:rPr>
              <a:t>Activating social networks</a:t>
            </a:r>
          </a:p>
          <a:p>
            <a:pPr eaLnBrk="1" hangingPunct="1">
              <a:spcBef>
                <a:spcPct val="0"/>
              </a:spcBef>
              <a:buFontTx/>
              <a:buNone/>
            </a:pPr>
            <a:r>
              <a:rPr lang="en-GB" altLang="en-US" sz="1300" b="1">
                <a:solidFill>
                  <a:srgbClr val="000066"/>
                </a:solidFill>
                <a:latin typeface="Times New Roman" panose="02020603050405020304" pitchFamily="18" charset="0"/>
                <a:cs typeface="Arial" panose="020B0604020202020204" pitchFamily="34" charset="0"/>
              </a:rPr>
              <a:t>  Communal traditional supports</a:t>
            </a:r>
          </a:p>
          <a:p>
            <a:pPr eaLnBrk="1" hangingPunct="1">
              <a:spcBef>
                <a:spcPct val="0"/>
              </a:spcBef>
              <a:buFontTx/>
              <a:buNone/>
            </a:pPr>
            <a:r>
              <a:rPr lang="en-US" altLang="en-US" sz="1300" b="1">
                <a:solidFill>
                  <a:srgbClr val="000066"/>
                </a:solidFill>
                <a:latin typeface="Times New Roman" panose="02020603050405020304" pitchFamily="18" charset="0"/>
                <a:cs typeface="Arial" panose="020B0604020202020204" pitchFamily="34" charset="0"/>
              </a:rPr>
              <a:t>   Supportive child-friendly spaces</a:t>
            </a:r>
          </a:p>
          <a:p>
            <a:pPr eaLnBrk="1" hangingPunct="1">
              <a:spcBef>
                <a:spcPct val="0"/>
              </a:spcBef>
              <a:buFontTx/>
              <a:buNone/>
            </a:pPr>
            <a:endParaRPr lang="en-US" altLang="en-US" sz="1300" b="1">
              <a:solidFill>
                <a:srgbClr val="000066"/>
              </a:solidFill>
              <a:latin typeface="Times New Roman" panose="02020603050405020304" pitchFamily="18" charset="0"/>
              <a:cs typeface="Arial" panose="020B0604020202020204" pitchFamily="34" charset="0"/>
            </a:endParaRPr>
          </a:p>
        </p:txBody>
      </p:sp>
      <p:sp>
        <p:nvSpPr>
          <p:cNvPr id="18450" name="Text Box 18">
            <a:extLst>
              <a:ext uri="{FF2B5EF4-FFF2-40B4-BE49-F238E27FC236}">
                <a16:creationId xmlns:a16="http://schemas.microsoft.com/office/drawing/2014/main" id="{FBCEFDB6-00DF-4EE4-A00D-818E7E7E2EA7}"/>
              </a:ext>
            </a:extLst>
          </p:cNvPr>
          <p:cNvSpPr txBox="1">
            <a:spLocks noChangeArrowheads="1"/>
          </p:cNvSpPr>
          <p:nvPr/>
        </p:nvSpPr>
        <p:spPr bwMode="auto">
          <a:xfrm>
            <a:off x="2417764" y="2073276"/>
            <a:ext cx="2459037" cy="1355725"/>
          </a:xfrm>
          <a:prstGeom prst="rect">
            <a:avLst/>
          </a:prstGeom>
          <a:solidFill>
            <a:srgbClr val="FFFFFF"/>
          </a:solidFill>
          <a:ln w="9525">
            <a:solidFill>
              <a:srgbClr val="000000"/>
            </a:solidFill>
            <a:miter lim="800000"/>
            <a:headEnd/>
            <a:tailEnd/>
          </a:ln>
        </p:spPr>
        <p:txBody>
          <a:bodyPr lIns="91427" tIns="45714" rIns="91427" bIns="45714"/>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300" b="1" dirty="0">
                <a:solidFill>
                  <a:srgbClr val="000066"/>
                </a:solidFill>
                <a:latin typeface="Times New Roman" panose="02020603050405020304" pitchFamily="18" charset="0"/>
                <a:cs typeface="Arial" panose="020B0604020202020204" pitchFamily="34" charset="0"/>
              </a:rPr>
              <a:t>mental health care by PHC doctors </a:t>
            </a:r>
          </a:p>
          <a:p>
            <a:pPr eaLnBrk="1" hangingPunct="1">
              <a:spcBef>
                <a:spcPct val="0"/>
              </a:spcBef>
              <a:buFontTx/>
              <a:buNone/>
            </a:pPr>
            <a:r>
              <a:rPr lang="en-GB" altLang="en-US" sz="1300" b="1" dirty="0">
                <a:solidFill>
                  <a:srgbClr val="000066"/>
                </a:solidFill>
                <a:latin typeface="Times New Roman" panose="02020603050405020304" pitchFamily="18" charset="0"/>
                <a:cs typeface="Arial" panose="020B0604020202020204" pitchFamily="34" charset="0"/>
              </a:rPr>
              <a:t>  Basic emotional and practical support by community workers</a:t>
            </a:r>
          </a:p>
          <a:p>
            <a:pPr eaLnBrk="1" hangingPunct="1">
              <a:spcBef>
                <a:spcPct val="0"/>
              </a:spcBef>
              <a:buFontTx/>
              <a:buNone/>
            </a:pPr>
            <a:r>
              <a:rPr lang="en-GB" altLang="en-US" sz="1300" b="1" dirty="0">
                <a:solidFill>
                  <a:srgbClr val="FF0000"/>
                </a:solidFill>
                <a:latin typeface="Times New Roman" panose="02020603050405020304" pitchFamily="18" charset="0"/>
                <a:cs typeface="Arial" panose="020B0604020202020204" pitchFamily="34" charset="0"/>
              </a:rPr>
              <a:t>(</a:t>
            </a:r>
            <a:r>
              <a:rPr lang="en-GB" altLang="en-US" sz="1300" b="1" dirty="0" err="1">
                <a:solidFill>
                  <a:srgbClr val="FF0000"/>
                </a:solidFill>
                <a:latin typeface="Times New Roman" panose="02020603050405020304" pitchFamily="18" charset="0"/>
                <a:cs typeface="Arial" panose="020B0604020202020204" pitchFamily="34" charset="0"/>
              </a:rPr>
              <a:t>mhGAP</a:t>
            </a:r>
            <a:r>
              <a:rPr lang="en-GB" altLang="en-US" sz="1300" b="1" dirty="0">
                <a:solidFill>
                  <a:srgbClr val="FF0000"/>
                </a:solidFill>
                <a:latin typeface="Times New Roman" panose="02020603050405020304" pitchFamily="18" charset="0"/>
                <a:cs typeface="Arial" panose="020B0604020202020204" pitchFamily="34" charset="0"/>
              </a:rPr>
              <a:t> HIG)</a:t>
            </a:r>
          </a:p>
          <a:p>
            <a:pPr eaLnBrk="1" hangingPunct="1">
              <a:spcBef>
                <a:spcPct val="0"/>
              </a:spcBef>
              <a:buFontTx/>
              <a:buNone/>
            </a:pPr>
            <a:r>
              <a:rPr lang="en-GB" altLang="en-US" sz="1300" b="1" dirty="0">
                <a:solidFill>
                  <a:srgbClr val="000066"/>
                </a:solidFill>
                <a:latin typeface="Times New Roman" panose="02020603050405020304" pitchFamily="18" charset="0"/>
                <a:cs typeface="Arial" panose="020B0604020202020204" pitchFamily="34" charset="0"/>
              </a:rPr>
              <a:t>  </a:t>
            </a:r>
            <a:endParaRPr lang="en-US" altLang="en-US" sz="1300" b="1" dirty="0">
              <a:solidFill>
                <a:srgbClr val="000066"/>
              </a:solidFill>
              <a:latin typeface="Arial" panose="020B0604020202020204" pitchFamily="34" charset="0"/>
              <a:cs typeface="Arial" panose="020B0604020202020204" pitchFamily="34" charset="0"/>
            </a:endParaRPr>
          </a:p>
        </p:txBody>
      </p:sp>
      <p:sp>
        <p:nvSpPr>
          <p:cNvPr id="18451" name="Text Box 19">
            <a:extLst>
              <a:ext uri="{FF2B5EF4-FFF2-40B4-BE49-F238E27FC236}">
                <a16:creationId xmlns:a16="http://schemas.microsoft.com/office/drawing/2014/main" id="{B9B9511F-1C8F-4B2A-ACB6-A162E1890741}"/>
              </a:ext>
            </a:extLst>
          </p:cNvPr>
          <p:cNvSpPr txBox="1">
            <a:spLocks noChangeArrowheads="1"/>
          </p:cNvSpPr>
          <p:nvPr/>
        </p:nvSpPr>
        <p:spPr bwMode="auto">
          <a:xfrm>
            <a:off x="2428876" y="796926"/>
            <a:ext cx="2589213" cy="942975"/>
          </a:xfrm>
          <a:prstGeom prst="rect">
            <a:avLst/>
          </a:prstGeom>
          <a:solidFill>
            <a:srgbClr val="FFFFFF"/>
          </a:solidFill>
          <a:ln w="9525">
            <a:solidFill>
              <a:srgbClr val="000000"/>
            </a:solidFill>
            <a:miter lim="800000"/>
            <a:headEnd/>
            <a:tailEnd/>
          </a:ln>
        </p:spPr>
        <p:txBody>
          <a:bodyPr lIns="91427" tIns="45714" rIns="91427" bIns="45714"/>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300" b="1" dirty="0">
                <a:solidFill>
                  <a:srgbClr val="000066"/>
                </a:solidFill>
                <a:latin typeface="Times New Roman" panose="02020603050405020304" pitchFamily="18" charset="0"/>
                <a:cs typeface="Arial" panose="020B0604020202020204" pitchFamily="34" charset="0"/>
              </a:rPr>
              <a:t>  Mental health care by mental health specialists (psychiatric nurse, psychologist, psychiatrist </a:t>
            </a:r>
            <a:r>
              <a:rPr lang="en-US" altLang="en-US" sz="1300" b="1" dirty="0" err="1">
                <a:solidFill>
                  <a:srgbClr val="000066"/>
                </a:solidFill>
                <a:latin typeface="Times New Roman" panose="02020603050405020304" pitchFamily="18" charset="0"/>
                <a:cs typeface="Arial" panose="020B0604020202020204" pitchFamily="34" charset="0"/>
              </a:rPr>
              <a:t>etc</a:t>
            </a:r>
            <a:r>
              <a:rPr lang="en-US" altLang="en-US" sz="1300" b="1" dirty="0">
                <a:solidFill>
                  <a:srgbClr val="000066"/>
                </a:solidFill>
                <a:latin typeface="Times New Roman" panose="02020603050405020304" pitchFamily="18" charset="0"/>
                <a:cs typeface="Arial" panose="020B0604020202020204" pitchFamily="34" charset="0"/>
              </a:rPr>
              <a:t>) </a:t>
            </a:r>
            <a:r>
              <a:rPr lang="en-US" altLang="en-US" sz="1300" b="1" dirty="0" err="1">
                <a:solidFill>
                  <a:srgbClr val="000066"/>
                </a:solidFill>
                <a:latin typeface="Times New Roman" panose="02020603050405020304" pitchFamily="18" charset="0"/>
                <a:cs typeface="Arial" panose="020B0604020202020204" pitchFamily="34" charset="0"/>
              </a:rPr>
              <a:t>mhGAP</a:t>
            </a:r>
            <a:r>
              <a:rPr lang="en-US" altLang="en-US" sz="1300" b="1" dirty="0">
                <a:solidFill>
                  <a:srgbClr val="000066"/>
                </a:solidFill>
                <a:latin typeface="Times New Roman" panose="02020603050405020304" pitchFamily="18" charset="0"/>
                <a:cs typeface="Arial" panose="020B0604020202020204" pitchFamily="34" charset="0"/>
              </a:rPr>
              <a:t> HIG can be used </a:t>
            </a:r>
            <a:endParaRPr lang="en-US" altLang="en-US" sz="1300" b="1" dirty="0">
              <a:solidFill>
                <a:srgbClr val="000066"/>
              </a:solidFill>
              <a:latin typeface="Arial" panose="020B0604020202020204" pitchFamily="34" charset="0"/>
              <a:cs typeface="Arial" panose="020B0604020202020204" pitchFamily="34" charset="0"/>
            </a:endParaRPr>
          </a:p>
        </p:txBody>
      </p:sp>
      <p:sp>
        <p:nvSpPr>
          <p:cNvPr id="18452" name="Rectangle 2">
            <a:extLst>
              <a:ext uri="{FF2B5EF4-FFF2-40B4-BE49-F238E27FC236}">
                <a16:creationId xmlns:a16="http://schemas.microsoft.com/office/drawing/2014/main" id="{A7509F60-42FC-46CC-AB30-35C118AED05E}"/>
              </a:ext>
            </a:extLst>
          </p:cNvPr>
          <p:cNvSpPr>
            <a:spLocks noChangeArrowheads="1"/>
          </p:cNvSpPr>
          <p:nvPr/>
        </p:nvSpPr>
        <p:spPr bwMode="auto">
          <a:xfrm>
            <a:off x="6781801" y="381000"/>
            <a:ext cx="2917825" cy="196850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7" tIns="45714" rIns="91427" bIns="45714" anchor="ctr"/>
          <a:lstStyle>
            <a:lvl1pPr defTabSz="801688"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801688"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801688"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801688"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801688"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801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100" dirty="0">
                <a:solidFill>
                  <a:schemeClr val="tx2"/>
                </a:solidFill>
                <a:latin typeface="Arial" panose="020B0604020202020204" pitchFamily="34" charset="0"/>
              </a:rPr>
              <a:t>                                        </a:t>
            </a:r>
            <a:r>
              <a:rPr lang="en-GB" altLang="en-US" sz="2500" dirty="0">
                <a:solidFill>
                  <a:schemeClr val="tx2"/>
                </a:solidFill>
                <a:latin typeface="Arial" panose="020B0604020202020204" pitchFamily="34" charset="0"/>
              </a:rPr>
              <a:t>The place of </a:t>
            </a:r>
            <a:r>
              <a:rPr lang="en-GB" altLang="en-US" sz="2500" dirty="0" err="1">
                <a:solidFill>
                  <a:schemeClr val="tx2"/>
                </a:solidFill>
                <a:latin typeface="Arial" panose="020B0604020202020204" pitchFamily="34" charset="0"/>
              </a:rPr>
              <a:t>mhGAP</a:t>
            </a:r>
            <a:r>
              <a:rPr lang="en-GB" altLang="en-US" sz="2500" dirty="0">
                <a:solidFill>
                  <a:schemeClr val="tx2"/>
                </a:solidFill>
                <a:latin typeface="Arial" panose="020B0604020202020204" pitchFamily="34" charset="0"/>
              </a:rPr>
              <a:t> HIG in overall mental health                                 and psychosocial response</a:t>
            </a:r>
            <a:endParaRPr lang="en-US" altLang="en-US" sz="2500" dirty="0">
              <a:solidFill>
                <a:schemeClr val="tx2"/>
              </a:solidFill>
              <a:latin typeface="Arial" panose="020B0604020202020204" pitchFamily="34" charset="0"/>
            </a:endParaRPr>
          </a:p>
        </p:txBody>
      </p:sp>
      <p:sp>
        <p:nvSpPr>
          <p:cNvPr id="18453" name="Text Box 21">
            <a:extLst>
              <a:ext uri="{FF2B5EF4-FFF2-40B4-BE49-F238E27FC236}">
                <a16:creationId xmlns:a16="http://schemas.microsoft.com/office/drawing/2014/main" id="{A5A80829-C851-4775-9224-523BF92B69C2}"/>
              </a:ext>
            </a:extLst>
          </p:cNvPr>
          <p:cNvSpPr txBox="1">
            <a:spLocks noChangeArrowheads="1"/>
          </p:cNvSpPr>
          <p:nvPr/>
        </p:nvSpPr>
        <p:spPr bwMode="auto">
          <a:xfrm>
            <a:off x="2419350" y="254000"/>
            <a:ext cx="2070100" cy="452438"/>
          </a:xfrm>
          <a:prstGeom prst="rect">
            <a:avLst/>
          </a:prstGeom>
          <a:solidFill>
            <a:srgbClr val="FFFFFF"/>
          </a:solidFill>
          <a:ln w="9525">
            <a:solidFill>
              <a:srgbClr val="000000"/>
            </a:solidFill>
            <a:miter lim="800000"/>
            <a:headEnd/>
            <a:tailEnd/>
          </a:ln>
        </p:spPr>
        <p:txBody>
          <a:bodyPr lIns="91427" tIns="45714" rIns="91427" bIns="45714"/>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300" b="1">
                <a:solidFill>
                  <a:srgbClr val="000066"/>
                </a:solidFill>
                <a:latin typeface="Times New Roman" panose="02020603050405020304" pitchFamily="18" charset="0"/>
                <a:cs typeface="Arial" panose="020B0604020202020204" pitchFamily="34" charset="0"/>
              </a:rPr>
              <a:t>Examples:</a:t>
            </a:r>
            <a:endParaRPr lang="en-US" altLang="en-US" sz="1300" b="1">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341070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lstStyle/>
          <a:p>
            <a:pPr marL="457200" indent="-457200"/>
            <a:r>
              <a:rPr lang="en-GB" dirty="0"/>
              <a:t>1 in 11 people have significant mental health disorder</a:t>
            </a:r>
          </a:p>
          <a:p>
            <a:pPr marL="0" indent="0">
              <a:buNone/>
            </a:pPr>
            <a:r>
              <a:rPr lang="en-GB" dirty="0"/>
              <a:t> </a:t>
            </a:r>
          </a:p>
          <a:p>
            <a:pPr marL="457200" indent="-457200"/>
            <a:r>
              <a:rPr lang="en-GB" dirty="0"/>
              <a:t>20% have mental health problems</a:t>
            </a:r>
          </a:p>
          <a:p>
            <a:pPr marL="457200" indent="-457200"/>
            <a:endParaRPr lang="en-GB" dirty="0"/>
          </a:p>
          <a:p>
            <a:pPr marL="0" indent="0">
              <a:buNone/>
            </a:pPr>
            <a:endParaRPr lang="en-GB" dirty="0"/>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err="1"/>
              <a:t>mhGAP</a:t>
            </a:r>
            <a:r>
              <a:rPr lang="en-GB" dirty="0"/>
              <a:t> HIG –Humanitarian emergencies </a:t>
            </a:r>
          </a:p>
        </p:txBody>
      </p:sp>
    </p:spTree>
    <p:extLst>
      <p:ext uri="{BB962C8B-B14F-4D97-AF65-F5344CB8AC3E}">
        <p14:creationId xmlns:p14="http://schemas.microsoft.com/office/powerpoint/2010/main" val="3707037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normAutofit fontScale="92500" lnSpcReduction="20000"/>
          </a:bodyPr>
          <a:lstStyle/>
          <a:p>
            <a:pPr marL="457200" indent="-457200"/>
            <a:r>
              <a:rPr lang="en-GB" dirty="0"/>
              <a:t>Common mental health problems are depression, anxiety, stress, grief conditions, bedwetting, behavioural problems, </a:t>
            </a:r>
            <a:r>
              <a:rPr lang="en-GB" dirty="0" err="1"/>
              <a:t>ptsd</a:t>
            </a:r>
            <a:r>
              <a:rPr lang="en-GB" dirty="0"/>
              <a:t>  </a:t>
            </a:r>
          </a:p>
          <a:p>
            <a:pPr marL="0" indent="0">
              <a:buNone/>
            </a:pPr>
            <a:endParaRPr lang="en-GB" dirty="0"/>
          </a:p>
          <a:p>
            <a:pPr marL="457200" indent="-457200"/>
            <a:r>
              <a:rPr lang="en-GB" dirty="0"/>
              <a:t>Substance abuse </a:t>
            </a:r>
          </a:p>
          <a:p>
            <a:pPr marL="0" indent="0">
              <a:buNone/>
            </a:pPr>
            <a:endParaRPr lang="en-GB" dirty="0"/>
          </a:p>
          <a:p>
            <a:pPr marL="457200" indent="-457200"/>
            <a:r>
              <a:rPr lang="en-GB" dirty="0"/>
              <a:t>Gender based violence </a:t>
            </a:r>
          </a:p>
          <a:p>
            <a:pPr marL="0" indent="0">
              <a:buNone/>
            </a:pPr>
            <a:endParaRPr lang="en-GB" dirty="0"/>
          </a:p>
          <a:p>
            <a:pPr marL="457200" indent="-457200"/>
            <a:r>
              <a:rPr lang="en-GB" dirty="0"/>
              <a:t>relapse triggered of pre –existing conditions –psychosis, depression, epilepsy </a:t>
            </a: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err="1"/>
              <a:t>mhGAP</a:t>
            </a:r>
            <a:r>
              <a:rPr lang="en-GB" dirty="0"/>
              <a:t> HIG –Humanitarian emergencies </a:t>
            </a:r>
          </a:p>
        </p:txBody>
      </p:sp>
    </p:spTree>
    <p:extLst>
      <p:ext uri="{BB962C8B-B14F-4D97-AF65-F5344CB8AC3E}">
        <p14:creationId xmlns:p14="http://schemas.microsoft.com/office/powerpoint/2010/main" val="3732329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1331BA6-85C2-CA44-B4BD-4635238DAA50}"/>
              </a:ext>
            </a:extLst>
          </p:cNvPr>
          <p:cNvPicPr>
            <a:picLocks noGrp="1" noChangeAspect="1"/>
          </p:cNvPicPr>
          <p:nvPr>
            <p:ph idx="1"/>
          </p:nvPr>
        </p:nvPicPr>
        <p:blipFill>
          <a:blip r:embed="rId2"/>
          <a:stretch>
            <a:fillRect/>
          </a:stretch>
        </p:blipFill>
        <p:spPr>
          <a:xfrm>
            <a:off x="1032387" y="1690688"/>
            <a:ext cx="6879713" cy="4562628"/>
          </a:xfrm>
          <a:prstGeom prst="rect">
            <a:avLst/>
          </a:prstGeom>
        </p:spPr>
      </p:pic>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err="1"/>
              <a:t>mhGAP</a:t>
            </a:r>
            <a:r>
              <a:rPr lang="en-GB" dirty="0"/>
              <a:t> HIG –Humanitarian emergencies </a:t>
            </a:r>
          </a:p>
        </p:txBody>
      </p:sp>
    </p:spTree>
    <p:extLst>
      <p:ext uri="{BB962C8B-B14F-4D97-AF65-F5344CB8AC3E}">
        <p14:creationId xmlns:p14="http://schemas.microsoft.com/office/powerpoint/2010/main" val="528256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normAutofit lnSpcReduction="10000"/>
          </a:bodyPr>
          <a:lstStyle/>
          <a:p>
            <a:pPr marL="457200" indent="-457200"/>
            <a:r>
              <a:rPr lang="en-GB" dirty="0"/>
              <a:t>Simple, practical tool that aims to support general health facilities in areas affected by humanitarian emergencies in assessing and managing mental, neurological and substance use conditions </a:t>
            </a:r>
          </a:p>
          <a:p>
            <a:pPr marL="0" indent="0">
              <a:buNone/>
            </a:pPr>
            <a:endParaRPr lang="en-GB" dirty="0"/>
          </a:p>
          <a:p>
            <a:pPr marL="457200" indent="-457200"/>
            <a:r>
              <a:rPr lang="en-GB" dirty="0"/>
              <a:t>Consistent with Inter-agency standing Committee (IASC) guidelines on Mental Health and Psychosocial Support in Emergency Settings and the UNHCR Operational Guidance for Mental Health and Psychosocial Support in Refugee Operations </a:t>
            </a: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err="1"/>
              <a:t>mhGAP</a:t>
            </a:r>
            <a:r>
              <a:rPr lang="en-GB" dirty="0"/>
              <a:t> HIG</a:t>
            </a:r>
          </a:p>
        </p:txBody>
      </p:sp>
    </p:spTree>
    <p:extLst>
      <p:ext uri="{BB962C8B-B14F-4D97-AF65-F5344CB8AC3E}">
        <p14:creationId xmlns:p14="http://schemas.microsoft.com/office/powerpoint/2010/main" val="3671302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lstStyle/>
          <a:p>
            <a:pPr marL="457200" indent="-457200"/>
            <a:r>
              <a:rPr lang="en-GB" dirty="0"/>
              <a:t>The Mental Health Gap Action Programme (</a:t>
            </a:r>
            <a:r>
              <a:rPr lang="en-GB" dirty="0" err="1"/>
              <a:t>mhGAP</a:t>
            </a:r>
            <a:r>
              <a:rPr lang="en-GB" dirty="0"/>
              <a:t>) – a WHO programme to address gaps in care for people with mental health problems</a:t>
            </a:r>
          </a:p>
          <a:p>
            <a:pPr marL="0" indent="0">
              <a:buNone/>
            </a:pPr>
            <a:endParaRPr lang="en-GB" dirty="0"/>
          </a:p>
          <a:p>
            <a:pPr marL="457200" indent="-457200"/>
            <a:r>
              <a:rPr lang="en-GB" dirty="0"/>
              <a:t>For general physicians, nurses, midwives, clinical officers</a:t>
            </a:r>
          </a:p>
          <a:p>
            <a:pPr marL="0" indent="0">
              <a:buNone/>
            </a:pPr>
            <a:endParaRPr lang="en-GB" dirty="0"/>
          </a:p>
          <a:p>
            <a:pPr marL="457200" indent="-457200"/>
            <a:r>
              <a:rPr lang="en-GB" dirty="0"/>
              <a:t>Also associated tools in </a:t>
            </a:r>
            <a:r>
              <a:rPr lang="en-GB" dirty="0" err="1"/>
              <a:t>mhGAP</a:t>
            </a:r>
            <a:r>
              <a:rPr lang="en-GB" dirty="0"/>
              <a:t>  </a:t>
            </a: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err="1"/>
              <a:t>mhGAP</a:t>
            </a:r>
            <a:r>
              <a:rPr lang="en-GB" dirty="0"/>
              <a:t> HIG</a:t>
            </a:r>
          </a:p>
        </p:txBody>
      </p:sp>
    </p:spTree>
    <p:extLst>
      <p:ext uri="{BB962C8B-B14F-4D97-AF65-F5344CB8AC3E}">
        <p14:creationId xmlns:p14="http://schemas.microsoft.com/office/powerpoint/2010/main" val="3832518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lstStyle/>
          <a:p>
            <a:r>
              <a:rPr lang="en-US" dirty="0"/>
              <a:t>90 minutes</a:t>
            </a:r>
          </a:p>
          <a:p>
            <a:r>
              <a:rPr lang="en-US" dirty="0"/>
              <a:t>Questions in chat or anytime </a:t>
            </a:r>
          </a:p>
          <a:p>
            <a:r>
              <a:rPr lang="en-US" dirty="0" err="1"/>
              <a:t>mhGAP</a:t>
            </a:r>
            <a:r>
              <a:rPr lang="en-US" dirty="0"/>
              <a:t> training can be a split into 2 -3 or more days </a:t>
            </a:r>
          </a:p>
          <a:p>
            <a:r>
              <a:rPr lang="en-US" dirty="0"/>
              <a:t>Question/Comments in Chat and at end </a:t>
            </a:r>
          </a:p>
          <a:p>
            <a:r>
              <a:rPr lang="en-US" dirty="0"/>
              <a:t>Session recorded and can be translated for training purposes   </a:t>
            </a:r>
          </a:p>
          <a:p>
            <a:pPr marL="0" indent="0">
              <a:buNone/>
            </a:pPr>
            <a:r>
              <a:rPr lang="en-GB" dirty="0"/>
              <a:t> </a:t>
            </a: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a:t>Webinar  </a:t>
            </a:r>
          </a:p>
        </p:txBody>
      </p:sp>
    </p:spTree>
    <p:extLst>
      <p:ext uri="{BB962C8B-B14F-4D97-AF65-F5344CB8AC3E}">
        <p14:creationId xmlns:p14="http://schemas.microsoft.com/office/powerpoint/2010/main" val="978214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lstStyle/>
          <a:p>
            <a:pPr marL="457200" indent="-457200"/>
            <a:r>
              <a:rPr lang="en-GB" dirty="0"/>
              <a:t>Advice for clinic managers </a:t>
            </a:r>
          </a:p>
          <a:p>
            <a:pPr marL="457200" indent="-457200"/>
            <a:r>
              <a:rPr lang="en-GB" dirty="0"/>
              <a:t>General principles of Care </a:t>
            </a:r>
          </a:p>
          <a:p>
            <a:pPr marL="457200" indent="-457200"/>
            <a:r>
              <a:rPr lang="en-GB" dirty="0"/>
              <a:t>Specific modules </a:t>
            </a:r>
          </a:p>
          <a:p>
            <a:pPr marL="457200" indent="-457200"/>
            <a:r>
              <a:rPr lang="en-GB" dirty="0"/>
              <a:t>UNHCR –Health Information System </a:t>
            </a:r>
          </a:p>
          <a:p>
            <a:pPr marL="457200" indent="-457200"/>
            <a:r>
              <a:rPr lang="en-GB" dirty="0"/>
              <a:t>Glossary </a:t>
            </a: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err="1"/>
              <a:t>mhGAP</a:t>
            </a:r>
            <a:r>
              <a:rPr lang="en-GB" dirty="0"/>
              <a:t> HIG-contents</a:t>
            </a:r>
          </a:p>
        </p:txBody>
      </p:sp>
    </p:spTree>
    <p:extLst>
      <p:ext uri="{BB962C8B-B14F-4D97-AF65-F5344CB8AC3E}">
        <p14:creationId xmlns:p14="http://schemas.microsoft.com/office/powerpoint/2010/main" val="261838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err="1"/>
              <a:t>mhGAP</a:t>
            </a:r>
            <a:r>
              <a:rPr lang="en-GB" dirty="0"/>
              <a:t> HIG-General Principles of Care</a:t>
            </a:r>
          </a:p>
        </p:txBody>
      </p:sp>
      <p:sp>
        <p:nvSpPr>
          <p:cNvPr id="6" name="Content Placeholder 5">
            <a:extLst>
              <a:ext uri="{FF2B5EF4-FFF2-40B4-BE49-F238E27FC236}">
                <a16:creationId xmlns:a16="http://schemas.microsoft.com/office/drawing/2014/main" id="{DA099168-C094-DE4B-BFC1-F6D768B56F8E}"/>
              </a:ext>
            </a:extLst>
          </p:cNvPr>
          <p:cNvSpPr>
            <a:spLocks noGrp="1"/>
          </p:cNvSpPr>
          <p:nvPr>
            <p:ph idx="1"/>
          </p:nvPr>
        </p:nvSpPr>
        <p:spPr/>
        <p:txBody>
          <a:bodyPr/>
          <a:lstStyle/>
          <a:p>
            <a:r>
              <a:rPr lang="en-US" dirty="0"/>
              <a:t>Principles of Communication </a:t>
            </a:r>
          </a:p>
          <a:p>
            <a:r>
              <a:rPr lang="en-US" dirty="0"/>
              <a:t>Principles of Assessment</a:t>
            </a:r>
          </a:p>
          <a:p>
            <a:r>
              <a:rPr lang="en-US" dirty="0"/>
              <a:t>Principles of Management </a:t>
            </a:r>
          </a:p>
          <a:p>
            <a:r>
              <a:rPr lang="en-US" dirty="0"/>
              <a:t>Principles of Reducing Stress and Strengthening Social Support </a:t>
            </a:r>
          </a:p>
          <a:p>
            <a:r>
              <a:rPr lang="en-US" dirty="0"/>
              <a:t>Principles of Protection of Human Rights </a:t>
            </a:r>
          </a:p>
          <a:p>
            <a:r>
              <a:rPr lang="en-US" dirty="0"/>
              <a:t>Principles of attention to Overall Well-being  </a:t>
            </a:r>
          </a:p>
          <a:p>
            <a:endParaRPr lang="en-US" dirty="0"/>
          </a:p>
        </p:txBody>
      </p:sp>
    </p:spTree>
    <p:extLst>
      <p:ext uri="{BB962C8B-B14F-4D97-AF65-F5344CB8AC3E}">
        <p14:creationId xmlns:p14="http://schemas.microsoft.com/office/powerpoint/2010/main" val="3596639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normAutofit lnSpcReduction="10000"/>
          </a:bodyPr>
          <a:lstStyle/>
          <a:p>
            <a:pPr marL="457200" indent="-457200"/>
            <a:r>
              <a:rPr lang="en-GB" dirty="0"/>
              <a:t>Right environment </a:t>
            </a:r>
          </a:p>
          <a:p>
            <a:pPr marL="457200" indent="-457200"/>
            <a:r>
              <a:rPr lang="en-GB" dirty="0"/>
              <a:t>Respectful </a:t>
            </a:r>
          </a:p>
          <a:p>
            <a:pPr marL="457200" indent="-457200"/>
            <a:r>
              <a:rPr lang="en-GB" dirty="0"/>
              <a:t>Principles of PFA </a:t>
            </a:r>
          </a:p>
          <a:p>
            <a:pPr marL="457200" indent="-457200"/>
            <a:r>
              <a:rPr lang="en-GB" dirty="0"/>
              <a:t>Patient is involved/directs care </a:t>
            </a:r>
          </a:p>
          <a:p>
            <a:pPr marL="457200" indent="-457200"/>
            <a:r>
              <a:rPr lang="en-GB" dirty="0"/>
              <a:t>Listening and explaining </a:t>
            </a:r>
          </a:p>
          <a:p>
            <a:pPr marL="457200" indent="-457200"/>
            <a:r>
              <a:rPr lang="en-GB" dirty="0"/>
              <a:t>Language </a:t>
            </a:r>
          </a:p>
          <a:p>
            <a:pPr marL="457200" indent="-457200"/>
            <a:r>
              <a:rPr lang="en-GB" dirty="0"/>
              <a:t>Non judgmental </a:t>
            </a:r>
          </a:p>
          <a:p>
            <a:pPr marL="457200" indent="-457200"/>
            <a:r>
              <a:rPr lang="en-GB" dirty="0"/>
              <a:t>Translators </a:t>
            </a: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err="1"/>
              <a:t>mhGAP</a:t>
            </a:r>
            <a:r>
              <a:rPr lang="en-GB" dirty="0"/>
              <a:t> HIG-Communication (GPOC)  </a:t>
            </a:r>
          </a:p>
        </p:txBody>
      </p:sp>
    </p:spTree>
    <p:extLst>
      <p:ext uri="{BB962C8B-B14F-4D97-AF65-F5344CB8AC3E}">
        <p14:creationId xmlns:p14="http://schemas.microsoft.com/office/powerpoint/2010/main" val="3134142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lstStyle/>
          <a:p>
            <a:pPr marL="457200" indent="-457200"/>
            <a:r>
              <a:rPr lang="en-GB" dirty="0"/>
              <a:t>Physical </a:t>
            </a:r>
          </a:p>
          <a:p>
            <a:pPr marL="457200" indent="-457200"/>
            <a:r>
              <a:rPr lang="en-GB" dirty="0"/>
              <a:t>Mental </a:t>
            </a:r>
          </a:p>
          <a:p>
            <a:pPr marL="457200" indent="-457200"/>
            <a:r>
              <a:rPr lang="en-GB" dirty="0"/>
              <a:t>Social </a:t>
            </a:r>
          </a:p>
          <a:p>
            <a:pPr marL="457200" indent="-457200"/>
            <a:r>
              <a:rPr lang="en-GB" dirty="0"/>
              <a:t>Be alert for suicide, vulnerable groups, protection and when specialist emergency care needed e.g. withdrawal states</a:t>
            </a: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err="1"/>
              <a:t>mhGAP</a:t>
            </a:r>
            <a:r>
              <a:rPr lang="en-GB" dirty="0"/>
              <a:t> HIG –assessment (GPOC)  </a:t>
            </a:r>
          </a:p>
        </p:txBody>
      </p:sp>
    </p:spTree>
    <p:extLst>
      <p:ext uri="{BB962C8B-B14F-4D97-AF65-F5344CB8AC3E}">
        <p14:creationId xmlns:p14="http://schemas.microsoft.com/office/powerpoint/2010/main" val="1670372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lstStyle/>
          <a:p>
            <a:pPr marL="457200" indent="-457200"/>
            <a:r>
              <a:rPr lang="en-GB" dirty="0"/>
              <a:t>Physical </a:t>
            </a:r>
          </a:p>
          <a:p>
            <a:pPr marL="457200" indent="-457200"/>
            <a:r>
              <a:rPr lang="en-GB" dirty="0"/>
              <a:t>Mental </a:t>
            </a:r>
          </a:p>
          <a:p>
            <a:pPr marL="457200" indent="-457200"/>
            <a:r>
              <a:rPr lang="en-GB" dirty="0"/>
              <a:t>Social </a:t>
            </a:r>
          </a:p>
          <a:p>
            <a:pPr marL="457200" indent="-457200"/>
            <a:r>
              <a:rPr lang="en-GB" dirty="0"/>
              <a:t>Be alert for suicide, protection and when specialist emergency care needed e.g. withdrawal states</a:t>
            </a:r>
          </a:p>
          <a:p>
            <a:pPr marL="457200" indent="-457200"/>
            <a:r>
              <a:rPr lang="en-GB" dirty="0"/>
              <a:t>Vulnerable groups </a:t>
            </a: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err="1"/>
              <a:t>mhGAP</a:t>
            </a:r>
            <a:r>
              <a:rPr lang="en-GB" dirty="0"/>
              <a:t> HIG –Management  (GPOC)  </a:t>
            </a:r>
          </a:p>
        </p:txBody>
      </p:sp>
    </p:spTree>
    <p:extLst>
      <p:ext uri="{BB962C8B-B14F-4D97-AF65-F5344CB8AC3E}">
        <p14:creationId xmlns:p14="http://schemas.microsoft.com/office/powerpoint/2010/main" val="1639372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lstStyle/>
          <a:p>
            <a:pPr marL="457200" indent="-457200"/>
            <a:r>
              <a:rPr lang="en-GB" dirty="0"/>
              <a:t>Participatory</a:t>
            </a:r>
          </a:p>
          <a:p>
            <a:pPr marL="457200" indent="-457200"/>
            <a:r>
              <a:rPr lang="en-GB" dirty="0"/>
              <a:t>Explain </a:t>
            </a:r>
          </a:p>
          <a:p>
            <a:pPr marL="457200" indent="-457200"/>
            <a:r>
              <a:rPr lang="en-GB" dirty="0"/>
              <a:t>Involve family /carers</a:t>
            </a:r>
          </a:p>
          <a:p>
            <a:pPr marL="457200" indent="-457200"/>
            <a:r>
              <a:rPr lang="en-GB" dirty="0"/>
              <a:t>Follow-up </a:t>
            </a:r>
          </a:p>
          <a:p>
            <a:pPr marL="0" indent="0">
              <a:buNone/>
            </a:pPr>
            <a:r>
              <a:rPr lang="en-GB" dirty="0"/>
              <a:t> </a:t>
            </a:r>
          </a:p>
          <a:p>
            <a:pPr marL="457200" indent="-457200"/>
            <a:endParaRPr lang="en-GB" dirty="0"/>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err="1"/>
              <a:t>mhGAP</a:t>
            </a:r>
            <a:r>
              <a:rPr lang="en-GB" dirty="0"/>
              <a:t> HIG –Management  (GPOC)  </a:t>
            </a:r>
          </a:p>
        </p:txBody>
      </p:sp>
    </p:spTree>
    <p:extLst>
      <p:ext uri="{BB962C8B-B14F-4D97-AF65-F5344CB8AC3E}">
        <p14:creationId xmlns:p14="http://schemas.microsoft.com/office/powerpoint/2010/main" val="3334739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lstStyle/>
          <a:p>
            <a:pPr marL="0" indent="0">
              <a:buNone/>
            </a:pPr>
            <a:r>
              <a:rPr lang="en-GB" dirty="0"/>
              <a:t>Basic psychosocial support </a:t>
            </a:r>
          </a:p>
          <a:p>
            <a:pPr marL="457200" indent="-457200"/>
            <a:endParaRPr lang="en-GB" dirty="0"/>
          </a:p>
          <a:p>
            <a:pPr marL="457200" indent="-457200"/>
            <a:r>
              <a:rPr lang="en-GB" dirty="0"/>
              <a:t>Listen –don’t pressure to speak </a:t>
            </a:r>
          </a:p>
          <a:p>
            <a:pPr marL="457200" indent="-457200"/>
            <a:r>
              <a:rPr lang="en-GB" dirty="0"/>
              <a:t>Ask –about person’s needs </a:t>
            </a:r>
          </a:p>
          <a:p>
            <a:pPr marL="457200" indent="-457200"/>
            <a:r>
              <a:rPr lang="en-GB" dirty="0"/>
              <a:t>Help –meet their needs </a:t>
            </a:r>
          </a:p>
          <a:p>
            <a:pPr marL="457200" indent="-457200"/>
            <a:r>
              <a:rPr lang="en-GB" dirty="0"/>
              <a:t>Protect –from further harm  </a:t>
            </a:r>
          </a:p>
          <a:p>
            <a:pPr marL="457200" indent="-457200"/>
            <a:endParaRPr lang="en-GB" dirty="0"/>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err="1"/>
              <a:t>mhGAP</a:t>
            </a:r>
            <a:r>
              <a:rPr lang="en-GB" dirty="0"/>
              <a:t> HIG –Management  (GPOC)  </a:t>
            </a:r>
          </a:p>
        </p:txBody>
      </p:sp>
    </p:spTree>
    <p:extLst>
      <p:ext uri="{BB962C8B-B14F-4D97-AF65-F5344CB8AC3E}">
        <p14:creationId xmlns:p14="http://schemas.microsoft.com/office/powerpoint/2010/main" val="4280448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normAutofit fontScale="92500" lnSpcReduction="10000"/>
          </a:bodyPr>
          <a:lstStyle/>
          <a:p>
            <a:pPr marL="457200" indent="-457200"/>
            <a:r>
              <a:rPr lang="en-GB" dirty="0"/>
              <a:t>Assess social support</a:t>
            </a:r>
          </a:p>
          <a:p>
            <a:pPr marL="457200" indent="-457200"/>
            <a:r>
              <a:rPr lang="en-GB" dirty="0"/>
              <a:t>Stresses </a:t>
            </a:r>
          </a:p>
          <a:p>
            <a:pPr marL="457200" indent="-457200"/>
            <a:r>
              <a:rPr lang="en-GB" dirty="0"/>
              <a:t>Positive coping methods </a:t>
            </a:r>
          </a:p>
          <a:p>
            <a:pPr marL="457200" indent="-457200"/>
            <a:r>
              <a:rPr lang="en-GB" dirty="0"/>
              <a:t>Problem solving </a:t>
            </a:r>
          </a:p>
          <a:p>
            <a:pPr marL="457200" indent="-457200"/>
            <a:r>
              <a:rPr lang="en-GB" dirty="0"/>
              <a:t>Protection </a:t>
            </a:r>
          </a:p>
          <a:p>
            <a:pPr marL="457200" indent="-457200"/>
            <a:r>
              <a:rPr lang="en-GB" dirty="0"/>
              <a:t>Breathing exercises and other relaxation </a:t>
            </a:r>
          </a:p>
          <a:p>
            <a:pPr marL="457200" indent="-457200"/>
            <a:r>
              <a:rPr lang="en-GB" dirty="0"/>
              <a:t>PFA </a:t>
            </a:r>
          </a:p>
          <a:p>
            <a:pPr marL="457200" indent="-457200"/>
            <a:r>
              <a:rPr lang="en-GB" dirty="0"/>
              <a:t>Carer support </a:t>
            </a:r>
          </a:p>
          <a:p>
            <a:pPr marL="457200" indent="-457200"/>
            <a:r>
              <a:rPr lang="en-GB" dirty="0"/>
              <a:t>”hand technique” </a:t>
            </a: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a:xfrm>
            <a:off x="838200" y="365125"/>
            <a:ext cx="10515600" cy="1330940"/>
          </a:xfrm>
        </p:spPr>
        <p:txBody>
          <a:bodyPr>
            <a:normAutofit fontScale="90000"/>
          </a:bodyPr>
          <a:lstStyle/>
          <a:p>
            <a:r>
              <a:rPr lang="en-GB" dirty="0" err="1"/>
              <a:t>mhGAP</a:t>
            </a:r>
            <a:r>
              <a:rPr lang="en-GB" dirty="0"/>
              <a:t> HIG –Principles of Reducing Stress and Strengthening Social Support (GPOC)</a:t>
            </a:r>
          </a:p>
        </p:txBody>
      </p:sp>
    </p:spTree>
    <p:extLst>
      <p:ext uri="{BB962C8B-B14F-4D97-AF65-F5344CB8AC3E}">
        <p14:creationId xmlns:p14="http://schemas.microsoft.com/office/powerpoint/2010/main" val="3876385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lstStyle/>
          <a:p>
            <a:pPr marL="0" indent="0">
              <a:buNone/>
            </a:pPr>
            <a:r>
              <a:rPr lang="en-GB" dirty="0"/>
              <a:t>Hand technique </a:t>
            </a:r>
          </a:p>
          <a:p>
            <a:pPr marL="0" indent="0">
              <a:buNone/>
            </a:pPr>
            <a:r>
              <a:rPr lang="en-GB" dirty="0"/>
              <a:t>-Social mobilisation</a:t>
            </a:r>
          </a:p>
          <a:p>
            <a:pPr marL="0" indent="0">
              <a:buNone/>
            </a:pPr>
            <a:r>
              <a:rPr lang="en-GB" dirty="0"/>
              <a:t>-stress reduction </a:t>
            </a:r>
          </a:p>
          <a:p>
            <a:pPr marL="0" indent="0">
              <a:buNone/>
            </a:pPr>
            <a:r>
              <a:rPr lang="en-GB" dirty="0"/>
              <a:t>-strengthening social support </a:t>
            </a:r>
          </a:p>
          <a:p>
            <a:pPr marL="0" indent="0">
              <a:buNone/>
            </a:pPr>
            <a:r>
              <a:rPr lang="en-GB" dirty="0"/>
              <a:t>-behavioural activation </a:t>
            </a:r>
          </a:p>
          <a:p>
            <a:pPr marL="0" indent="0">
              <a:buNone/>
            </a:pPr>
            <a:r>
              <a:rPr lang="en-GB" dirty="0"/>
              <a:t>- Cognitive and message of hope  </a:t>
            </a: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err="1"/>
              <a:t>mhGAP</a:t>
            </a:r>
            <a:r>
              <a:rPr lang="en-GB" dirty="0"/>
              <a:t> HIG </a:t>
            </a:r>
          </a:p>
        </p:txBody>
      </p:sp>
    </p:spTree>
    <p:extLst>
      <p:ext uri="{BB962C8B-B14F-4D97-AF65-F5344CB8AC3E}">
        <p14:creationId xmlns:p14="http://schemas.microsoft.com/office/powerpoint/2010/main" val="1985698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4908E-9914-294D-87D6-733CB5072CA2}"/>
              </a:ext>
            </a:extLst>
          </p:cNvPr>
          <p:cNvSpPr>
            <a:spLocks noGrp="1"/>
          </p:cNvSpPr>
          <p:nvPr>
            <p:ph type="title"/>
          </p:nvPr>
        </p:nvSpPr>
        <p:spPr>
          <a:xfrm>
            <a:off x="1072896" y="134144"/>
            <a:ext cx="11022492" cy="2236328"/>
          </a:xfrm>
        </p:spPr>
        <p:txBody>
          <a:bodyPr>
            <a:normAutofit fontScale="90000"/>
          </a:bodyPr>
          <a:lstStyle/>
          <a:p>
            <a:pPr marL="3657600" lvl="8" indent="0">
              <a:buNone/>
            </a:pPr>
            <a:r>
              <a:rPr lang="en-US" dirty="0"/>
              <a:t> 																																																				</a:t>
            </a:r>
            <a:br>
              <a:rPr lang="en-US" dirty="0"/>
            </a:br>
            <a:br>
              <a:rPr lang="en-US" dirty="0"/>
            </a:br>
            <a:br>
              <a:rPr lang="en-US" dirty="0"/>
            </a:br>
            <a:r>
              <a:rPr lang="en-US" b="1" dirty="0"/>
              <a:t>HAND TECHNIQUE	</a:t>
            </a:r>
            <a:r>
              <a:rPr lang="en-US" dirty="0"/>
              <a:t>						 			</a:t>
            </a:r>
            <a:r>
              <a:rPr lang="en-US" sz="2000" dirty="0">
                <a:solidFill>
                  <a:srgbClr val="FF0000"/>
                </a:solidFill>
              </a:rPr>
              <a:t>Each line of palm 						represents 2     						activities that the 						person does that </a:t>
            </a:r>
            <a:r>
              <a:rPr lang="en-US" sz="2000" dirty="0" err="1">
                <a:solidFill>
                  <a:srgbClr val="FF0000"/>
                </a:solidFill>
              </a:rPr>
              <a:t>sed</a:t>
            </a:r>
            <a:r>
              <a:rPr lang="en-US" sz="2000" dirty="0">
                <a:solidFill>
                  <a:srgbClr val="FF0000"/>
                </a:solidFill>
              </a:rPr>
              <a:t> 					used to give</a:t>
            </a:r>
            <a:br>
              <a:rPr lang="en-US" sz="2000" dirty="0">
                <a:solidFill>
                  <a:srgbClr val="FF0000"/>
                </a:solidFill>
              </a:rPr>
            </a:br>
            <a:r>
              <a:rPr lang="en-US" sz="2000" dirty="0">
                <a:solidFill>
                  <a:srgbClr val="FF0000"/>
                </a:solidFill>
              </a:rPr>
              <a:t>					 pleasure 						(</a:t>
            </a:r>
            <a:r>
              <a:rPr lang="en-US" sz="2000" dirty="0" err="1">
                <a:solidFill>
                  <a:srgbClr val="FF0000"/>
                </a:solidFill>
              </a:rPr>
              <a:t>behavioural</a:t>
            </a:r>
            <a:r>
              <a:rPr lang="en-US" sz="2000" dirty="0">
                <a:solidFill>
                  <a:srgbClr val="FF0000"/>
                </a:solidFill>
              </a:rPr>
              <a:t> 						</a:t>
            </a:r>
            <a:r>
              <a:rPr lang="en-US" sz="2000" dirty="0" err="1">
                <a:solidFill>
                  <a:srgbClr val="FF0000"/>
                </a:solidFill>
              </a:rPr>
              <a:t>activiation</a:t>
            </a:r>
            <a:r>
              <a:rPr lang="en-US" sz="2000" dirty="0">
                <a:solidFill>
                  <a:srgbClr val="FF0000"/>
                </a:solidFill>
              </a:rPr>
              <a:t>)</a:t>
            </a:r>
            <a:br>
              <a:rPr lang="en-US" sz="2000" dirty="0">
                <a:solidFill>
                  <a:srgbClr val="FF0000"/>
                </a:solidFill>
              </a:rPr>
            </a:br>
            <a:br>
              <a:rPr lang="en-US" dirty="0"/>
            </a:br>
            <a:r>
              <a:rPr lang="en-US" dirty="0"/>
              <a:t>			                                   each line of wrist      					represents 2 sayings      					that help give hope </a:t>
            </a:r>
            <a:br>
              <a:rPr lang="en-US" dirty="0"/>
            </a:br>
            <a:br>
              <a:rPr lang="en-US" dirty="0"/>
            </a:br>
            <a:endParaRPr lang="en-US" dirty="0"/>
          </a:p>
        </p:txBody>
      </p:sp>
      <p:pic>
        <p:nvPicPr>
          <p:cNvPr id="4" name="Picture 3">
            <a:extLst>
              <a:ext uri="{FF2B5EF4-FFF2-40B4-BE49-F238E27FC236}">
                <a16:creationId xmlns:a16="http://schemas.microsoft.com/office/drawing/2014/main" id="{D85BAB37-DB73-7C47-B8F1-9506E0A456ED}"/>
              </a:ext>
            </a:extLst>
          </p:cNvPr>
          <p:cNvPicPr>
            <a:picLocks noChangeAspect="1"/>
          </p:cNvPicPr>
          <p:nvPr/>
        </p:nvPicPr>
        <p:blipFill>
          <a:blip r:embed="rId2"/>
          <a:stretch>
            <a:fillRect/>
          </a:stretch>
        </p:blipFill>
        <p:spPr>
          <a:xfrm>
            <a:off x="4664244" y="914400"/>
            <a:ext cx="3451058" cy="5552846"/>
          </a:xfrm>
          <a:prstGeom prst="rect">
            <a:avLst/>
          </a:prstGeom>
        </p:spPr>
      </p:pic>
      <p:cxnSp>
        <p:nvCxnSpPr>
          <p:cNvPr id="7" name="Straight Connector 6">
            <a:extLst>
              <a:ext uri="{FF2B5EF4-FFF2-40B4-BE49-F238E27FC236}">
                <a16:creationId xmlns:a16="http://schemas.microsoft.com/office/drawing/2014/main" id="{1381B41D-3529-4844-8960-329485421506}"/>
              </a:ext>
            </a:extLst>
          </p:cNvPr>
          <p:cNvCxnSpPr>
            <a:cxnSpLocks/>
          </p:cNvCxnSpPr>
          <p:nvPr/>
        </p:nvCxnSpPr>
        <p:spPr>
          <a:xfrm>
            <a:off x="2571750" y="2571750"/>
            <a:ext cx="2438400" cy="32385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D939F12C-A848-7542-9797-50B345E2411D}"/>
              </a:ext>
            </a:extLst>
          </p:cNvPr>
          <p:cNvCxnSpPr/>
          <p:nvPr/>
        </p:nvCxnSpPr>
        <p:spPr>
          <a:xfrm flipV="1">
            <a:off x="2514600" y="2189957"/>
            <a:ext cx="2781300" cy="3238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76B9D4C-2E6C-B947-824F-F607DBA51879}"/>
              </a:ext>
            </a:extLst>
          </p:cNvPr>
          <p:cNvCxnSpPr/>
          <p:nvPr/>
        </p:nvCxnSpPr>
        <p:spPr>
          <a:xfrm flipV="1">
            <a:off x="2571750" y="2400300"/>
            <a:ext cx="3371850" cy="171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CA1B6C8-2551-7843-9FB1-EB77B2CB3C13}"/>
              </a:ext>
            </a:extLst>
          </p:cNvPr>
          <p:cNvCxnSpPr/>
          <p:nvPr/>
        </p:nvCxnSpPr>
        <p:spPr>
          <a:xfrm>
            <a:off x="2571750" y="2486025"/>
            <a:ext cx="3943350" cy="2206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73AFDFC-4CB8-DE43-A6C2-3F3E1068154A}"/>
              </a:ext>
            </a:extLst>
          </p:cNvPr>
          <p:cNvCxnSpPr/>
          <p:nvPr/>
        </p:nvCxnSpPr>
        <p:spPr>
          <a:xfrm>
            <a:off x="2571750" y="2470945"/>
            <a:ext cx="4610102" cy="1246980"/>
          </a:xfrm>
          <a:prstGeom prst="line">
            <a:avLst/>
          </a:prstGeom>
        </p:spPr>
        <p:style>
          <a:lnRef idx="1">
            <a:schemeClr val="accent1"/>
          </a:lnRef>
          <a:fillRef idx="0">
            <a:schemeClr val="accent1"/>
          </a:fillRef>
          <a:effectRef idx="0">
            <a:schemeClr val="accent1"/>
          </a:effectRef>
          <a:fontRef idx="minor">
            <a:schemeClr val="tx1"/>
          </a:fontRef>
        </p:style>
      </p:cxnSp>
      <p:sp>
        <p:nvSpPr>
          <p:cNvPr id="19" name="Content Placeholder 18">
            <a:extLst>
              <a:ext uri="{FF2B5EF4-FFF2-40B4-BE49-F238E27FC236}">
                <a16:creationId xmlns:a16="http://schemas.microsoft.com/office/drawing/2014/main" id="{9374A750-8C81-B64C-A1DB-4285C13A5BE6}"/>
              </a:ext>
            </a:extLst>
          </p:cNvPr>
          <p:cNvSpPr>
            <a:spLocks noGrp="1"/>
          </p:cNvSpPr>
          <p:nvPr>
            <p:ph idx="1"/>
          </p:nvPr>
        </p:nvSpPr>
        <p:spPr>
          <a:xfrm>
            <a:off x="685800" y="2231461"/>
            <a:ext cx="10515600" cy="4351338"/>
          </a:xfrm>
        </p:spPr>
        <p:txBody>
          <a:bodyPr/>
          <a:lstStyle/>
          <a:p>
            <a:pPr marL="0" indent="0">
              <a:buNone/>
            </a:pPr>
            <a:r>
              <a:rPr lang="en-US" dirty="0">
                <a:solidFill>
                  <a:srgbClr val="00B0F0"/>
                </a:solidFill>
              </a:rPr>
              <a:t>Each finger </a:t>
            </a:r>
          </a:p>
          <a:p>
            <a:pPr marL="0" indent="0">
              <a:buNone/>
            </a:pPr>
            <a:r>
              <a:rPr lang="en-US" dirty="0">
                <a:solidFill>
                  <a:srgbClr val="00B0F0"/>
                </a:solidFill>
              </a:rPr>
              <a:t>Represents			</a:t>
            </a:r>
          </a:p>
          <a:p>
            <a:pPr marL="0" indent="0">
              <a:buNone/>
            </a:pPr>
            <a:r>
              <a:rPr lang="en-US" dirty="0">
                <a:solidFill>
                  <a:srgbClr val="00B0F0"/>
                </a:solidFill>
              </a:rPr>
              <a:t>Someone or organization</a:t>
            </a:r>
          </a:p>
          <a:p>
            <a:pPr marL="0" indent="0">
              <a:buNone/>
            </a:pPr>
            <a:r>
              <a:rPr lang="en-US" dirty="0">
                <a:solidFill>
                  <a:srgbClr val="00B0F0"/>
                </a:solidFill>
              </a:rPr>
              <a:t>Or resource to approach</a:t>
            </a:r>
          </a:p>
          <a:p>
            <a:pPr marL="0" indent="0">
              <a:buNone/>
            </a:pPr>
            <a:r>
              <a:rPr lang="en-US" dirty="0">
                <a:solidFill>
                  <a:srgbClr val="00B0F0"/>
                </a:solidFill>
              </a:rPr>
              <a:t>(</a:t>
            </a:r>
            <a:r>
              <a:rPr lang="en-US">
                <a:solidFill>
                  <a:srgbClr val="00B0F0"/>
                </a:solidFill>
              </a:rPr>
              <a:t>Social mobilization)</a:t>
            </a:r>
            <a:endParaRPr lang="en-US" dirty="0">
              <a:solidFill>
                <a:srgbClr val="00B0F0"/>
              </a:solidFill>
            </a:endParaRPr>
          </a:p>
          <a:p>
            <a:endParaRPr lang="en-US" dirty="0"/>
          </a:p>
        </p:txBody>
      </p:sp>
      <p:cxnSp>
        <p:nvCxnSpPr>
          <p:cNvPr id="22" name="Straight Connector 21">
            <a:extLst>
              <a:ext uri="{FF2B5EF4-FFF2-40B4-BE49-F238E27FC236}">
                <a16:creationId xmlns:a16="http://schemas.microsoft.com/office/drawing/2014/main" id="{AA215A2A-65C1-3641-93D8-A88064A0AD2E}"/>
              </a:ext>
            </a:extLst>
          </p:cNvPr>
          <p:cNvCxnSpPr/>
          <p:nvPr/>
        </p:nvCxnSpPr>
        <p:spPr>
          <a:xfrm flipH="1">
            <a:off x="6096000" y="3152274"/>
            <a:ext cx="3023937" cy="3024689"/>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D479B7A-2BC2-4448-A1C7-B0A5AF096809}"/>
              </a:ext>
            </a:extLst>
          </p:cNvPr>
          <p:cNvCxnSpPr/>
          <p:nvPr/>
        </p:nvCxnSpPr>
        <p:spPr>
          <a:xfrm flipH="1">
            <a:off x="5943600" y="2571750"/>
            <a:ext cx="2310063" cy="1712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168F63D-BD60-234E-AE64-F3A8870BC461}"/>
              </a:ext>
            </a:extLst>
          </p:cNvPr>
          <p:cNvCxnSpPr/>
          <p:nvPr/>
        </p:nvCxnSpPr>
        <p:spPr>
          <a:xfrm flipV="1">
            <a:off x="8253663" y="1852863"/>
            <a:ext cx="866274" cy="71888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048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B03B700-A466-8441-A57A-B1B3B2847282}"/>
              </a:ext>
            </a:extLst>
          </p:cNvPr>
          <p:cNvPicPr>
            <a:picLocks noGrp="1" noChangeAspect="1"/>
          </p:cNvPicPr>
          <p:nvPr>
            <p:ph idx="1"/>
          </p:nvPr>
        </p:nvPicPr>
        <p:blipFill>
          <a:blip r:embed="rId2"/>
          <a:stretch>
            <a:fillRect/>
          </a:stretch>
        </p:blipFill>
        <p:spPr>
          <a:xfrm>
            <a:off x="4646771" y="1825625"/>
            <a:ext cx="2898458" cy="4351338"/>
          </a:xfrm>
          <a:prstGeom prst="rect">
            <a:avLst/>
          </a:prstGeom>
        </p:spPr>
      </p:pic>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normAutofit/>
          </a:bodyPr>
          <a:lstStyle/>
          <a:p>
            <a:pPr algn="ctr"/>
            <a:r>
              <a:rPr lang="en-GB" dirty="0" err="1"/>
              <a:t>mhGAP</a:t>
            </a:r>
            <a:r>
              <a:rPr lang="en-GB" dirty="0"/>
              <a:t>-HIG</a:t>
            </a:r>
            <a:br>
              <a:rPr lang="en-GB" dirty="0"/>
            </a:br>
            <a:r>
              <a:rPr lang="en-GB" sz="2700" dirty="0"/>
              <a:t>https://</a:t>
            </a:r>
            <a:r>
              <a:rPr lang="en-GB" sz="2700" dirty="0" err="1"/>
              <a:t>www.who.int</a:t>
            </a:r>
            <a:r>
              <a:rPr lang="en-GB" sz="2700" dirty="0"/>
              <a:t>/publications/</a:t>
            </a:r>
            <a:r>
              <a:rPr lang="en-GB" sz="2700" dirty="0" err="1"/>
              <a:t>i</a:t>
            </a:r>
            <a:r>
              <a:rPr lang="en-GB" sz="2700" dirty="0"/>
              <a:t>/item/9789241548922  </a:t>
            </a:r>
          </a:p>
        </p:txBody>
      </p:sp>
    </p:spTree>
    <p:extLst>
      <p:ext uri="{BB962C8B-B14F-4D97-AF65-F5344CB8AC3E}">
        <p14:creationId xmlns:p14="http://schemas.microsoft.com/office/powerpoint/2010/main" val="3449545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lstStyle/>
          <a:p>
            <a:pPr marL="0" indent="0">
              <a:buNone/>
            </a:pPr>
            <a:r>
              <a:rPr lang="en-GB" dirty="0"/>
              <a:t>Stress reduction –breathing exercises </a:t>
            </a:r>
          </a:p>
          <a:p>
            <a:pPr marL="457200" indent="-457200"/>
            <a:endParaRPr lang="en-GB" dirty="0"/>
          </a:p>
          <a:p>
            <a:pPr marL="457200" indent="-457200"/>
            <a:endParaRPr lang="en-GB" dirty="0"/>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err="1"/>
              <a:t>mhGAP</a:t>
            </a:r>
            <a:r>
              <a:rPr lang="en-GB" dirty="0"/>
              <a:t> HIG –Management  (GPOC)  </a:t>
            </a:r>
          </a:p>
        </p:txBody>
      </p:sp>
    </p:spTree>
    <p:extLst>
      <p:ext uri="{BB962C8B-B14F-4D97-AF65-F5344CB8AC3E}">
        <p14:creationId xmlns:p14="http://schemas.microsoft.com/office/powerpoint/2010/main" val="34688674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lstStyle/>
          <a:p>
            <a:pPr marL="0" indent="0">
              <a:buNone/>
            </a:pPr>
            <a:r>
              <a:rPr lang="en-GB" dirty="0"/>
              <a:t>Problem solving </a:t>
            </a:r>
          </a:p>
          <a:p>
            <a:pPr marL="457200" indent="-457200"/>
            <a:endParaRPr lang="en-GB" dirty="0"/>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err="1"/>
              <a:t>mhGAP</a:t>
            </a:r>
            <a:r>
              <a:rPr lang="en-GB" dirty="0"/>
              <a:t> HIG –Management  (GPOC)  </a:t>
            </a:r>
          </a:p>
        </p:txBody>
      </p:sp>
    </p:spTree>
    <p:extLst>
      <p:ext uri="{BB962C8B-B14F-4D97-AF65-F5344CB8AC3E}">
        <p14:creationId xmlns:p14="http://schemas.microsoft.com/office/powerpoint/2010/main" val="27953054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normAutofit lnSpcReduction="10000"/>
          </a:bodyPr>
          <a:lstStyle/>
          <a:p>
            <a:pPr marL="457200" indent="-457200"/>
            <a:r>
              <a:rPr lang="en-GB" dirty="0"/>
              <a:t>People with severe MNS conditions are at higher risk of human rights violations –including housing, family life, access to health </a:t>
            </a:r>
          </a:p>
          <a:p>
            <a:pPr marL="0" indent="0">
              <a:buNone/>
            </a:pPr>
            <a:endParaRPr lang="en-GB" dirty="0"/>
          </a:p>
          <a:p>
            <a:pPr marL="457200" indent="-457200"/>
            <a:r>
              <a:rPr lang="en-GB" dirty="0"/>
              <a:t>PFA </a:t>
            </a:r>
          </a:p>
          <a:p>
            <a:pPr marL="0" indent="0">
              <a:buNone/>
            </a:pPr>
            <a:endParaRPr lang="en-GB" dirty="0"/>
          </a:p>
          <a:p>
            <a:pPr marL="457200" indent="-457200"/>
            <a:r>
              <a:rPr lang="en-GB" dirty="0"/>
              <a:t>Social and community approach </a:t>
            </a:r>
          </a:p>
          <a:p>
            <a:pPr marL="0" indent="0">
              <a:buNone/>
            </a:pPr>
            <a:endParaRPr lang="en-GB" dirty="0"/>
          </a:p>
          <a:p>
            <a:pPr marL="457200" indent="-457200"/>
            <a:r>
              <a:rPr lang="en-GB" dirty="0"/>
              <a:t>Respect and dignity </a:t>
            </a: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err="1"/>
              <a:t>mhGAP</a:t>
            </a:r>
            <a:r>
              <a:rPr lang="en-GB" dirty="0"/>
              <a:t> HIG –Principles of Protection of Human rights </a:t>
            </a:r>
          </a:p>
        </p:txBody>
      </p:sp>
    </p:spTree>
    <p:extLst>
      <p:ext uri="{BB962C8B-B14F-4D97-AF65-F5344CB8AC3E}">
        <p14:creationId xmlns:p14="http://schemas.microsoft.com/office/powerpoint/2010/main" val="32346987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normAutofit fontScale="92500" lnSpcReduction="10000"/>
          </a:bodyPr>
          <a:lstStyle/>
          <a:p>
            <a:pPr marL="457200" indent="-457200"/>
            <a:r>
              <a:rPr lang="en-GB" dirty="0"/>
              <a:t>Meet all of basic needs – water, food, sanitation, shelter etc </a:t>
            </a:r>
          </a:p>
          <a:p>
            <a:pPr marL="0" indent="0">
              <a:buNone/>
            </a:pPr>
            <a:endParaRPr lang="en-GB" dirty="0"/>
          </a:p>
          <a:p>
            <a:pPr marL="457200" indent="-457200"/>
            <a:r>
              <a:rPr lang="en-GB" dirty="0"/>
              <a:t>Promote activities –child friendly spaces etc. </a:t>
            </a:r>
          </a:p>
          <a:p>
            <a:pPr marL="0" indent="0">
              <a:buNone/>
            </a:pPr>
            <a:endParaRPr lang="en-GB" dirty="0"/>
          </a:p>
          <a:p>
            <a:pPr marL="457200" indent="-457200"/>
            <a:r>
              <a:rPr lang="en-GB" dirty="0"/>
              <a:t>Physical health, vaccinations, family planning etc</a:t>
            </a:r>
          </a:p>
          <a:p>
            <a:pPr marL="0" indent="0">
              <a:buNone/>
            </a:pPr>
            <a:r>
              <a:rPr lang="en-GB" dirty="0"/>
              <a:t> </a:t>
            </a:r>
          </a:p>
          <a:p>
            <a:pPr marL="457200" indent="-457200"/>
            <a:r>
              <a:rPr lang="en-GB" dirty="0"/>
              <a:t>NCD care </a:t>
            </a:r>
          </a:p>
          <a:p>
            <a:pPr marL="0" indent="0">
              <a:buNone/>
            </a:pPr>
            <a:endParaRPr lang="en-GB" dirty="0"/>
          </a:p>
          <a:p>
            <a:pPr marL="457200" indent="-457200"/>
            <a:r>
              <a:rPr lang="en-GB" dirty="0"/>
              <a:t>Elderly care </a:t>
            </a: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err="1"/>
              <a:t>mhGAP</a:t>
            </a:r>
            <a:r>
              <a:rPr lang="en-GB" dirty="0"/>
              <a:t> HIG –Principles of Attention to Overall Well-being </a:t>
            </a:r>
          </a:p>
        </p:txBody>
      </p:sp>
    </p:spTree>
    <p:extLst>
      <p:ext uri="{BB962C8B-B14F-4D97-AF65-F5344CB8AC3E}">
        <p14:creationId xmlns:p14="http://schemas.microsoft.com/office/powerpoint/2010/main" val="36230830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normAutofit/>
          </a:bodyPr>
          <a:lstStyle/>
          <a:p>
            <a:pPr marL="0" indent="0">
              <a:buNone/>
            </a:pPr>
            <a:r>
              <a:rPr lang="en-GB" dirty="0"/>
              <a:t>Each module </a:t>
            </a:r>
          </a:p>
          <a:p>
            <a:pPr marL="457200" indent="-457200"/>
            <a:r>
              <a:rPr lang="en-GB" dirty="0"/>
              <a:t>General description and context</a:t>
            </a:r>
          </a:p>
          <a:p>
            <a:pPr marL="457200" indent="-457200"/>
            <a:r>
              <a:rPr lang="en-GB" dirty="0"/>
              <a:t>Assessment questions </a:t>
            </a:r>
          </a:p>
          <a:p>
            <a:pPr marL="457200" indent="-457200"/>
            <a:r>
              <a:rPr lang="en-GB" dirty="0"/>
              <a:t>Management plan </a:t>
            </a:r>
          </a:p>
          <a:p>
            <a:pPr marL="914400" lvl="1" indent="-457200">
              <a:buFont typeface="Wingdings" pitchFamily="2" charset="2"/>
              <a:buChar char="Ø"/>
            </a:pPr>
            <a:r>
              <a:rPr lang="en-GB" dirty="0"/>
              <a:t>Basic psychosocial support </a:t>
            </a:r>
          </a:p>
          <a:p>
            <a:pPr marL="914400" lvl="1" indent="-457200">
              <a:buFont typeface="Wingdings" pitchFamily="2" charset="2"/>
              <a:buChar char="Ø"/>
            </a:pPr>
            <a:r>
              <a:rPr lang="en-GB" dirty="0"/>
              <a:t>Reduce stress and strengthen social support </a:t>
            </a:r>
          </a:p>
          <a:p>
            <a:pPr marL="914400" lvl="1" indent="-457200">
              <a:buFont typeface="Wingdings" pitchFamily="2" charset="2"/>
              <a:buChar char="Ø"/>
            </a:pPr>
            <a:r>
              <a:rPr lang="en-GB" dirty="0"/>
              <a:t>Psychoeducation </a:t>
            </a:r>
          </a:p>
          <a:p>
            <a:pPr marL="914400" lvl="1" indent="-457200">
              <a:buFont typeface="Wingdings" pitchFamily="2" charset="2"/>
              <a:buChar char="Ø"/>
            </a:pPr>
            <a:r>
              <a:rPr lang="en-GB" dirty="0"/>
              <a:t>Manage concurrent conditions </a:t>
            </a:r>
          </a:p>
          <a:p>
            <a:pPr marL="914400" lvl="1" indent="-457200">
              <a:buFont typeface="Wingdings" pitchFamily="2" charset="2"/>
              <a:buChar char="Ø"/>
            </a:pPr>
            <a:r>
              <a:rPr lang="en-GB" dirty="0"/>
              <a:t>Follow up </a:t>
            </a: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err="1"/>
              <a:t>mhGAP</a:t>
            </a:r>
            <a:r>
              <a:rPr lang="en-GB" dirty="0"/>
              <a:t> HIG –Specific modules </a:t>
            </a:r>
          </a:p>
        </p:txBody>
      </p:sp>
    </p:spTree>
    <p:extLst>
      <p:ext uri="{BB962C8B-B14F-4D97-AF65-F5344CB8AC3E}">
        <p14:creationId xmlns:p14="http://schemas.microsoft.com/office/powerpoint/2010/main" val="2613400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lstStyle/>
          <a:p>
            <a:pPr marL="457200" indent="-457200"/>
            <a:r>
              <a:rPr lang="en-GB" dirty="0"/>
              <a:t>Sleep </a:t>
            </a:r>
          </a:p>
          <a:p>
            <a:pPr marL="457200" indent="-457200"/>
            <a:r>
              <a:rPr lang="en-GB" dirty="0"/>
              <a:t>Bedwetting </a:t>
            </a:r>
          </a:p>
          <a:p>
            <a:pPr marL="457200" indent="-457200"/>
            <a:r>
              <a:rPr lang="en-GB" dirty="0"/>
              <a:t>Hyperventilation</a:t>
            </a:r>
          </a:p>
          <a:p>
            <a:pPr marL="457200" indent="-457200"/>
            <a:r>
              <a:rPr lang="en-GB" dirty="0"/>
              <a:t>Dissociative symptoms (conversion disorders, </a:t>
            </a:r>
            <a:r>
              <a:rPr lang="en-GB" dirty="0" err="1"/>
              <a:t>pseudoseizures</a:t>
            </a:r>
            <a:r>
              <a:rPr lang="en-GB" dirty="0"/>
              <a:t>) </a:t>
            </a:r>
          </a:p>
          <a:p>
            <a:pPr marL="457200" indent="-457200"/>
            <a:r>
              <a:rPr lang="en-GB" dirty="0"/>
              <a:t>Follow up  </a:t>
            </a: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err="1"/>
              <a:t>mhGAP</a:t>
            </a:r>
            <a:r>
              <a:rPr lang="en-GB" dirty="0"/>
              <a:t> HIG –Acute stress</a:t>
            </a:r>
          </a:p>
        </p:txBody>
      </p:sp>
    </p:spTree>
    <p:extLst>
      <p:ext uri="{BB962C8B-B14F-4D97-AF65-F5344CB8AC3E}">
        <p14:creationId xmlns:p14="http://schemas.microsoft.com/office/powerpoint/2010/main" val="42599026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normAutofit lnSpcReduction="10000"/>
          </a:bodyPr>
          <a:lstStyle/>
          <a:p>
            <a:pPr marL="457200" indent="-457200"/>
            <a:r>
              <a:rPr lang="en-GB" dirty="0"/>
              <a:t>Basic psychosocial support </a:t>
            </a:r>
          </a:p>
          <a:p>
            <a:pPr marL="914400" lvl="1" indent="-457200">
              <a:buFont typeface="Wingdings" pitchFamily="2" charset="2"/>
              <a:buChar char="Ø"/>
            </a:pPr>
            <a:r>
              <a:rPr lang="en-GB" dirty="0"/>
              <a:t>Listen</a:t>
            </a:r>
          </a:p>
          <a:p>
            <a:pPr marL="914400" lvl="1" indent="-457200">
              <a:buFont typeface="Wingdings" pitchFamily="2" charset="2"/>
              <a:buChar char="Ø"/>
            </a:pPr>
            <a:r>
              <a:rPr lang="en-GB" dirty="0"/>
              <a:t>Ask </a:t>
            </a:r>
          </a:p>
          <a:p>
            <a:pPr marL="914400" lvl="1" indent="-457200">
              <a:buFont typeface="Wingdings" pitchFamily="2" charset="2"/>
              <a:buChar char="Ø"/>
            </a:pPr>
            <a:r>
              <a:rPr lang="en-GB" dirty="0"/>
              <a:t>Help</a:t>
            </a:r>
          </a:p>
          <a:p>
            <a:pPr marL="914400" lvl="1" indent="-457200">
              <a:buFont typeface="Wingdings" pitchFamily="2" charset="2"/>
              <a:buChar char="Ø"/>
            </a:pPr>
            <a:r>
              <a:rPr lang="en-GB" dirty="0"/>
              <a:t>protect </a:t>
            </a:r>
          </a:p>
          <a:p>
            <a:pPr marL="457200" indent="-457200"/>
            <a:r>
              <a:rPr lang="en-GB" dirty="0"/>
              <a:t>Psychoeducation</a:t>
            </a:r>
          </a:p>
          <a:p>
            <a:pPr marL="457200" indent="-457200"/>
            <a:r>
              <a:rPr lang="en-GB" dirty="0"/>
              <a:t>Reducing stress and strengthen social support</a:t>
            </a:r>
          </a:p>
          <a:p>
            <a:pPr marL="457200" indent="-457200"/>
            <a:r>
              <a:rPr lang="en-GB" dirty="0"/>
              <a:t>Culture appropriate interventions </a:t>
            </a:r>
          </a:p>
          <a:p>
            <a:pPr marL="457200" indent="-457200"/>
            <a:r>
              <a:rPr lang="en-GB" dirty="0"/>
              <a:t>Resume usual activities  </a:t>
            </a: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err="1"/>
              <a:t>mhGAP</a:t>
            </a:r>
            <a:r>
              <a:rPr lang="en-GB" dirty="0"/>
              <a:t> HIG –Acute stress/grief </a:t>
            </a:r>
          </a:p>
        </p:txBody>
      </p:sp>
    </p:spTree>
    <p:extLst>
      <p:ext uri="{BB962C8B-B14F-4D97-AF65-F5344CB8AC3E}">
        <p14:creationId xmlns:p14="http://schemas.microsoft.com/office/powerpoint/2010/main" val="26662041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normAutofit/>
          </a:bodyPr>
          <a:lstStyle/>
          <a:p>
            <a:pPr marL="457200" indent="-457200"/>
            <a:r>
              <a:rPr lang="en-GB" dirty="0"/>
              <a:t>Common condition</a:t>
            </a:r>
          </a:p>
          <a:p>
            <a:pPr marL="457200" indent="-457200"/>
            <a:r>
              <a:rPr lang="en-GB" dirty="0"/>
              <a:t>Assess and distinguish from stress and grief</a:t>
            </a:r>
          </a:p>
          <a:p>
            <a:pPr marL="457200" indent="-457200"/>
            <a:r>
              <a:rPr lang="en-GB" dirty="0"/>
              <a:t>Typical presenting complaints of moderate –severe depressive disorder </a:t>
            </a:r>
          </a:p>
          <a:p>
            <a:pPr marL="914400" lvl="1" indent="-457200">
              <a:buFont typeface="Wingdings" pitchFamily="2" charset="2"/>
              <a:buChar char="Ø"/>
            </a:pPr>
            <a:r>
              <a:rPr lang="en-GB" dirty="0"/>
              <a:t>Low energy, fatigue, sleep problems</a:t>
            </a:r>
          </a:p>
          <a:p>
            <a:pPr marL="914400" lvl="1" indent="-457200">
              <a:buFont typeface="Wingdings" pitchFamily="2" charset="2"/>
              <a:buChar char="Ø"/>
            </a:pPr>
            <a:r>
              <a:rPr lang="en-GB" dirty="0"/>
              <a:t>Multiple persistent physical symptoms with no clear causes </a:t>
            </a:r>
          </a:p>
          <a:p>
            <a:pPr marL="914400" lvl="1" indent="-457200">
              <a:buFont typeface="Wingdings" pitchFamily="2" charset="2"/>
              <a:buChar char="Ø"/>
            </a:pPr>
            <a:r>
              <a:rPr lang="en-GB" dirty="0"/>
              <a:t>Persistent sadness or depressed mood, anxiety</a:t>
            </a:r>
          </a:p>
          <a:p>
            <a:pPr marL="914400" lvl="1" indent="-457200">
              <a:buFont typeface="Wingdings" pitchFamily="2" charset="2"/>
              <a:buChar char="Ø"/>
            </a:pPr>
            <a:r>
              <a:rPr lang="en-GB" dirty="0"/>
              <a:t>Little interest in or pleasure from activities  </a:t>
            </a: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err="1"/>
              <a:t>mhGAP</a:t>
            </a:r>
            <a:r>
              <a:rPr lang="en-GB" dirty="0"/>
              <a:t> HIG – Depression </a:t>
            </a:r>
          </a:p>
        </p:txBody>
      </p:sp>
    </p:spTree>
    <p:extLst>
      <p:ext uri="{BB962C8B-B14F-4D97-AF65-F5344CB8AC3E}">
        <p14:creationId xmlns:p14="http://schemas.microsoft.com/office/powerpoint/2010/main" val="26007321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normAutofit/>
          </a:bodyPr>
          <a:lstStyle/>
          <a:p>
            <a:pPr marL="0" indent="0">
              <a:buNone/>
            </a:pPr>
            <a:r>
              <a:rPr lang="en-GB" dirty="0"/>
              <a:t>3 assessment questions </a:t>
            </a:r>
          </a:p>
          <a:p>
            <a:pPr marL="457200" indent="-457200"/>
            <a:r>
              <a:rPr lang="en-GB" dirty="0"/>
              <a:t>Does the person have moderate-severe depressive disorder?</a:t>
            </a:r>
          </a:p>
          <a:p>
            <a:pPr marL="457200" indent="-457200"/>
            <a:r>
              <a:rPr lang="en-GB" dirty="0"/>
              <a:t>Are there other possible explanations for the symptoms </a:t>
            </a:r>
          </a:p>
          <a:p>
            <a:pPr marL="457200" indent="-457200"/>
            <a:r>
              <a:rPr lang="en-GB" dirty="0"/>
              <a:t>Is there a concurrent mental, neurological and substance use (MNS) condition requires management </a:t>
            </a:r>
          </a:p>
          <a:p>
            <a:pPr marL="457200" indent="-457200"/>
            <a:endParaRPr lang="en-GB" dirty="0"/>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err="1"/>
              <a:t>mhGAP</a:t>
            </a:r>
            <a:r>
              <a:rPr lang="en-GB" dirty="0"/>
              <a:t> HIG – Depression </a:t>
            </a:r>
          </a:p>
        </p:txBody>
      </p:sp>
    </p:spTree>
    <p:extLst>
      <p:ext uri="{BB962C8B-B14F-4D97-AF65-F5344CB8AC3E}">
        <p14:creationId xmlns:p14="http://schemas.microsoft.com/office/powerpoint/2010/main" val="11341225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normAutofit fontScale="62500" lnSpcReduction="20000"/>
          </a:bodyPr>
          <a:lstStyle/>
          <a:p>
            <a:pPr marL="457200" indent="-457200"/>
            <a:r>
              <a:rPr lang="en-GB" dirty="0"/>
              <a:t>Psychoeducation- explain, do activities, suicide aware </a:t>
            </a:r>
          </a:p>
          <a:p>
            <a:pPr marL="457200" indent="-457200"/>
            <a:r>
              <a:rPr lang="en-GB" dirty="0"/>
              <a:t>Address current psychosocial stressors </a:t>
            </a:r>
          </a:p>
          <a:p>
            <a:pPr marL="457200" indent="-457200"/>
            <a:r>
              <a:rPr lang="en-GB" dirty="0"/>
              <a:t>Strengthen social supports </a:t>
            </a:r>
          </a:p>
          <a:p>
            <a:pPr marL="457200" indent="-457200"/>
            <a:r>
              <a:rPr lang="en-GB" dirty="0"/>
              <a:t>Stress management </a:t>
            </a:r>
          </a:p>
          <a:p>
            <a:pPr marL="457200" indent="-457200"/>
            <a:r>
              <a:rPr lang="en-GB" dirty="0"/>
              <a:t>Pharmacology </a:t>
            </a:r>
          </a:p>
          <a:p>
            <a:pPr marL="457200" indent="-457200"/>
            <a:r>
              <a:rPr lang="en-GB" dirty="0"/>
              <a:t>Follow-up</a:t>
            </a:r>
          </a:p>
          <a:p>
            <a:pPr marL="457200" indent="-457200"/>
            <a:r>
              <a:rPr lang="en-GB" dirty="0"/>
              <a:t>Specific treatments if available </a:t>
            </a:r>
          </a:p>
          <a:p>
            <a:pPr marL="914400" lvl="1" indent="-457200">
              <a:buFont typeface="Wingdings" pitchFamily="2" charset="2"/>
              <a:buChar char="Ø"/>
            </a:pPr>
            <a:r>
              <a:rPr lang="en-GB" dirty="0"/>
              <a:t>Problem solving </a:t>
            </a:r>
          </a:p>
          <a:p>
            <a:pPr marL="914400" lvl="1" indent="-457200">
              <a:buFont typeface="Wingdings" pitchFamily="2" charset="2"/>
              <a:buChar char="Ø"/>
            </a:pPr>
            <a:r>
              <a:rPr lang="en-GB" dirty="0"/>
              <a:t>Interpersonal therapy </a:t>
            </a:r>
          </a:p>
          <a:p>
            <a:pPr marL="914400" lvl="1" indent="-457200">
              <a:buFont typeface="Wingdings" pitchFamily="2" charset="2"/>
              <a:buChar char="Ø"/>
            </a:pPr>
            <a:r>
              <a:rPr lang="en-GB" dirty="0"/>
              <a:t>CBT</a:t>
            </a:r>
          </a:p>
          <a:p>
            <a:pPr marL="914400" lvl="1" indent="-457200">
              <a:buFont typeface="Wingdings" pitchFamily="2" charset="2"/>
              <a:buChar char="Ø"/>
            </a:pPr>
            <a:r>
              <a:rPr lang="en-GB" dirty="0"/>
              <a:t>Behavioural activation</a:t>
            </a:r>
          </a:p>
          <a:p>
            <a:pPr marL="457200" indent="-457200"/>
            <a:r>
              <a:rPr lang="en-GB" dirty="0"/>
              <a:t>Pharmacology </a:t>
            </a:r>
          </a:p>
          <a:p>
            <a:pPr marL="457200" indent="-457200"/>
            <a:r>
              <a:rPr lang="en-GB" dirty="0"/>
              <a:t>Follow-up</a:t>
            </a:r>
          </a:p>
          <a:p>
            <a:pPr marL="457200" lvl="1" indent="0">
              <a:buNone/>
            </a:pPr>
            <a:r>
              <a:rPr lang="en-GB" dirty="0"/>
              <a:t> </a:t>
            </a: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err="1"/>
              <a:t>mhGAP</a:t>
            </a:r>
            <a:r>
              <a:rPr lang="en-GB" dirty="0"/>
              <a:t> HIG – Depression –Management </a:t>
            </a:r>
          </a:p>
        </p:txBody>
      </p:sp>
    </p:spTree>
    <p:extLst>
      <p:ext uri="{BB962C8B-B14F-4D97-AF65-F5344CB8AC3E}">
        <p14:creationId xmlns:p14="http://schemas.microsoft.com/office/powerpoint/2010/main" val="894307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lstStyle/>
          <a:p>
            <a:r>
              <a:rPr lang="en-US" dirty="0"/>
              <a:t>Orientation to </a:t>
            </a:r>
            <a:r>
              <a:rPr lang="en-US" dirty="0" err="1"/>
              <a:t>mhGAP</a:t>
            </a:r>
            <a:r>
              <a:rPr lang="en-US" dirty="0"/>
              <a:t> </a:t>
            </a:r>
          </a:p>
          <a:p>
            <a:r>
              <a:rPr lang="en-US" dirty="0"/>
              <a:t>Background </a:t>
            </a:r>
            <a:r>
              <a:rPr lang="en-US" dirty="0" err="1"/>
              <a:t>mhGAP</a:t>
            </a:r>
            <a:r>
              <a:rPr lang="en-US" dirty="0"/>
              <a:t> HIG </a:t>
            </a:r>
          </a:p>
          <a:p>
            <a:r>
              <a:rPr lang="en-US" dirty="0" err="1"/>
              <a:t>mhGAP</a:t>
            </a:r>
            <a:r>
              <a:rPr lang="en-US" dirty="0"/>
              <a:t> HIG </a:t>
            </a:r>
          </a:p>
          <a:p>
            <a:r>
              <a:rPr lang="en-US" dirty="0"/>
              <a:t>Psychosocial treatments </a:t>
            </a:r>
          </a:p>
          <a:p>
            <a:pPr marL="0" indent="0">
              <a:buNone/>
            </a:pPr>
            <a:endParaRPr lang="en-GB" dirty="0"/>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a:t>Objective-</a:t>
            </a:r>
            <a:r>
              <a:rPr lang="en-GB" dirty="0" err="1"/>
              <a:t>mhGAP</a:t>
            </a:r>
            <a:r>
              <a:rPr lang="en-GB" dirty="0"/>
              <a:t> orientation </a:t>
            </a:r>
          </a:p>
        </p:txBody>
      </p:sp>
    </p:spTree>
    <p:extLst>
      <p:ext uri="{BB962C8B-B14F-4D97-AF65-F5344CB8AC3E}">
        <p14:creationId xmlns:p14="http://schemas.microsoft.com/office/powerpoint/2010/main" val="5945614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normAutofit/>
          </a:bodyPr>
          <a:lstStyle/>
          <a:p>
            <a:pPr marL="0" indent="0">
              <a:buNone/>
            </a:pPr>
            <a:r>
              <a:rPr lang="en-GB" dirty="0"/>
              <a:t>Non specific</a:t>
            </a:r>
          </a:p>
          <a:p>
            <a:pPr marL="457200" indent="-457200">
              <a:buFont typeface="Wingdings" pitchFamily="2" charset="2"/>
              <a:buChar char="Ø"/>
            </a:pPr>
            <a:r>
              <a:rPr lang="en-GB" dirty="0"/>
              <a:t>Sleep problems </a:t>
            </a:r>
          </a:p>
          <a:p>
            <a:pPr marL="457200" indent="-457200">
              <a:buFont typeface="Wingdings" pitchFamily="2" charset="2"/>
              <a:buChar char="Ø"/>
            </a:pPr>
            <a:r>
              <a:rPr lang="en-GB" dirty="0"/>
              <a:t>Irritability, persistent anxious or depressed mood </a:t>
            </a:r>
          </a:p>
          <a:p>
            <a:pPr marL="457200" indent="-457200">
              <a:buFont typeface="Wingdings" pitchFamily="2" charset="2"/>
              <a:buChar char="Ø"/>
            </a:pPr>
            <a:r>
              <a:rPr lang="en-GB" dirty="0"/>
              <a:t>Multiple persistent physical causes with no clear physical cause </a:t>
            </a: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err="1"/>
              <a:t>mhGAP</a:t>
            </a:r>
            <a:r>
              <a:rPr lang="en-GB" dirty="0"/>
              <a:t> HIG – PTSD </a:t>
            </a:r>
          </a:p>
        </p:txBody>
      </p:sp>
    </p:spTree>
    <p:extLst>
      <p:ext uri="{BB962C8B-B14F-4D97-AF65-F5344CB8AC3E}">
        <p14:creationId xmlns:p14="http://schemas.microsoft.com/office/powerpoint/2010/main" val="14474084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normAutofit/>
          </a:bodyPr>
          <a:lstStyle/>
          <a:p>
            <a:pPr marL="0" indent="0">
              <a:buNone/>
            </a:pPr>
            <a:r>
              <a:rPr lang="en-GB" dirty="0"/>
              <a:t>Specific</a:t>
            </a:r>
          </a:p>
          <a:p>
            <a:pPr marL="914400" lvl="1" indent="-457200">
              <a:buFont typeface="Wingdings" pitchFamily="2" charset="2"/>
              <a:buChar char="Ø"/>
            </a:pPr>
            <a:r>
              <a:rPr lang="en-GB" dirty="0"/>
              <a:t>Re-experiencing symptoms </a:t>
            </a:r>
          </a:p>
          <a:p>
            <a:pPr marL="914400" lvl="1" indent="-457200">
              <a:buFont typeface="Wingdings" pitchFamily="2" charset="2"/>
              <a:buChar char="Ø"/>
            </a:pPr>
            <a:r>
              <a:rPr lang="en-GB" dirty="0"/>
              <a:t>Avoidance behaviours </a:t>
            </a:r>
          </a:p>
          <a:p>
            <a:pPr marL="914400" lvl="1" indent="-457200">
              <a:buFont typeface="Wingdings" pitchFamily="2" charset="2"/>
              <a:buChar char="Ø"/>
            </a:pPr>
            <a:r>
              <a:rPr lang="en-GB" dirty="0"/>
              <a:t>Heightened sense of current threat /Hyperarousal </a:t>
            </a:r>
          </a:p>
          <a:p>
            <a:pPr marL="914400" lvl="1" indent="-457200">
              <a:buFont typeface="Wingdings" pitchFamily="2" charset="2"/>
              <a:buChar char="Ø"/>
            </a:pPr>
            <a:r>
              <a:rPr lang="en-GB" dirty="0"/>
              <a:t>Difficulty with daily functioning </a:t>
            </a:r>
          </a:p>
          <a:p>
            <a:pPr marL="914400" lvl="1" indent="-457200">
              <a:buFont typeface="Wingdings" pitchFamily="2" charset="2"/>
              <a:buChar char="Ø"/>
            </a:pPr>
            <a:r>
              <a:rPr lang="en-GB" dirty="0"/>
              <a:t>1 month after a significant event </a:t>
            </a: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err="1"/>
              <a:t>mhGAP</a:t>
            </a:r>
            <a:r>
              <a:rPr lang="en-GB" dirty="0"/>
              <a:t> HIG – PTSD </a:t>
            </a:r>
          </a:p>
        </p:txBody>
      </p:sp>
    </p:spTree>
    <p:extLst>
      <p:ext uri="{BB962C8B-B14F-4D97-AF65-F5344CB8AC3E}">
        <p14:creationId xmlns:p14="http://schemas.microsoft.com/office/powerpoint/2010/main" val="9558765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normAutofit/>
          </a:bodyPr>
          <a:lstStyle/>
          <a:p>
            <a:pPr marL="457200" indent="-457200"/>
            <a:r>
              <a:rPr lang="en-GB" dirty="0"/>
              <a:t>Psychoeducation –include resume activities</a:t>
            </a:r>
          </a:p>
          <a:p>
            <a:pPr marL="457200" indent="-457200"/>
            <a:r>
              <a:rPr lang="en-GB" dirty="0"/>
              <a:t>Reduce stress </a:t>
            </a:r>
          </a:p>
          <a:p>
            <a:pPr marL="457200" indent="-457200"/>
            <a:r>
              <a:rPr lang="en-GB" dirty="0"/>
              <a:t>Strengthen social support </a:t>
            </a:r>
          </a:p>
          <a:p>
            <a:pPr marL="457200" indent="-457200"/>
            <a:r>
              <a:rPr lang="en-GB" dirty="0"/>
              <a:t>Refer to protection agency if victim of severe human rights violations </a:t>
            </a:r>
          </a:p>
          <a:p>
            <a:pPr marL="457200" indent="-457200"/>
            <a:r>
              <a:rPr lang="en-GB" dirty="0"/>
              <a:t>Antidepressants </a:t>
            </a:r>
          </a:p>
          <a:p>
            <a:pPr marL="457200" indent="-457200"/>
            <a:r>
              <a:rPr lang="en-GB" dirty="0"/>
              <a:t>Follow-up </a:t>
            </a:r>
          </a:p>
          <a:p>
            <a:pPr marL="457200" indent="-457200"/>
            <a:r>
              <a:rPr lang="en-GB" dirty="0"/>
              <a:t>If available specialist CBT with trauma focus and EMDR </a:t>
            </a: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err="1"/>
              <a:t>mhGAP</a:t>
            </a:r>
            <a:r>
              <a:rPr lang="en-GB" dirty="0"/>
              <a:t> HIG – PTSD-Management  </a:t>
            </a:r>
          </a:p>
        </p:txBody>
      </p:sp>
    </p:spTree>
    <p:extLst>
      <p:ext uri="{BB962C8B-B14F-4D97-AF65-F5344CB8AC3E}">
        <p14:creationId xmlns:p14="http://schemas.microsoft.com/office/powerpoint/2010/main" val="15455450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normAutofit/>
          </a:bodyPr>
          <a:lstStyle/>
          <a:p>
            <a:pPr marL="0" indent="0">
              <a:buNone/>
            </a:pPr>
            <a:r>
              <a:rPr lang="en-GB" dirty="0"/>
              <a:t>Typical presenting complaints </a:t>
            </a:r>
          </a:p>
          <a:p>
            <a:pPr marL="457200" indent="-457200">
              <a:buFont typeface="Arial" panose="020B0604020202020204" pitchFamily="34" charset="0"/>
              <a:buChar char="•"/>
            </a:pPr>
            <a:r>
              <a:rPr lang="en-GB" dirty="0"/>
              <a:t>Appearing to be under the influence of alcohol or drugs </a:t>
            </a:r>
          </a:p>
          <a:p>
            <a:pPr marL="457200" indent="-457200">
              <a:buFont typeface="Arial" panose="020B0604020202020204" pitchFamily="34" charset="0"/>
              <a:buChar char="•"/>
            </a:pPr>
            <a:r>
              <a:rPr lang="en-GB" dirty="0"/>
              <a:t>Recent injury </a:t>
            </a:r>
          </a:p>
          <a:p>
            <a:pPr marL="457200" indent="-457200">
              <a:buFont typeface="Arial" panose="020B0604020202020204" pitchFamily="34" charset="0"/>
              <a:buChar char="•"/>
            </a:pPr>
            <a:r>
              <a:rPr lang="en-GB" dirty="0"/>
              <a:t>Signs of intravenous drug use </a:t>
            </a:r>
          </a:p>
          <a:p>
            <a:pPr marL="457200" indent="-457200">
              <a:buFont typeface="Arial" panose="020B0604020202020204" pitchFamily="34" charset="0"/>
              <a:buChar char="•"/>
            </a:pPr>
            <a:r>
              <a:rPr lang="en-GB" dirty="0"/>
              <a:t>Requests for sleeping tablets of painkillers </a:t>
            </a: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err="1"/>
              <a:t>mhGAP</a:t>
            </a:r>
            <a:r>
              <a:rPr lang="en-GB" dirty="0"/>
              <a:t> HIG – Substance use </a:t>
            </a:r>
          </a:p>
        </p:txBody>
      </p:sp>
    </p:spTree>
    <p:extLst>
      <p:ext uri="{BB962C8B-B14F-4D97-AF65-F5344CB8AC3E}">
        <p14:creationId xmlns:p14="http://schemas.microsoft.com/office/powerpoint/2010/main" val="22906410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normAutofit/>
          </a:bodyPr>
          <a:lstStyle/>
          <a:p>
            <a:pPr marL="457200" indent="-457200"/>
            <a:r>
              <a:rPr lang="en-GB" dirty="0"/>
              <a:t>Manage harmful effects </a:t>
            </a:r>
          </a:p>
          <a:p>
            <a:pPr marL="457200" indent="-457200"/>
            <a:r>
              <a:rPr lang="en-GB" dirty="0"/>
              <a:t>Motivational conversation </a:t>
            </a:r>
          </a:p>
          <a:p>
            <a:pPr marL="457200" indent="-457200"/>
            <a:r>
              <a:rPr lang="en-GB" dirty="0"/>
              <a:t>Strategies to stop or reduce substance </a:t>
            </a:r>
          </a:p>
          <a:p>
            <a:pPr marL="457200" indent="-457200"/>
            <a:r>
              <a:rPr lang="en-GB" dirty="0"/>
              <a:t>Reduce stress </a:t>
            </a:r>
          </a:p>
          <a:p>
            <a:pPr marL="457200" indent="-457200"/>
            <a:r>
              <a:rPr lang="en-GB" dirty="0"/>
              <a:t>Strengthen social support  </a:t>
            </a:r>
          </a:p>
          <a:p>
            <a:pPr marL="457200" indent="-457200"/>
            <a:r>
              <a:rPr lang="en-GB" dirty="0"/>
              <a:t>Follow up </a:t>
            </a:r>
            <a:br>
              <a:rPr lang="en-GB" dirty="0"/>
            </a:br>
            <a:endParaRPr lang="en-GB" dirty="0"/>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err="1"/>
              <a:t>mhGAP</a:t>
            </a:r>
            <a:r>
              <a:rPr lang="en-GB" dirty="0"/>
              <a:t> HIG – Substance use-Management  </a:t>
            </a:r>
          </a:p>
        </p:txBody>
      </p:sp>
    </p:spTree>
    <p:extLst>
      <p:ext uri="{BB962C8B-B14F-4D97-AF65-F5344CB8AC3E}">
        <p14:creationId xmlns:p14="http://schemas.microsoft.com/office/powerpoint/2010/main" val="19723787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normAutofit/>
          </a:bodyPr>
          <a:lstStyle/>
          <a:p>
            <a:pPr marL="457200" indent="-457200"/>
            <a:r>
              <a:rPr lang="en-GB" dirty="0"/>
              <a:t>Mental disorder, acute emotional distress and hopelessness common in humanitarian settings </a:t>
            </a:r>
          </a:p>
          <a:p>
            <a:pPr marL="457200" indent="-457200"/>
            <a:r>
              <a:rPr lang="en-GB" dirty="0"/>
              <a:t>May lead to suicide or feelings of self harm </a:t>
            </a:r>
          </a:p>
          <a:p>
            <a:pPr marL="457200" indent="-457200"/>
            <a:r>
              <a:rPr lang="en-GB" dirty="0"/>
              <a:t>Asking about suicide often reduces the person’s anxiety around suicidal thoughts, helps make people feel understood and opens opportunities to discuss problems further </a:t>
            </a: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err="1"/>
              <a:t>mhGAP</a:t>
            </a:r>
            <a:r>
              <a:rPr lang="en-GB" dirty="0"/>
              <a:t> HIG – Suicide </a:t>
            </a:r>
          </a:p>
        </p:txBody>
      </p:sp>
    </p:spTree>
    <p:extLst>
      <p:ext uri="{BB962C8B-B14F-4D97-AF65-F5344CB8AC3E}">
        <p14:creationId xmlns:p14="http://schemas.microsoft.com/office/powerpoint/2010/main" val="25438589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normAutofit/>
          </a:bodyPr>
          <a:lstStyle/>
          <a:p>
            <a:pPr marL="0" indent="0">
              <a:buNone/>
            </a:pPr>
            <a:r>
              <a:rPr lang="en-GB" dirty="0"/>
              <a:t>Typical symptoms </a:t>
            </a:r>
          </a:p>
          <a:p>
            <a:pPr marL="457200" indent="-457200">
              <a:buFont typeface="Arial" panose="020B0604020202020204" pitchFamily="34" charset="0"/>
              <a:buChar char="•"/>
            </a:pPr>
            <a:r>
              <a:rPr lang="en-GB" dirty="0"/>
              <a:t>Feeling extremely upset or distressed </a:t>
            </a:r>
          </a:p>
          <a:p>
            <a:pPr marL="457200" indent="-457200">
              <a:buFont typeface="Arial" panose="020B0604020202020204" pitchFamily="34" charset="0"/>
              <a:buChar char="•"/>
            </a:pPr>
            <a:r>
              <a:rPr lang="en-GB" dirty="0"/>
              <a:t>Profound hopelessness or sadness </a:t>
            </a:r>
          </a:p>
          <a:p>
            <a:pPr marL="457200" indent="-457200">
              <a:buFont typeface="Arial" panose="020B0604020202020204" pitchFamily="34" charset="0"/>
              <a:buChar char="•"/>
            </a:pPr>
            <a:r>
              <a:rPr lang="en-GB" dirty="0"/>
              <a:t>Past attempts of self harm</a:t>
            </a: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err="1"/>
              <a:t>mhGAP</a:t>
            </a:r>
            <a:r>
              <a:rPr lang="en-GB" dirty="0"/>
              <a:t> HIG – Suicide </a:t>
            </a:r>
          </a:p>
        </p:txBody>
      </p:sp>
    </p:spTree>
    <p:extLst>
      <p:ext uri="{BB962C8B-B14F-4D97-AF65-F5344CB8AC3E}">
        <p14:creationId xmlns:p14="http://schemas.microsoft.com/office/powerpoint/2010/main" val="19908797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normAutofit/>
          </a:bodyPr>
          <a:lstStyle/>
          <a:p>
            <a:pPr marL="0" indent="0">
              <a:buNone/>
            </a:pPr>
            <a:r>
              <a:rPr lang="en-GB" dirty="0"/>
              <a:t>Important to have good communication on suicide </a:t>
            </a: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err="1"/>
              <a:t>mhGAP</a:t>
            </a:r>
            <a:r>
              <a:rPr lang="en-GB" dirty="0"/>
              <a:t> HIG – Suicide </a:t>
            </a:r>
          </a:p>
        </p:txBody>
      </p:sp>
    </p:spTree>
    <p:extLst>
      <p:ext uri="{BB962C8B-B14F-4D97-AF65-F5344CB8AC3E}">
        <p14:creationId xmlns:p14="http://schemas.microsoft.com/office/powerpoint/2010/main" val="27077959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normAutofit/>
          </a:bodyPr>
          <a:lstStyle/>
          <a:p>
            <a:pPr marL="457200" indent="-457200"/>
            <a:r>
              <a:rPr lang="en-GB" dirty="0"/>
              <a:t>Medical management </a:t>
            </a:r>
          </a:p>
          <a:p>
            <a:pPr marL="457200" indent="-457200"/>
            <a:r>
              <a:rPr lang="en-GB" dirty="0"/>
              <a:t>Reduce stress </a:t>
            </a:r>
          </a:p>
          <a:p>
            <a:pPr marL="457200" indent="-457200"/>
            <a:r>
              <a:rPr lang="en-GB" dirty="0"/>
              <a:t>Strengthen social support</a:t>
            </a:r>
          </a:p>
          <a:p>
            <a:pPr marL="457200" indent="-457200"/>
            <a:r>
              <a:rPr lang="en-GB" dirty="0"/>
              <a:t>Stop means of self harm </a:t>
            </a:r>
          </a:p>
          <a:p>
            <a:pPr marL="457200" indent="-457200"/>
            <a:r>
              <a:rPr lang="en-GB" dirty="0"/>
              <a:t>Not to leave person alone </a:t>
            </a:r>
          </a:p>
          <a:p>
            <a:pPr marL="457200" indent="-457200"/>
            <a:r>
              <a:rPr lang="en-GB" dirty="0"/>
              <a:t>Follow-up  </a:t>
            </a: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err="1"/>
              <a:t>mhGAP</a:t>
            </a:r>
            <a:r>
              <a:rPr lang="en-GB" dirty="0"/>
              <a:t> HIG – Suicide –Management </a:t>
            </a:r>
          </a:p>
        </p:txBody>
      </p:sp>
    </p:spTree>
    <p:extLst>
      <p:ext uri="{BB962C8B-B14F-4D97-AF65-F5344CB8AC3E}">
        <p14:creationId xmlns:p14="http://schemas.microsoft.com/office/powerpoint/2010/main" val="10931395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normAutofit/>
          </a:bodyPr>
          <a:lstStyle/>
          <a:p>
            <a:pPr marL="457200" indent="-457200"/>
            <a:r>
              <a:rPr lang="en-GB" dirty="0"/>
              <a:t>Physical health problems with physical cause </a:t>
            </a:r>
          </a:p>
          <a:p>
            <a:pPr marL="457200" indent="-457200"/>
            <a:r>
              <a:rPr lang="en-GB" dirty="0"/>
              <a:t>Mood and behavioural problems that do not meet criteria of other conditions like moderate depression</a:t>
            </a:r>
          </a:p>
          <a:p>
            <a:pPr marL="457200" indent="-457200"/>
            <a:r>
              <a:rPr lang="en-GB" dirty="0"/>
              <a:t>Significant if impair daily functioning or when person seeks help for them </a:t>
            </a: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normAutofit fontScale="90000"/>
          </a:bodyPr>
          <a:lstStyle/>
          <a:p>
            <a:r>
              <a:rPr lang="en-GB" dirty="0" err="1"/>
              <a:t>mhGAP</a:t>
            </a:r>
            <a:r>
              <a:rPr lang="en-GB" dirty="0"/>
              <a:t> HIG – OTH </a:t>
            </a:r>
            <a:br>
              <a:rPr lang="en-GB" dirty="0"/>
            </a:br>
            <a:r>
              <a:rPr lang="en-GB" dirty="0"/>
              <a:t>Other significant Mental Health Complaints </a:t>
            </a:r>
          </a:p>
        </p:txBody>
      </p:sp>
    </p:spTree>
    <p:extLst>
      <p:ext uri="{BB962C8B-B14F-4D97-AF65-F5344CB8AC3E}">
        <p14:creationId xmlns:p14="http://schemas.microsoft.com/office/powerpoint/2010/main" val="4140992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lstStyle/>
          <a:p>
            <a:pPr marL="0" indent="0">
              <a:buNone/>
            </a:pPr>
            <a:endParaRPr lang="en-GB" dirty="0"/>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err="1"/>
              <a:t>mhGAP</a:t>
            </a:r>
            <a:r>
              <a:rPr lang="en-GB" dirty="0"/>
              <a:t>-Background in Ukraine</a:t>
            </a:r>
          </a:p>
        </p:txBody>
      </p:sp>
    </p:spTree>
    <p:extLst>
      <p:ext uri="{BB962C8B-B14F-4D97-AF65-F5344CB8AC3E}">
        <p14:creationId xmlns:p14="http://schemas.microsoft.com/office/powerpoint/2010/main" val="18797543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normAutofit/>
          </a:bodyPr>
          <a:lstStyle/>
          <a:p>
            <a:pPr marL="457200" indent="-457200"/>
            <a:r>
              <a:rPr lang="en-GB" dirty="0"/>
              <a:t>Psychosocial support/psychoeducation, </a:t>
            </a:r>
            <a:r>
              <a:rPr lang="en-GB" dirty="0" err="1"/>
              <a:t>acitivites</a:t>
            </a:r>
            <a:r>
              <a:rPr lang="en-GB" dirty="0"/>
              <a:t> </a:t>
            </a:r>
          </a:p>
          <a:p>
            <a:pPr marL="457200" indent="-457200"/>
            <a:r>
              <a:rPr lang="en-GB" dirty="0"/>
              <a:t>Reduce stress </a:t>
            </a:r>
          </a:p>
          <a:p>
            <a:pPr marL="457200" indent="-457200"/>
            <a:r>
              <a:rPr lang="en-GB" dirty="0"/>
              <a:t>Strengthen social supports </a:t>
            </a: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normAutofit fontScale="90000"/>
          </a:bodyPr>
          <a:lstStyle/>
          <a:p>
            <a:r>
              <a:rPr lang="en-GB" dirty="0" err="1"/>
              <a:t>mhGAP</a:t>
            </a:r>
            <a:r>
              <a:rPr lang="en-GB" dirty="0"/>
              <a:t> HIG – OTH </a:t>
            </a:r>
            <a:br>
              <a:rPr lang="en-GB" dirty="0"/>
            </a:br>
            <a:r>
              <a:rPr lang="en-GB" dirty="0"/>
              <a:t>Other significant Mental Health Complaints –Management </a:t>
            </a:r>
          </a:p>
        </p:txBody>
      </p:sp>
    </p:spTree>
    <p:extLst>
      <p:ext uri="{BB962C8B-B14F-4D97-AF65-F5344CB8AC3E}">
        <p14:creationId xmlns:p14="http://schemas.microsoft.com/office/powerpoint/2010/main" val="6458720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normAutofit/>
          </a:bodyPr>
          <a:lstStyle/>
          <a:p>
            <a:pPr marL="0" indent="0">
              <a:buNone/>
            </a:pPr>
            <a:r>
              <a:rPr lang="en-GB" dirty="0"/>
              <a:t>Adolescents</a:t>
            </a:r>
          </a:p>
          <a:p>
            <a:pPr marL="457200" indent="-457200"/>
            <a:r>
              <a:rPr lang="en-GB" dirty="0"/>
              <a:t>Give more time </a:t>
            </a:r>
          </a:p>
          <a:p>
            <a:pPr marL="457200" indent="-457200"/>
            <a:r>
              <a:rPr lang="en-GB" dirty="0"/>
              <a:t>Activities/education </a:t>
            </a: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normAutofit fontScale="90000"/>
          </a:bodyPr>
          <a:lstStyle/>
          <a:p>
            <a:r>
              <a:rPr lang="en-GB" dirty="0" err="1"/>
              <a:t>mhGAP</a:t>
            </a:r>
            <a:r>
              <a:rPr lang="en-GB" dirty="0"/>
              <a:t> HIG – OTH </a:t>
            </a:r>
            <a:br>
              <a:rPr lang="en-GB" dirty="0"/>
            </a:br>
            <a:r>
              <a:rPr lang="en-GB" dirty="0"/>
              <a:t>Other significant Mental Health Complaints –Management </a:t>
            </a:r>
          </a:p>
        </p:txBody>
      </p:sp>
    </p:spTree>
    <p:extLst>
      <p:ext uri="{BB962C8B-B14F-4D97-AF65-F5344CB8AC3E}">
        <p14:creationId xmlns:p14="http://schemas.microsoft.com/office/powerpoint/2010/main" val="27665612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normAutofit/>
          </a:bodyPr>
          <a:lstStyle/>
          <a:p>
            <a:pPr marL="457200" indent="-457200"/>
            <a:r>
              <a:rPr lang="en-GB" dirty="0"/>
              <a:t>Psychosis</a:t>
            </a:r>
          </a:p>
          <a:p>
            <a:pPr marL="457200" indent="-457200"/>
            <a:r>
              <a:rPr lang="en-GB" dirty="0"/>
              <a:t>Epilepsy/Seizures </a:t>
            </a:r>
          </a:p>
          <a:p>
            <a:pPr marL="457200" indent="-457200"/>
            <a:r>
              <a:rPr lang="en-GB" dirty="0"/>
              <a:t>Intellectual Disability  </a:t>
            </a: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lstStyle/>
          <a:p>
            <a:r>
              <a:rPr lang="en-GB" dirty="0" err="1"/>
              <a:t>mhGAP</a:t>
            </a:r>
            <a:r>
              <a:rPr lang="en-GB" dirty="0"/>
              <a:t> HIG – other modules </a:t>
            </a:r>
          </a:p>
        </p:txBody>
      </p:sp>
    </p:spTree>
    <p:extLst>
      <p:ext uri="{BB962C8B-B14F-4D97-AF65-F5344CB8AC3E}">
        <p14:creationId xmlns:p14="http://schemas.microsoft.com/office/powerpoint/2010/main" val="36605115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normAutofit/>
          </a:bodyPr>
          <a:lstStyle/>
          <a:p>
            <a:pPr marL="457200" indent="-457200"/>
            <a:r>
              <a:rPr lang="en-GB" dirty="0"/>
              <a:t>Thinking healthy</a:t>
            </a:r>
          </a:p>
          <a:p>
            <a:pPr marL="457200" indent="-457200"/>
            <a:r>
              <a:rPr lang="en-GB" dirty="0"/>
              <a:t>Problem solving +</a:t>
            </a:r>
          </a:p>
          <a:p>
            <a:pPr marL="457200" indent="-457200"/>
            <a:r>
              <a:rPr lang="en-GB" dirty="0"/>
              <a:t>Group Interpersonal therapy</a:t>
            </a:r>
          </a:p>
          <a:p>
            <a:pPr marL="457200" indent="-457200"/>
            <a:r>
              <a:rPr lang="en-GB" dirty="0"/>
              <a:t>Doing what matters in times of stress   </a:t>
            </a:r>
          </a:p>
          <a:p>
            <a:pPr marL="0" indent="0">
              <a:buNone/>
            </a:pPr>
            <a:endParaRPr lang="en-GB" dirty="0"/>
          </a:p>
          <a:p>
            <a:pPr marL="0" indent="0">
              <a:buNone/>
            </a:pPr>
            <a:r>
              <a:rPr lang="en-GB" sz="2000" dirty="0">
                <a:solidFill>
                  <a:srgbClr val="4472C4"/>
                </a:solidFill>
              </a:rPr>
              <a:t>https://</a:t>
            </a:r>
            <a:r>
              <a:rPr lang="en-GB" sz="2000" dirty="0" err="1">
                <a:solidFill>
                  <a:srgbClr val="4472C4"/>
                </a:solidFill>
              </a:rPr>
              <a:t>www.who.int</a:t>
            </a:r>
            <a:r>
              <a:rPr lang="en-GB" sz="2000" dirty="0">
                <a:solidFill>
                  <a:srgbClr val="4472C4"/>
                </a:solidFill>
              </a:rPr>
              <a:t>/publications/</a:t>
            </a:r>
            <a:r>
              <a:rPr lang="en-GB" sz="2000" dirty="0" err="1">
                <a:solidFill>
                  <a:srgbClr val="4472C4"/>
                </a:solidFill>
              </a:rPr>
              <a:t>i</a:t>
            </a:r>
            <a:r>
              <a:rPr lang="en-GB" sz="2000" dirty="0">
                <a:solidFill>
                  <a:srgbClr val="4472C4"/>
                </a:solidFill>
              </a:rPr>
              <a:t>/item/WHO-MSD-MER-15.1</a:t>
            </a: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p:txBody>
          <a:bodyPr>
            <a:normAutofit/>
          </a:bodyPr>
          <a:lstStyle/>
          <a:p>
            <a:r>
              <a:rPr lang="en-GB" dirty="0" err="1"/>
              <a:t>mhGAP</a:t>
            </a:r>
            <a:r>
              <a:rPr lang="en-GB" dirty="0"/>
              <a:t> HIG – other tools </a:t>
            </a:r>
            <a:br>
              <a:rPr lang="en-GB" dirty="0"/>
            </a:br>
            <a:endParaRPr lang="en-GB" sz="2000" dirty="0"/>
          </a:p>
        </p:txBody>
      </p:sp>
    </p:spTree>
    <p:extLst>
      <p:ext uri="{BB962C8B-B14F-4D97-AF65-F5344CB8AC3E}">
        <p14:creationId xmlns:p14="http://schemas.microsoft.com/office/powerpoint/2010/main" val="27124805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62D13-F483-44D0-A8EB-86663E19957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BE9C842-312F-498C-879B-F29DBE20F07D}"/>
              </a:ext>
            </a:extLst>
          </p:cNvPr>
          <p:cNvSpPr>
            <a:spLocks noGrp="1"/>
          </p:cNvSpPr>
          <p:nvPr>
            <p:ph idx="1"/>
          </p:nvPr>
        </p:nvSpPr>
        <p:spPr/>
        <p:txBody>
          <a:bodyPr/>
          <a:lstStyle/>
          <a:p>
            <a:pPr marL="0" indent="0">
              <a:buNone/>
            </a:pPr>
            <a:r>
              <a:rPr lang="en-US" dirty="0"/>
              <a:t>                                                    </a:t>
            </a:r>
          </a:p>
          <a:p>
            <a:pPr marL="0" indent="0">
              <a:buNone/>
            </a:pPr>
            <a:endParaRPr lang="en-US" dirty="0"/>
          </a:p>
          <a:p>
            <a:pPr marL="0" indent="0">
              <a:buNone/>
            </a:pPr>
            <a:endParaRPr lang="en-US" dirty="0"/>
          </a:p>
          <a:p>
            <a:pPr marL="0" indent="0">
              <a:buNone/>
            </a:pPr>
            <a:r>
              <a:rPr lang="en-US" dirty="0"/>
              <a:t>					Thank you </a:t>
            </a:r>
          </a:p>
          <a:p>
            <a:pPr marL="0" indent="0">
              <a:buNone/>
            </a:pPr>
            <a:endParaRPr lang="en-US" dirty="0"/>
          </a:p>
          <a:p>
            <a:pPr marL="0" indent="0">
              <a:buNone/>
            </a:pPr>
            <a:r>
              <a:rPr lang="en-US" b="1" dirty="0"/>
              <a:t>Dr Peter Hughes </a:t>
            </a:r>
            <a:r>
              <a:rPr lang="en-US" dirty="0">
                <a:hlinkClick r:id="rId2"/>
              </a:rPr>
              <a:t>dppmh@Hotmail.com</a:t>
            </a:r>
            <a:endParaRPr lang="en-US" dirty="0"/>
          </a:p>
          <a:p>
            <a:pPr marL="0" indent="0">
              <a:buNone/>
            </a:pPr>
            <a:r>
              <a:rPr lang="en-GB" b="1" dirty="0" err="1"/>
              <a:t>Vitalii</a:t>
            </a:r>
            <a:r>
              <a:rPr lang="en-GB" b="1" dirty="0"/>
              <a:t> </a:t>
            </a:r>
            <a:r>
              <a:rPr lang="en-GB" b="1" dirty="0" err="1"/>
              <a:t>Klymchuk</a:t>
            </a:r>
            <a:r>
              <a:rPr lang="en-US" dirty="0"/>
              <a:t> </a:t>
            </a:r>
            <a:endParaRPr lang="en-GB" dirty="0"/>
          </a:p>
        </p:txBody>
      </p:sp>
    </p:spTree>
    <p:extLst>
      <p:ext uri="{BB962C8B-B14F-4D97-AF65-F5344CB8AC3E}">
        <p14:creationId xmlns:p14="http://schemas.microsoft.com/office/powerpoint/2010/main" val="3370969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13E978-B6A4-4154-A332-177AA76A864E}"/>
              </a:ext>
            </a:extLst>
          </p:cNvPr>
          <p:cNvSpPr txBox="1"/>
          <p:nvPr/>
        </p:nvSpPr>
        <p:spPr>
          <a:xfrm>
            <a:off x="2699367" y="262548"/>
            <a:ext cx="612984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rPr>
              <a:t> MH in Ukraine in brief (before the 24 February 2022)</a:t>
            </a:r>
          </a:p>
        </p:txBody>
      </p:sp>
      <p:sp>
        <p:nvSpPr>
          <p:cNvPr id="2" name="Rectangle 1">
            <a:extLst>
              <a:ext uri="{FF2B5EF4-FFF2-40B4-BE49-F238E27FC236}">
                <a16:creationId xmlns:a16="http://schemas.microsoft.com/office/drawing/2014/main" id="{38E043B7-E8C6-4CAF-9DFD-711F95959593}"/>
              </a:ext>
            </a:extLst>
          </p:cNvPr>
          <p:cNvSpPr/>
          <p:nvPr/>
        </p:nvSpPr>
        <p:spPr>
          <a:xfrm rot="16200000">
            <a:off x="-262380" y="2645424"/>
            <a:ext cx="4096759" cy="1920076"/>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8B56EDC-39F0-42E8-BCF7-E4003ED10DA9}"/>
              </a:ext>
            </a:extLst>
          </p:cNvPr>
          <p:cNvSpPr/>
          <p:nvPr/>
        </p:nvSpPr>
        <p:spPr>
          <a:xfrm>
            <a:off x="825961" y="4293576"/>
            <a:ext cx="1920077" cy="13602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BAC0B9F-ABDD-4428-BFBD-11E9D39E2383}"/>
              </a:ext>
            </a:extLst>
          </p:cNvPr>
          <p:cNvSpPr txBox="1"/>
          <p:nvPr/>
        </p:nvSpPr>
        <p:spPr>
          <a:xfrm>
            <a:off x="870795" y="3717328"/>
            <a:ext cx="192007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82F39"/>
                </a:solidFill>
                <a:effectLst/>
                <a:uLnTx/>
                <a:uFillTx/>
                <a:latin typeface="Times New Roman" panose="02020603050405020304" pitchFamily="18" charset="0"/>
                <a:ea typeface="Noto Sans" panose="020B0502040504020204" pitchFamily="34"/>
                <a:cs typeface="Times New Roman" panose="02020603050405020304" pitchFamily="18" charset="0"/>
              </a:rPr>
              <a:t>≈</a:t>
            </a:r>
            <a:r>
              <a:rPr kumimoji="0" lang="en-US" sz="3200" b="0"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rPr>
              <a:t>33%</a:t>
            </a:r>
          </a:p>
        </p:txBody>
      </p:sp>
      <p:sp>
        <p:nvSpPr>
          <p:cNvPr id="8" name="Rectangle 7">
            <a:extLst>
              <a:ext uri="{FF2B5EF4-FFF2-40B4-BE49-F238E27FC236}">
                <a16:creationId xmlns:a16="http://schemas.microsoft.com/office/drawing/2014/main" id="{E3A2A24F-BD90-469A-80BF-F6BFB152B27E}"/>
              </a:ext>
            </a:extLst>
          </p:cNvPr>
          <p:cNvSpPr/>
          <p:nvPr/>
        </p:nvSpPr>
        <p:spPr>
          <a:xfrm rot="16200000">
            <a:off x="2295503" y="2645424"/>
            <a:ext cx="4096759" cy="1920076"/>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62F59C6-B323-46B5-98E5-5B436C27824D}"/>
              </a:ext>
            </a:extLst>
          </p:cNvPr>
          <p:cNvSpPr/>
          <p:nvPr/>
        </p:nvSpPr>
        <p:spPr>
          <a:xfrm>
            <a:off x="3383844" y="5130622"/>
            <a:ext cx="1920077" cy="5232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6930904-624B-46FF-B355-F3B585F38F0D}"/>
              </a:ext>
            </a:extLst>
          </p:cNvPr>
          <p:cNvSpPr txBox="1"/>
          <p:nvPr/>
        </p:nvSpPr>
        <p:spPr>
          <a:xfrm>
            <a:off x="3238970" y="4539168"/>
            <a:ext cx="234170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82F39"/>
                </a:solidFill>
                <a:effectLst/>
                <a:uLnTx/>
                <a:uFillTx/>
                <a:latin typeface="Times New Roman" panose="02020603050405020304" pitchFamily="18" charset="0"/>
                <a:ea typeface="Noto Sans" panose="020B0502040504020204" pitchFamily="34"/>
                <a:cs typeface="Times New Roman" panose="02020603050405020304" pitchFamily="18" charset="0"/>
              </a:rPr>
              <a:t>≈</a:t>
            </a:r>
            <a:r>
              <a:rPr lang="en-US" sz="3200" dirty="0">
                <a:solidFill>
                  <a:srgbClr val="282F39"/>
                </a:solidFill>
                <a:latin typeface="Noto Sans" panose="020B0502040504020204" pitchFamily="34"/>
                <a:ea typeface="Noto Sans" panose="020B0502040504020204" pitchFamily="34"/>
                <a:cs typeface="Times New Roman" panose="02020603050405020304" pitchFamily="18" charset="0"/>
              </a:rPr>
              <a:t> 10</a:t>
            </a:r>
            <a:r>
              <a:rPr kumimoji="0" lang="en-US" sz="3200" b="0"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rPr>
              <a:t>%</a:t>
            </a:r>
          </a:p>
        </p:txBody>
      </p:sp>
      <p:sp>
        <p:nvSpPr>
          <p:cNvPr id="11" name="Rectangle 10">
            <a:extLst>
              <a:ext uri="{FF2B5EF4-FFF2-40B4-BE49-F238E27FC236}">
                <a16:creationId xmlns:a16="http://schemas.microsoft.com/office/drawing/2014/main" id="{DFF04CDD-B393-42ED-9CB7-6FF2E80D23C6}"/>
              </a:ext>
            </a:extLst>
          </p:cNvPr>
          <p:cNvSpPr/>
          <p:nvPr/>
        </p:nvSpPr>
        <p:spPr>
          <a:xfrm rot="16200000">
            <a:off x="4808550" y="2645424"/>
            <a:ext cx="4096759" cy="1920076"/>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52D6487-DF78-45AE-A9B6-F5055A5C9CE1}"/>
              </a:ext>
            </a:extLst>
          </p:cNvPr>
          <p:cNvSpPr/>
          <p:nvPr/>
        </p:nvSpPr>
        <p:spPr>
          <a:xfrm>
            <a:off x="5896891" y="4571958"/>
            <a:ext cx="1920077" cy="10818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8B96FE66-9A68-4CFC-BBEE-E27CDB2874D7}"/>
              </a:ext>
            </a:extLst>
          </p:cNvPr>
          <p:cNvSpPr/>
          <p:nvPr/>
        </p:nvSpPr>
        <p:spPr>
          <a:xfrm>
            <a:off x="8932364" y="1557081"/>
            <a:ext cx="2819008" cy="409675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r>
              <a:rPr lang="en-US" sz="2800" dirty="0">
                <a:solidFill>
                  <a:srgbClr val="FFFFFF"/>
                </a:solidFill>
              </a:rPr>
              <a:t>Age, education, and </a:t>
            </a:r>
            <a:r>
              <a:rPr lang="en-US" sz="2800" b="1" dirty="0">
                <a:solidFill>
                  <a:srgbClr val="FFFFFF"/>
                </a:solidFill>
              </a:rPr>
              <a:t>living in the Eastern region of Ukraine </a:t>
            </a:r>
            <a:r>
              <a:rPr lang="en-US" sz="2800" dirty="0">
                <a:solidFill>
                  <a:srgbClr val="FFFFFF"/>
                </a:solidFill>
              </a:rPr>
              <a:t>were significant risk factors across disorders</a:t>
            </a:r>
            <a:endParaRPr kumimoji="0" lang="en-US" sz="2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E1DDF192-0ED2-45C5-B1DE-A6462BF7F563}"/>
              </a:ext>
            </a:extLst>
          </p:cNvPr>
          <p:cNvSpPr txBox="1"/>
          <p:nvPr/>
        </p:nvSpPr>
        <p:spPr>
          <a:xfrm>
            <a:off x="70603" y="6211669"/>
            <a:ext cx="12192000" cy="646331"/>
          </a:xfrm>
          <a:prstGeom prst="rect">
            <a:avLst/>
          </a:prstGeom>
          <a:noFill/>
        </p:spPr>
        <p:txBody>
          <a:bodyPr wrap="square" rtlCol="0">
            <a:spAutoFit/>
          </a:bodyPr>
          <a:lstStyle/>
          <a:p>
            <a:pPr lvl="0" algn="ctr" defTabSz="914400">
              <a:defRPr/>
            </a:pPr>
            <a:r>
              <a:rPr lang="en-US" dirty="0" err="1"/>
              <a:t>Bromet</a:t>
            </a:r>
            <a:r>
              <a:rPr lang="en-US" dirty="0"/>
              <a:t>, Evelyn J., et al. "Epidemiology of psychiatric and alcohol disorders in Ukraine." </a:t>
            </a:r>
            <a:r>
              <a:rPr lang="en-US" i="1" dirty="0"/>
              <a:t>Social psychiatry and psychiatric epidemiology</a:t>
            </a:r>
            <a:r>
              <a:rPr lang="en-US" dirty="0"/>
              <a:t> 40.9 (2005): 681-690.</a:t>
            </a:r>
            <a:endParaRPr kumimoji="0" lang="en-GB" sz="1800" b="0" i="0" u="none" strike="noStrike" kern="1200" cap="none" spc="0" normalizeH="0" baseline="0" noProof="0" dirty="0">
              <a:ln>
                <a:noFill/>
              </a:ln>
              <a:solidFill>
                <a:srgbClr val="FFFFFF">
                  <a:lumMod val="65000"/>
                </a:srgbClr>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5" name="TextBox 24">
            <a:extLst>
              <a:ext uri="{FF2B5EF4-FFF2-40B4-BE49-F238E27FC236}">
                <a16:creationId xmlns:a16="http://schemas.microsoft.com/office/drawing/2014/main" id="{F0C83262-D20D-41D3-A1CC-7A4E3C913CE4}"/>
              </a:ext>
            </a:extLst>
          </p:cNvPr>
          <p:cNvSpPr txBox="1"/>
          <p:nvPr/>
        </p:nvSpPr>
        <p:spPr>
          <a:xfrm>
            <a:off x="5686078" y="3988174"/>
            <a:ext cx="234170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82F39"/>
                </a:solidFill>
                <a:effectLst/>
                <a:uLnTx/>
                <a:uFillTx/>
                <a:latin typeface="Times New Roman" panose="02020603050405020304" pitchFamily="18" charset="0"/>
                <a:ea typeface="Noto Sans" panose="020B0502040504020204" pitchFamily="34"/>
                <a:cs typeface="Times New Roman" panose="02020603050405020304" pitchFamily="18" charset="0"/>
              </a:rPr>
              <a:t>≈</a:t>
            </a:r>
            <a:r>
              <a:rPr lang="en-US" sz="3200" dirty="0">
                <a:solidFill>
                  <a:srgbClr val="282F39"/>
                </a:solidFill>
                <a:latin typeface="Noto Sans" panose="020B0502040504020204" pitchFamily="34"/>
                <a:ea typeface="Noto Sans" panose="020B0502040504020204" pitchFamily="34"/>
                <a:cs typeface="Times New Roman" panose="02020603050405020304" pitchFamily="18" charset="0"/>
              </a:rPr>
              <a:t> 18</a:t>
            </a:r>
            <a:r>
              <a:rPr kumimoji="0" lang="en-US" sz="3200" b="0"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rPr>
              <a:t>%</a:t>
            </a:r>
          </a:p>
        </p:txBody>
      </p:sp>
      <p:sp>
        <p:nvSpPr>
          <p:cNvPr id="6" name="Прямоугольник 5">
            <a:extLst>
              <a:ext uri="{FF2B5EF4-FFF2-40B4-BE49-F238E27FC236}">
                <a16:creationId xmlns:a16="http://schemas.microsoft.com/office/drawing/2014/main" id="{321E11D9-ABA6-44EC-9738-4620E2AB9DF4}"/>
              </a:ext>
            </a:extLst>
          </p:cNvPr>
          <p:cNvSpPr/>
          <p:nvPr/>
        </p:nvSpPr>
        <p:spPr>
          <a:xfrm>
            <a:off x="837509" y="1631299"/>
            <a:ext cx="1331495" cy="923330"/>
          </a:xfrm>
          <a:prstGeom prst="rect">
            <a:avLst/>
          </a:prstGeom>
        </p:spPr>
        <p:txBody>
          <a:bodyPr wrap="square">
            <a:spAutoFit/>
          </a:bodyPr>
          <a:lstStyle/>
          <a:p>
            <a:r>
              <a:rPr lang="ru-RU" dirty="0" err="1"/>
              <a:t>at</a:t>
            </a:r>
            <a:r>
              <a:rPr lang="ru-RU" dirty="0"/>
              <a:t> </a:t>
            </a:r>
            <a:r>
              <a:rPr lang="ru-RU" dirty="0" err="1"/>
              <a:t>least</a:t>
            </a:r>
            <a:r>
              <a:rPr lang="ru-RU" dirty="0"/>
              <a:t> </a:t>
            </a:r>
            <a:r>
              <a:rPr lang="ru-RU" dirty="0" err="1"/>
              <a:t>one</a:t>
            </a:r>
            <a:r>
              <a:rPr lang="en-US" dirty="0"/>
              <a:t> </a:t>
            </a:r>
            <a:r>
              <a:rPr lang="ru-RU" dirty="0" err="1"/>
              <a:t>disorder</a:t>
            </a:r>
            <a:r>
              <a:rPr lang="ru-RU" dirty="0"/>
              <a:t> </a:t>
            </a:r>
            <a:r>
              <a:rPr lang="ru-RU" dirty="0" err="1"/>
              <a:t>in</a:t>
            </a:r>
            <a:r>
              <a:rPr lang="ru-RU" dirty="0"/>
              <a:t> </a:t>
            </a:r>
            <a:r>
              <a:rPr lang="ru-RU" dirty="0" err="1"/>
              <a:t>lifetime</a:t>
            </a:r>
            <a:endParaRPr lang="ru-RU" dirty="0"/>
          </a:p>
        </p:txBody>
      </p:sp>
      <p:sp>
        <p:nvSpPr>
          <p:cNvPr id="7" name="Прямоугольник 6">
            <a:extLst>
              <a:ext uri="{FF2B5EF4-FFF2-40B4-BE49-F238E27FC236}">
                <a16:creationId xmlns:a16="http://schemas.microsoft.com/office/drawing/2014/main" id="{EA5C0B9A-2229-4820-9610-09576EB0C6A2}"/>
              </a:ext>
            </a:extLst>
          </p:cNvPr>
          <p:cNvSpPr/>
          <p:nvPr/>
        </p:nvSpPr>
        <p:spPr>
          <a:xfrm>
            <a:off x="5941727" y="1632645"/>
            <a:ext cx="1405557" cy="1200329"/>
          </a:xfrm>
          <a:prstGeom prst="rect">
            <a:avLst/>
          </a:prstGeom>
        </p:spPr>
        <p:txBody>
          <a:bodyPr wrap="square">
            <a:spAutoFit/>
          </a:bodyPr>
          <a:lstStyle/>
          <a:p>
            <a:r>
              <a:rPr lang="ru-RU" dirty="0" err="1"/>
              <a:t>experienced</a:t>
            </a:r>
            <a:r>
              <a:rPr lang="ru-RU" dirty="0"/>
              <a:t> </a:t>
            </a:r>
            <a:r>
              <a:rPr lang="ru-RU" dirty="0" err="1"/>
              <a:t>an</a:t>
            </a:r>
            <a:r>
              <a:rPr lang="ru-RU" dirty="0"/>
              <a:t> </a:t>
            </a:r>
            <a:r>
              <a:rPr lang="ru-RU" dirty="0" err="1"/>
              <a:t>episode</a:t>
            </a:r>
            <a:r>
              <a:rPr lang="ru-RU" dirty="0"/>
              <a:t> </a:t>
            </a:r>
            <a:r>
              <a:rPr lang="ru-RU" dirty="0" err="1"/>
              <a:t>in</a:t>
            </a:r>
            <a:r>
              <a:rPr lang="ru-RU" dirty="0"/>
              <a:t> </a:t>
            </a:r>
            <a:r>
              <a:rPr lang="ru-RU" dirty="0" err="1"/>
              <a:t>the</a:t>
            </a:r>
            <a:r>
              <a:rPr lang="ru-RU" dirty="0"/>
              <a:t> </a:t>
            </a:r>
            <a:r>
              <a:rPr lang="ru-RU" dirty="0" err="1"/>
              <a:t>past</a:t>
            </a:r>
            <a:r>
              <a:rPr lang="ru-RU" dirty="0"/>
              <a:t> </a:t>
            </a:r>
            <a:r>
              <a:rPr lang="ru-RU" dirty="0" err="1"/>
              <a:t>year</a:t>
            </a:r>
            <a:endParaRPr lang="ru-RU" dirty="0"/>
          </a:p>
        </p:txBody>
      </p:sp>
      <p:sp>
        <p:nvSpPr>
          <p:cNvPr id="28" name="Прямоугольник 27">
            <a:extLst>
              <a:ext uri="{FF2B5EF4-FFF2-40B4-BE49-F238E27FC236}">
                <a16:creationId xmlns:a16="http://schemas.microsoft.com/office/drawing/2014/main" id="{EBC38CAB-85DC-4316-A6E3-89EC1770FADD}"/>
              </a:ext>
            </a:extLst>
          </p:cNvPr>
          <p:cNvSpPr/>
          <p:nvPr/>
        </p:nvSpPr>
        <p:spPr>
          <a:xfrm>
            <a:off x="3369158" y="1670630"/>
            <a:ext cx="1652021" cy="646331"/>
          </a:xfrm>
          <a:prstGeom prst="rect">
            <a:avLst/>
          </a:prstGeom>
        </p:spPr>
        <p:txBody>
          <a:bodyPr wrap="square">
            <a:spAutoFit/>
          </a:bodyPr>
          <a:lstStyle/>
          <a:p>
            <a:r>
              <a:rPr lang="ru-RU" dirty="0"/>
              <a:t>h</a:t>
            </a:r>
            <a:r>
              <a:rPr lang="en-US" dirty="0" err="1"/>
              <a:t>ave</a:t>
            </a:r>
            <a:r>
              <a:rPr lang="ru-RU" dirty="0"/>
              <a:t> a </a:t>
            </a:r>
            <a:r>
              <a:rPr lang="ru-RU" dirty="0" err="1"/>
              <a:t>current</a:t>
            </a:r>
            <a:r>
              <a:rPr lang="ru-RU" dirty="0"/>
              <a:t> </a:t>
            </a:r>
            <a:r>
              <a:rPr lang="ru-RU" dirty="0" err="1"/>
              <a:t>disorder</a:t>
            </a:r>
            <a:endParaRPr lang="ru-RU" dirty="0"/>
          </a:p>
        </p:txBody>
      </p:sp>
    </p:spTree>
    <p:extLst>
      <p:ext uri="{BB962C8B-B14F-4D97-AF65-F5344CB8AC3E}">
        <p14:creationId xmlns:p14="http://schemas.microsoft.com/office/powerpoint/2010/main" val="1792260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3A2A24F-BD90-469A-80BF-F6BFB152B27E}"/>
              </a:ext>
            </a:extLst>
          </p:cNvPr>
          <p:cNvSpPr/>
          <p:nvPr/>
        </p:nvSpPr>
        <p:spPr>
          <a:xfrm rot="16200000">
            <a:off x="29405" y="2135429"/>
            <a:ext cx="4096759" cy="1920076"/>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162F59C6-B323-46B5-98E5-5B436C27824D}"/>
              </a:ext>
            </a:extLst>
          </p:cNvPr>
          <p:cNvSpPr/>
          <p:nvPr/>
        </p:nvSpPr>
        <p:spPr>
          <a:xfrm>
            <a:off x="1117746" y="4559072"/>
            <a:ext cx="1920077" cy="5847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6930904-624B-46FF-B355-F3B585F38F0D}"/>
              </a:ext>
            </a:extLst>
          </p:cNvPr>
          <p:cNvSpPr txBox="1"/>
          <p:nvPr/>
        </p:nvSpPr>
        <p:spPr>
          <a:xfrm>
            <a:off x="972872" y="4029173"/>
            <a:ext cx="234170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82F39"/>
                </a:solidFill>
                <a:effectLst/>
                <a:uLnTx/>
                <a:uFillTx/>
                <a:latin typeface="Times New Roman" panose="02020603050405020304" pitchFamily="18" charset="0"/>
                <a:ea typeface="Noto Sans" panose="020B0502040504020204" pitchFamily="34"/>
                <a:cs typeface="Times New Roman" panose="02020603050405020304" pitchFamily="18" charset="0"/>
              </a:rPr>
              <a:t>≈</a:t>
            </a:r>
            <a:r>
              <a:rPr lang="en-US" sz="3200" dirty="0">
                <a:solidFill>
                  <a:srgbClr val="282F39"/>
                </a:solidFill>
                <a:latin typeface="Noto Sans" panose="020B0502040504020204" pitchFamily="34"/>
                <a:ea typeface="Noto Sans" panose="020B0502040504020204" pitchFamily="34"/>
                <a:cs typeface="Times New Roman" panose="02020603050405020304" pitchFamily="18" charset="0"/>
              </a:rPr>
              <a:t> 12</a:t>
            </a:r>
            <a:r>
              <a:rPr kumimoji="0" lang="en-US" sz="3200" b="0"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rPr>
              <a:t>%</a:t>
            </a:r>
          </a:p>
        </p:txBody>
      </p:sp>
      <p:sp>
        <p:nvSpPr>
          <p:cNvPr id="11" name="Rectangle 10">
            <a:extLst>
              <a:ext uri="{FF2B5EF4-FFF2-40B4-BE49-F238E27FC236}">
                <a16:creationId xmlns:a16="http://schemas.microsoft.com/office/drawing/2014/main" id="{DFF04CDD-B393-42ED-9CB7-6FF2E80D23C6}"/>
              </a:ext>
            </a:extLst>
          </p:cNvPr>
          <p:cNvSpPr/>
          <p:nvPr/>
        </p:nvSpPr>
        <p:spPr>
          <a:xfrm rot="16200000">
            <a:off x="2451732" y="2135429"/>
            <a:ext cx="4096759" cy="1920076"/>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52D6487-DF78-45AE-A9B6-F5055A5C9CE1}"/>
              </a:ext>
            </a:extLst>
          </p:cNvPr>
          <p:cNvSpPr/>
          <p:nvPr/>
        </p:nvSpPr>
        <p:spPr>
          <a:xfrm>
            <a:off x="3540073" y="4475295"/>
            <a:ext cx="1920077" cy="6685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8B96FE66-9A68-4CFC-BBEE-E27CDB2874D7}"/>
              </a:ext>
            </a:extLst>
          </p:cNvPr>
          <p:cNvSpPr/>
          <p:nvPr/>
        </p:nvSpPr>
        <p:spPr>
          <a:xfrm>
            <a:off x="6706226" y="5282283"/>
            <a:ext cx="4342404" cy="7274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r>
              <a:rPr lang="en-US" sz="4000" dirty="0" err="1">
                <a:solidFill>
                  <a:srgbClr val="FFFFFF"/>
                </a:solidFill>
              </a:rPr>
              <a:t>IDPs</a:t>
            </a:r>
            <a:endParaRPr kumimoji="0" lang="en-US" sz="4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E1DDF192-0ED2-45C5-B1DE-A6462BF7F563}"/>
              </a:ext>
            </a:extLst>
          </p:cNvPr>
          <p:cNvSpPr txBox="1"/>
          <p:nvPr/>
        </p:nvSpPr>
        <p:spPr>
          <a:xfrm>
            <a:off x="70603" y="6211669"/>
            <a:ext cx="12192000" cy="646331"/>
          </a:xfrm>
          <a:prstGeom prst="rect">
            <a:avLst/>
          </a:prstGeom>
          <a:noFill/>
        </p:spPr>
        <p:txBody>
          <a:bodyPr wrap="square" rtlCol="0">
            <a:spAutoFit/>
          </a:bodyPr>
          <a:lstStyle/>
          <a:p>
            <a:pPr lvl="0" algn="ctr" defTabSz="914400">
              <a:defRPr/>
            </a:pPr>
            <a:r>
              <a:rPr lang="en-US" dirty="0"/>
              <a:t>Survey was designed by the University of Birmingham (Dr Irina Kuznetsova, Dr Jon </a:t>
            </a:r>
            <a:r>
              <a:rPr lang="en-US" dirty="0" err="1"/>
              <a:t>Catling</a:t>
            </a:r>
            <a:r>
              <a:rPr lang="en-US" dirty="0"/>
              <a:t>, Dr John Round) and conducted by </a:t>
            </a:r>
            <a:r>
              <a:rPr lang="en-US" dirty="0" err="1"/>
              <a:t>SocioInform</a:t>
            </a:r>
            <a:r>
              <a:rPr lang="en-US" dirty="0"/>
              <a:t> in August-September 2018. </a:t>
            </a:r>
            <a:r>
              <a:rPr lang="en-US" i="1" dirty="0"/>
              <a:t>Report in progress</a:t>
            </a:r>
            <a:endParaRPr kumimoji="0" lang="en-GB" sz="1800" b="0" i="1" u="none" strike="noStrike" kern="1200" cap="none" spc="0" normalizeH="0" baseline="0" noProof="0" dirty="0">
              <a:ln>
                <a:noFill/>
              </a:ln>
              <a:solidFill>
                <a:srgbClr val="FFFFFF">
                  <a:lumMod val="65000"/>
                </a:srgbClr>
              </a:solidFill>
              <a:effectLst/>
              <a:uLnTx/>
              <a:uFillTx/>
              <a:latin typeface="Noto Sans" panose="020B0502040504020204" pitchFamily="34"/>
              <a:ea typeface="Noto Sans" panose="020B0502040504020204" pitchFamily="34"/>
              <a:cs typeface="Noto Sans" panose="020B0502040504020204" pitchFamily="34"/>
            </a:endParaRPr>
          </a:p>
        </p:txBody>
      </p:sp>
      <p:sp>
        <p:nvSpPr>
          <p:cNvPr id="25" name="TextBox 24">
            <a:extLst>
              <a:ext uri="{FF2B5EF4-FFF2-40B4-BE49-F238E27FC236}">
                <a16:creationId xmlns:a16="http://schemas.microsoft.com/office/drawing/2014/main" id="{F0C83262-D20D-41D3-A1CC-7A4E3C913CE4}"/>
              </a:ext>
            </a:extLst>
          </p:cNvPr>
          <p:cNvSpPr txBox="1"/>
          <p:nvPr/>
        </p:nvSpPr>
        <p:spPr>
          <a:xfrm>
            <a:off x="3314574" y="3847098"/>
            <a:ext cx="234170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82F39"/>
                </a:solidFill>
                <a:effectLst/>
                <a:uLnTx/>
                <a:uFillTx/>
                <a:latin typeface="Times New Roman" panose="02020603050405020304" pitchFamily="18" charset="0"/>
                <a:ea typeface="Noto Sans" panose="020B0502040504020204" pitchFamily="34"/>
                <a:cs typeface="Times New Roman" panose="02020603050405020304" pitchFamily="18" charset="0"/>
              </a:rPr>
              <a:t>≈</a:t>
            </a:r>
            <a:r>
              <a:rPr lang="en-US" sz="3200" dirty="0">
                <a:solidFill>
                  <a:srgbClr val="282F39"/>
                </a:solidFill>
                <a:latin typeface="Noto Sans" panose="020B0502040504020204" pitchFamily="34"/>
                <a:ea typeface="Noto Sans" panose="020B0502040504020204" pitchFamily="34"/>
                <a:cs typeface="Times New Roman" panose="02020603050405020304" pitchFamily="18" charset="0"/>
              </a:rPr>
              <a:t> 15</a:t>
            </a:r>
            <a:r>
              <a:rPr kumimoji="0" lang="en-US" sz="3200" b="0"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rPr>
              <a:t>%</a:t>
            </a:r>
          </a:p>
        </p:txBody>
      </p:sp>
      <p:sp>
        <p:nvSpPr>
          <p:cNvPr id="28" name="Прямоугольник 27">
            <a:extLst>
              <a:ext uri="{FF2B5EF4-FFF2-40B4-BE49-F238E27FC236}">
                <a16:creationId xmlns:a16="http://schemas.microsoft.com/office/drawing/2014/main" id="{EBC38CAB-85DC-4316-A6E3-89EC1770FADD}"/>
              </a:ext>
            </a:extLst>
          </p:cNvPr>
          <p:cNvSpPr/>
          <p:nvPr/>
        </p:nvSpPr>
        <p:spPr>
          <a:xfrm>
            <a:off x="1103060" y="1160635"/>
            <a:ext cx="1764316" cy="923330"/>
          </a:xfrm>
          <a:prstGeom prst="rect">
            <a:avLst/>
          </a:prstGeom>
        </p:spPr>
        <p:txBody>
          <a:bodyPr wrap="square">
            <a:spAutoFit/>
          </a:bodyPr>
          <a:lstStyle/>
          <a:p>
            <a:r>
              <a:rPr lang="ru-RU" dirty="0"/>
              <a:t>h</a:t>
            </a:r>
            <a:r>
              <a:rPr lang="en-US" dirty="0" err="1"/>
              <a:t>ave</a:t>
            </a:r>
            <a:r>
              <a:rPr lang="ru-RU" dirty="0"/>
              <a:t> a </a:t>
            </a:r>
            <a:r>
              <a:rPr lang="en-US" dirty="0"/>
              <a:t>symptoms of the anxiety </a:t>
            </a:r>
            <a:r>
              <a:rPr lang="ru-RU" dirty="0" err="1"/>
              <a:t>disorder</a:t>
            </a:r>
            <a:endParaRPr lang="ru-RU" dirty="0"/>
          </a:p>
        </p:txBody>
      </p:sp>
      <p:sp>
        <p:nvSpPr>
          <p:cNvPr id="17" name="Прямоугольник 16">
            <a:extLst>
              <a:ext uri="{FF2B5EF4-FFF2-40B4-BE49-F238E27FC236}">
                <a16:creationId xmlns:a16="http://schemas.microsoft.com/office/drawing/2014/main" id="{E56BBDA3-F407-4194-8A7C-98269EC111BC}"/>
              </a:ext>
            </a:extLst>
          </p:cNvPr>
          <p:cNvSpPr/>
          <p:nvPr/>
        </p:nvSpPr>
        <p:spPr>
          <a:xfrm>
            <a:off x="3540073" y="1120873"/>
            <a:ext cx="1764316" cy="923330"/>
          </a:xfrm>
          <a:prstGeom prst="rect">
            <a:avLst/>
          </a:prstGeom>
        </p:spPr>
        <p:txBody>
          <a:bodyPr wrap="square">
            <a:spAutoFit/>
          </a:bodyPr>
          <a:lstStyle/>
          <a:p>
            <a:r>
              <a:rPr lang="ru-RU" dirty="0"/>
              <a:t>h</a:t>
            </a:r>
            <a:r>
              <a:rPr lang="en-US" dirty="0" err="1"/>
              <a:t>ave</a:t>
            </a:r>
            <a:r>
              <a:rPr lang="ru-RU" dirty="0"/>
              <a:t> a </a:t>
            </a:r>
            <a:r>
              <a:rPr lang="en-US" dirty="0"/>
              <a:t>symptoms of the depression</a:t>
            </a:r>
            <a:endParaRPr lang="ru-RU" dirty="0"/>
          </a:p>
        </p:txBody>
      </p:sp>
      <p:sp>
        <p:nvSpPr>
          <p:cNvPr id="19" name="Rectangle 7">
            <a:extLst>
              <a:ext uri="{FF2B5EF4-FFF2-40B4-BE49-F238E27FC236}">
                <a16:creationId xmlns:a16="http://schemas.microsoft.com/office/drawing/2014/main" id="{BC27115B-2D4E-4141-AE85-E4D1C21F1EF6}"/>
              </a:ext>
            </a:extLst>
          </p:cNvPr>
          <p:cNvSpPr/>
          <p:nvPr/>
        </p:nvSpPr>
        <p:spPr>
          <a:xfrm rot="16200000">
            <a:off x="5617884" y="2135429"/>
            <a:ext cx="4096759" cy="1920076"/>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Rectangle 8">
            <a:extLst>
              <a:ext uri="{FF2B5EF4-FFF2-40B4-BE49-F238E27FC236}">
                <a16:creationId xmlns:a16="http://schemas.microsoft.com/office/drawing/2014/main" id="{C8819A9A-E347-4E25-A47C-6AE2478890B2}"/>
              </a:ext>
            </a:extLst>
          </p:cNvPr>
          <p:cNvSpPr/>
          <p:nvPr/>
        </p:nvSpPr>
        <p:spPr>
          <a:xfrm>
            <a:off x="6706225" y="4394790"/>
            <a:ext cx="1920077" cy="7490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AD5F99C-B4E4-4840-AD81-68A7506E02D3}"/>
              </a:ext>
            </a:extLst>
          </p:cNvPr>
          <p:cNvSpPr txBox="1"/>
          <p:nvPr/>
        </p:nvSpPr>
        <p:spPr>
          <a:xfrm>
            <a:off x="6535725" y="3617419"/>
            <a:ext cx="234170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82F39"/>
                </a:solidFill>
                <a:effectLst/>
                <a:uLnTx/>
                <a:uFillTx/>
                <a:latin typeface="Times New Roman" panose="02020603050405020304" pitchFamily="18" charset="0"/>
                <a:ea typeface="Noto Sans" panose="020B0502040504020204" pitchFamily="34"/>
                <a:cs typeface="Times New Roman" panose="02020603050405020304" pitchFamily="18" charset="0"/>
              </a:rPr>
              <a:t>≈</a:t>
            </a:r>
            <a:r>
              <a:rPr lang="en-US" sz="3200" dirty="0">
                <a:solidFill>
                  <a:srgbClr val="282F39"/>
                </a:solidFill>
                <a:latin typeface="Noto Sans" panose="020B0502040504020204" pitchFamily="34"/>
                <a:ea typeface="Noto Sans" panose="020B0502040504020204" pitchFamily="34"/>
                <a:cs typeface="Times New Roman" panose="02020603050405020304" pitchFamily="18" charset="0"/>
              </a:rPr>
              <a:t> 20</a:t>
            </a:r>
            <a:r>
              <a:rPr kumimoji="0" lang="en-US" sz="3200" b="0"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rPr>
              <a:t>%</a:t>
            </a:r>
          </a:p>
        </p:txBody>
      </p:sp>
      <p:sp>
        <p:nvSpPr>
          <p:cNvPr id="22" name="Rectangle 10">
            <a:extLst>
              <a:ext uri="{FF2B5EF4-FFF2-40B4-BE49-F238E27FC236}">
                <a16:creationId xmlns:a16="http://schemas.microsoft.com/office/drawing/2014/main" id="{73C9DDEA-25CC-4B5D-83A6-CDDBF2231EB5}"/>
              </a:ext>
            </a:extLst>
          </p:cNvPr>
          <p:cNvSpPr/>
          <p:nvPr/>
        </p:nvSpPr>
        <p:spPr>
          <a:xfrm rot="16200000">
            <a:off x="8040211" y="2135429"/>
            <a:ext cx="4096759" cy="1920076"/>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11">
            <a:extLst>
              <a:ext uri="{FF2B5EF4-FFF2-40B4-BE49-F238E27FC236}">
                <a16:creationId xmlns:a16="http://schemas.microsoft.com/office/drawing/2014/main" id="{DA724F22-D65C-43A7-9BCD-4F4B99BE9E29}"/>
              </a:ext>
            </a:extLst>
          </p:cNvPr>
          <p:cNvSpPr/>
          <p:nvPr/>
        </p:nvSpPr>
        <p:spPr>
          <a:xfrm>
            <a:off x="9128552" y="4202193"/>
            <a:ext cx="1920077" cy="941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7950DA70-3BF7-4423-9C8A-525F8174F753}"/>
              </a:ext>
            </a:extLst>
          </p:cNvPr>
          <p:cNvSpPr txBox="1"/>
          <p:nvPr/>
        </p:nvSpPr>
        <p:spPr>
          <a:xfrm>
            <a:off x="8839859" y="3594958"/>
            <a:ext cx="234170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82F39"/>
                </a:solidFill>
                <a:effectLst/>
                <a:uLnTx/>
                <a:uFillTx/>
                <a:latin typeface="Times New Roman" panose="02020603050405020304" pitchFamily="18" charset="0"/>
                <a:ea typeface="Noto Sans" panose="020B0502040504020204" pitchFamily="34"/>
                <a:cs typeface="Times New Roman" panose="02020603050405020304" pitchFamily="18" charset="0"/>
              </a:rPr>
              <a:t>≈</a:t>
            </a:r>
            <a:r>
              <a:rPr lang="en-US" sz="3200" dirty="0">
                <a:solidFill>
                  <a:srgbClr val="282F39"/>
                </a:solidFill>
                <a:latin typeface="Noto Sans" panose="020B0502040504020204" pitchFamily="34"/>
                <a:ea typeface="Noto Sans" panose="020B0502040504020204" pitchFamily="34"/>
                <a:cs typeface="Times New Roman" panose="02020603050405020304" pitchFamily="18" charset="0"/>
              </a:rPr>
              <a:t> 25</a:t>
            </a:r>
            <a:r>
              <a:rPr kumimoji="0" lang="en-US" sz="3200" b="0" i="0" u="none" strike="noStrike" kern="1200" cap="none" spc="0" normalizeH="0" baseline="0" noProof="0" dirty="0">
                <a:ln>
                  <a:noFill/>
                </a:ln>
                <a:solidFill>
                  <a:srgbClr val="282F39"/>
                </a:solidFill>
                <a:effectLst/>
                <a:uLnTx/>
                <a:uFillTx/>
                <a:latin typeface="Noto Sans" panose="020B0502040504020204" pitchFamily="34"/>
                <a:ea typeface="Noto Sans" panose="020B0502040504020204" pitchFamily="34"/>
                <a:cs typeface="Noto Sans" panose="020B0502040504020204" pitchFamily="34"/>
              </a:rPr>
              <a:t>%</a:t>
            </a:r>
          </a:p>
        </p:txBody>
      </p:sp>
      <p:sp>
        <p:nvSpPr>
          <p:cNvPr id="26" name="Прямоугольник 25">
            <a:extLst>
              <a:ext uri="{FF2B5EF4-FFF2-40B4-BE49-F238E27FC236}">
                <a16:creationId xmlns:a16="http://schemas.microsoft.com/office/drawing/2014/main" id="{B89785A7-F614-4260-A167-E1B675953384}"/>
              </a:ext>
            </a:extLst>
          </p:cNvPr>
          <p:cNvSpPr/>
          <p:nvPr/>
        </p:nvSpPr>
        <p:spPr>
          <a:xfrm>
            <a:off x="6691539" y="1160635"/>
            <a:ext cx="1764316" cy="923330"/>
          </a:xfrm>
          <a:prstGeom prst="rect">
            <a:avLst/>
          </a:prstGeom>
        </p:spPr>
        <p:txBody>
          <a:bodyPr wrap="square">
            <a:spAutoFit/>
          </a:bodyPr>
          <a:lstStyle/>
          <a:p>
            <a:r>
              <a:rPr lang="ru-RU" dirty="0"/>
              <a:t>h</a:t>
            </a:r>
            <a:r>
              <a:rPr lang="en-US" dirty="0" err="1"/>
              <a:t>ave</a:t>
            </a:r>
            <a:r>
              <a:rPr lang="ru-RU" dirty="0"/>
              <a:t> a </a:t>
            </a:r>
            <a:r>
              <a:rPr lang="en-US" dirty="0"/>
              <a:t>symptoms of the anxiety </a:t>
            </a:r>
            <a:r>
              <a:rPr lang="ru-RU" dirty="0" err="1"/>
              <a:t>disorder</a:t>
            </a:r>
            <a:endParaRPr lang="ru-RU" dirty="0"/>
          </a:p>
        </p:txBody>
      </p:sp>
      <p:sp>
        <p:nvSpPr>
          <p:cNvPr id="29" name="Прямоугольник 28">
            <a:extLst>
              <a:ext uri="{FF2B5EF4-FFF2-40B4-BE49-F238E27FC236}">
                <a16:creationId xmlns:a16="http://schemas.microsoft.com/office/drawing/2014/main" id="{7BA94ED9-5E00-4C0F-83B0-5E7FDEFF2464}"/>
              </a:ext>
            </a:extLst>
          </p:cNvPr>
          <p:cNvSpPr/>
          <p:nvPr/>
        </p:nvSpPr>
        <p:spPr>
          <a:xfrm>
            <a:off x="9128552" y="1120873"/>
            <a:ext cx="1764316" cy="923330"/>
          </a:xfrm>
          <a:prstGeom prst="rect">
            <a:avLst/>
          </a:prstGeom>
        </p:spPr>
        <p:txBody>
          <a:bodyPr wrap="square">
            <a:spAutoFit/>
          </a:bodyPr>
          <a:lstStyle/>
          <a:p>
            <a:r>
              <a:rPr lang="ru-RU" dirty="0"/>
              <a:t>h</a:t>
            </a:r>
            <a:r>
              <a:rPr lang="en-US" dirty="0" err="1"/>
              <a:t>ave</a:t>
            </a:r>
            <a:r>
              <a:rPr lang="ru-RU" dirty="0"/>
              <a:t> a </a:t>
            </a:r>
            <a:r>
              <a:rPr lang="en-US" dirty="0"/>
              <a:t>symptoms of the depression</a:t>
            </a:r>
            <a:endParaRPr lang="ru-RU" dirty="0"/>
          </a:p>
        </p:txBody>
      </p:sp>
      <p:sp>
        <p:nvSpPr>
          <p:cNvPr id="30" name="Rectangle 17">
            <a:extLst>
              <a:ext uri="{FF2B5EF4-FFF2-40B4-BE49-F238E27FC236}">
                <a16:creationId xmlns:a16="http://schemas.microsoft.com/office/drawing/2014/main" id="{B924641E-5D25-4063-B11D-00FE49B2076A}"/>
              </a:ext>
            </a:extLst>
          </p:cNvPr>
          <p:cNvSpPr/>
          <p:nvPr/>
        </p:nvSpPr>
        <p:spPr>
          <a:xfrm>
            <a:off x="1103060" y="5257395"/>
            <a:ext cx="4357090" cy="7274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r>
              <a:rPr kumimoji="0" lang="en-US" sz="4000" b="0" i="0" u="none" strike="noStrike" kern="1200" cap="none" spc="0" normalizeH="0" baseline="0" noProof="0" dirty="0">
                <a:ln>
                  <a:noFill/>
                </a:ln>
                <a:solidFill>
                  <a:srgbClr val="FFFFFF"/>
                </a:solidFill>
                <a:effectLst/>
                <a:uLnTx/>
                <a:uFillTx/>
                <a:latin typeface="Calibri" panose="020F0502020204030204"/>
                <a:ea typeface="+mn-ea"/>
                <a:cs typeface="+mn-cs"/>
              </a:rPr>
              <a:t>GP</a:t>
            </a:r>
          </a:p>
        </p:txBody>
      </p:sp>
    </p:spTree>
    <p:extLst>
      <p:ext uri="{BB962C8B-B14F-4D97-AF65-F5344CB8AC3E}">
        <p14:creationId xmlns:p14="http://schemas.microsoft.com/office/powerpoint/2010/main" val="3858555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20B6CF0-AEF3-4C89-BEF8-6E51E0B0A266}"/>
              </a:ext>
            </a:extLst>
          </p:cNvPr>
          <p:cNvPicPr>
            <a:picLocks noChangeAspect="1"/>
          </p:cNvPicPr>
          <p:nvPr/>
        </p:nvPicPr>
        <p:blipFill>
          <a:blip r:embed="rId2"/>
          <a:stretch>
            <a:fillRect/>
          </a:stretch>
        </p:blipFill>
        <p:spPr>
          <a:xfrm>
            <a:off x="319015" y="194797"/>
            <a:ext cx="11135048" cy="5821169"/>
          </a:xfrm>
          <a:prstGeom prst="rect">
            <a:avLst/>
          </a:prstGeom>
        </p:spPr>
      </p:pic>
      <p:sp>
        <p:nvSpPr>
          <p:cNvPr id="6" name="Прямоугольник 5">
            <a:extLst>
              <a:ext uri="{FF2B5EF4-FFF2-40B4-BE49-F238E27FC236}">
                <a16:creationId xmlns:a16="http://schemas.microsoft.com/office/drawing/2014/main" id="{C30DBB9E-9C1F-4EB3-86B7-1E85AEB0B8FC}"/>
              </a:ext>
            </a:extLst>
          </p:cNvPr>
          <p:cNvSpPr/>
          <p:nvPr/>
        </p:nvSpPr>
        <p:spPr>
          <a:xfrm>
            <a:off x="319015" y="6015966"/>
            <a:ext cx="11872985" cy="646331"/>
          </a:xfrm>
          <a:prstGeom prst="rect">
            <a:avLst/>
          </a:prstGeom>
        </p:spPr>
        <p:txBody>
          <a:bodyPr wrap="square">
            <a:spAutoFit/>
          </a:bodyPr>
          <a:lstStyle/>
          <a:p>
            <a:r>
              <a:rPr lang="en-US" i="1" dirty="0"/>
              <a:t>Roberts, B., </a:t>
            </a:r>
            <a:r>
              <a:rPr lang="en-US" i="1" dirty="0" err="1"/>
              <a:t>Makhashvilie</a:t>
            </a:r>
            <a:r>
              <a:rPr lang="en-US" i="1" dirty="0"/>
              <a:t>, N., and </a:t>
            </a:r>
            <a:r>
              <a:rPr lang="en-US" i="1" dirty="0" err="1"/>
              <a:t>Javakhishvilie</a:t>
            </a:r>
            <a:r>
              <a:rPr lang="en-US" i="1" dirty="0"/>
              <a:t>, J. 2016. The burden of mental disorders and access to services among </a:t>
            </a:r>
            <a:r>
              <a:rPr lang="en-US" b="1" i="1" dirty="0"/>
              <a:t>internally displaced persons </a:t>
            </a:r>
            <a:r>
              <a:rPr lang="en-US" i="1" dirty="0"/>
              <a:t>in Ukraine. The International Alert; GIP-Tbilisi; London School of Hygiene and Tropical Medicine.</a:t>
            </a:r>
            <a:endParaRPr lang="ru-RU" i="1" dirty="0"/>
          </a:p>
        </p:txBody>
      </p:sp>
      <p:sp>
        <p:nvSpPr>
          <p:cNvPr id="7" name="Rectangle 17">
            <a:extLst>
              <a:ext uri="{FF2B5EF4-FFF2-40B4-BE49-F238E27FC236}">
                <a16:creationId xmlns:a16="http://schemas.microsoft.com/office/drawing/2014/main" id="{88394434-3CA9-468E-BF56-1367CEAF98B2}"/>
              </a:ext>
            </a:extLst>
          </p:cNvPr>
          <p:cNvSpPr/>
          <p:nvPr/>
        </p:nvSpPr>
        <p:spPr>
          <a:xfrm>
            <a:off x="7652710" y="1287798"/>
            <a:ext cx="4342404" cy="7274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r>
              <a:rPr lang="en-US" sz="4000" dirty="0" err="1">
                <a:solidFill>
                  <a:srgbClr val="FFFFFF"/>
                </a:solidFill>
              </a:rPr>
              <a:t>IDPs</a:t>
            </a:r>
            <a:endParaRPr kumimoji="0" lang="en-US" sz="4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6097943"/>
      </p:ext>
    </p:extLst>
  </p:cSld>
  <p:clrMapOvr>
    <a:masterClrMapping/>
  </p:clrMapOvr>
</p:sld>
</file>

<file path=ppt/theme/theme1.xml><?xml version="1.0" encoding="utf-8"?>
<a:theme xmlns:a="http://schemas.openxmlformats.org/drawingml/2006/main" name="RCPsych: Title slides">
  <a:themeElements>
    <a:clrScheme name="RCPsych">
      <a:dk1>
        <a:srgbClr val="00548E"/>
      </a:dk1>
      <a:lt1>
        <a:srgbClr val="FFFFFF"/>
      </a:lt1>
      <a:dk2>
        <a:srgbClr val="000000"/>
      </a:dk2>
      <a:lt2>
        <a:srgbClr val="E5EDF3"/>
      </a:lt2>
      <a:accent1>
        <a:srgbClr val="6A112F"/>
      </a:accent1>
      <a:accent2>
        <a:srgbClr val="5A116A"/>
      </a:accent2>
      <a:accent3>
        <a:srgbClr val="066D8E"/>
      </a:accent3>
      <a:accent4>
        <a:srgbClr val="F5A623"/>
      </a:accent4>
      <a:accent5>
        <a:srgbClr val="8EB624"/>
      </a:accent5>
      <a:accent6>
        <a:srgbClr val="666666"/>
      </a:accent6>
      <a:hlink>
        <a:srgbClr val="0083AF"/>
      </a:hlink>
      <a:folHlink>
        <a:srgbClr val="5A116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1 - external presentations - 2021-04-27" id="{1F4DBC69-8795-4049-A077-63CA058FF3C4}" vid="{0F9764D9-F359-4315-9964-90E354A0A7ED}"/>
    </a:ext>
  </a:extLst>
</a:theme>
</file>

<file path=ppt/theme/theme2.xml><?xml version="1.0" encoding="utf-8"?>
<a:theme xmlns:a="http://schemas.openxmlformats.org/drawingml/2006/main" name="RCPsych: general slides">
  <a:themeElements>
    <a:clrScheme name="RCPsych">
      <a:dk1>
        <a:srgbClr val="000000"/>
      </a:dk1>
      <a:lt1>
        <a:srgbClr val="FFFFFF"/>
      </a:lt1>
      <a:dk2>
        <a:srgbClr val="00548E"/>
      </a:dk2>
      <a:lt2>
        <a:srgbClr val="E5EDF3"/>
      </a:lt2>
      <a:accent1>
        <a:srgbClr val="6A112F"/>
      </a:accent1>
      <a:accent2>
        <a:srgbClr val="5A116A"/>
      </a:accent2>
      <a:accent3>
        <a:srgbClr val="066D8E"/>
      </a:accent3>
      <a:accent4>
        <a:srgbClr val="F5A623"/>
      </a:accent4>
      <a:accent5>
        <a:srgbClr val="8EB624"/>
      </a:accent5>
      <a:accent6>
        <a:srgbClr val="666666"/>
      </a:accent6>
      <a:hlink>
        <a:srgbClr val="0083AF"/>
      </a:hlink>
      <a:folHlink>
        <a:srgbClr val="5A116A"/>
      </a:folHlink>
    </a:clrScheme>
    <a:fontScheme name="RCPsych">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1 - external presentations - 2021-04-27" id="{1F4DBC69-8795-4049-A077-63CA058FF3C4}" vid="{D8981E41-882D-4D6E-A649-7ED2C4A952DD}"/>
    </a:ext>
  </a:extLst>
</a:theme>
</file>

<file path=ppt/theme/theme3.xml><?xml version="1.0" encoding="utf-8"?>
<a:theme xmlns:a="http://schemas.openxmlformats.org/drawingml/2006/main" name="Blank slide">
  <a:themeElements>
    <a:clrScheme name="RCPsych">
      <a:dk1>
        <a:srgbClr val="00548E"/>
      </a:dk1>
      <a:lt1>
        <a:sysClr val="window" lastClr="FFFFFF"/>
      </a:lt1>
      <a:dk2>
        <a:srgbClr val="666666"/>
      </a:dk2>
      <a:lt2>
        <a:srgbClr val="E5EDF3"/>
      </a:lt2>
      <a:accent1>
        <a:srgbClr val="6A112F"/>
      </a:accent1>
      <a:accent2>
        <a:srgbClr val="5A116A"/>
      </a:accent2>
      <a:accent3>
        <a:srgbClr val="066D8E"/>
      </a:accent3>
      <a:accent4>
        <a:srgbClr val="F5A623"/>
      </a:accent4>
      <a:accent5>
        <a:srgbClr val="8EB624"/>
      </a:accent5>
      <a:accent6>
        <a:srgbClr val="FFFFFF"/>
      </a:accent6>
      <a:hlink>
        <a:srgbClr val="0083AF"/>
      </a:hlink>
      <a:folHlink>
        <a:srgbClr val="5A116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1 - external presentations - 2021-04-27" id="{1F4DBC69-8795-4049-A077-63CA058FF3C4}" vid="{7003AA1E-8185-40C0-9CD8-5CC68DB1A92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E171583570EFB439810FB82AE94BB00" ma:contentTypeVersion="13" ma:contentTypeDescription="Create a new document." ma:contentTypeScope="" ma:versionID="dadafaf93bf5f03aa935520cd3efa886">
  <xsd:schema xmlns:xsd="http://www.w3.org/2001/XMLSchema" xmlns:xs="http://www.w3.org/2001/XMLSchema" xmlns:p="http://schemas.microsoft.com/office/2006/metadata/properties" xmlns:ns2="346b2b84-7ff8-4036-a018-247ab7d84574" xmlns:ns3="916678b2-1980-49fb-99f1-db22b7fab14b" targetNamespace="http://schemas.microsoft.com/office/2006/metadata/properties" ma:root="true" ma:fieldsID="9d25ea76ed501e2f965b4261d03da242" ns2:_="" ns3:_="">
    <xsd:import namespace="346b2b84-7ff8-4036-a018-247ab7d84574"/>
    <xsd:import namespace="916678b2-1980-49fb-99f1-db22b7fab14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6b2b84-7ff8-4036-a018-247ab7d845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16678b2-1980-49fb-99f1-db22b7fab14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6580E2-8209-4911-B44F-5080580B076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6cd2557d-b1ef-4fee-83e3-eac6a0f896ce"/>
    <ds:schemaRef ds:uri="http://purl.org/dc/terms/"/>
    <ds:schemaRef ds:uri="http://schemas.openxmlformats.org/package/2006/metadata/core-properties"/>
    <ds:schemaRef ds:uri="7b728f3a-c0ed-411b-97aa-be84d34f8442"/>
    <ds:schemaRef ds:uri="http://www.w3.org/XML/1998/namespace"/>
    <ds:schemaRef ds:uri="http://purl.org/dc/dcmitype/"/>
  </ds:schemaRefs>
</ds:datastoreItem>
</file>

<file path=customXml/itemProps2.xml><?xml version="1.0" encoding="utf-8"?>
<ds:datastoreItem xmlns:ds="http://schemas.openxmlformats.org/officeDocument/2006/customXml" ds:itemID="{DEF9463B-6DFA-4BE4-9F0F-528283608C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6b2b84-7ff8-4036-a018-247ab7d84574"/>
    <ds:schemaRef ds:uri="916678b2-1980-49fb-99f1-db22b7fab1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C1D21F-8DCC-4F31-88A7-D9430D7414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RCPsych PowerPoint template 1 - professional and modern - external or internal use</Template>
  <TotalTime>1619</TotalTime>
  <Words>2625</Words>
  <Application>Microsoft Office PowerPoint</Application>
  <PresentationFormat>Widescreen</PresentationFormat>
  <Paragraphs>405</Paragraphs>
  <Slides>64</Slides>
  <Notes>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64</vt:i4>
      </vt:variant>
    </vt:vector>
  </HeadingPairs>
  <TitlesOfParts>
    <vt:vector size="74" baseType="lpstr">
      <vt:lpstr>Arial</vt:lpstr>
      <vt:lpstr>Calibri</vt:lpstr>
      <vt:lpstr>Montserrat</vt:lpstr>
      <vt:lpstr>Noto Sans</vt:lpstr>
      <vt:lpstr>Times New Roman</vt:lpstr>
      <vt:lpstr>Wingdings</vt:lpstr>
      <vt:lpstr>Wingdings 2</vt:lpstr>
      <vt:lpstr>RCPsych: Title slides</vt:lpstr>
      <vt:lpstr>RCPsych: general slides</vt:lpstr>
      <vt:lpstr>Blank slide</vt:lpstr>
      <vt:lpstr>mhGAP HIG  Webinar  5.4.2022  Ukraine Psychosocial response Royal College of Psychiatrists </vt:lpstr>
      <vt:lpstr>PowerPoint Presentation</vt:lpstr>
      <vt:lpstr>Webinar  </vt:lpstr>
      <vt:lpstr>mhGAP-HIG https://www.who.int/publications/i/item/9789241548922  </vt:lpstr>
      <vt:lpstr>Objective-mhGAP orientation </vt:lpstr>
      <vt:lpstr>mhGAP-Background in Ukraine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mhGAP implementation</vt:lpstr>
      <vt:lpstr>PowerPoint Presentation</vt:lpstr>
      <vt:lpstr>PowerPoint Presentation</vt:lpstr>
      <vt:lpstr>PowerPoint Presentation</vt:lpstr>
      <vt:lpstr>PowerPoint Presentation</vt:lpstr>
      <vt:lpstr>PowerPoint Presentation</vt:lpstr>
      <vt:lpstr>Challenges in humanitarian emergencies </vt:lpstr>
      <vt:lpstr>mhGAP HIG </vt:lpstr>
      <vt:lpstr>PowerPoint Presentation</vt:lpstr>
      <vt:lpstr>mhGAP HIG –Humanitarian emergencies </vt:lpstr>
      <vt:lpstr>mhGAP HIG –Humanitarian emergencies </vt:lpstr>
      <vt:lpstr>mhGAP HIG –Humanitarian emergencies </vt:lpstr>
      <vt:lpstr>mhGAP HIG</vt:lpstr>
      <vt:lpstr>mhGAP HIG</vt:lpstr>
      <vt:lpstr>mhGAP HIG-contents</vt:lpstr>
      <vt:lpstr>mhGAP HIG-General Principles of Care</vt:lpstr>
      <vt:lpstr>mhGAP HIG-Communication (GPOC)  </vt:lpstr>
      <vt:lpstr>mhGAP HIG –assessment (GPOC)  </vt:lpstr>
      <vt:lpstr>mhGAP HIG –Management  (GPOC)  </vt:lpstr>
      <vt:lpstr>mhGAP HIG –Management  (GPOC)  </vt:lpstr>
      <vt:lpstr>mhGAP HIG –Management  (GPOC)  </vt:lpstr>
      <vt:lpstr>mhGAP HIG –Principles of Reducing Stress and Strengthening Social Support (GPOC)</vt:lpstr>
      <vt:lpstr>mhGAP HIG </vt:lpstr>
      <vt:lpstr>                                                        HAND TECHNIQUE           Each line of palm       represents 2           activities that the       person does that sed      used to give       pleasure       (behavioural       activiation)                                        each line of wrist           represents 2 sayings           that help give hope   </vt:lpstr>
      <vt:lpstr>mhGAP HIG –Management  (GPOC)  </vt:lpstr>
      <vt:lpstr>mhGAP HIG –Management  (GPOC)  </vt:lpstr>
      <vt:lpstr>mhGAP HIG –Principles of Protection of Human rights </vt:lpstr>
      <vt:lpstr>mhGAP HIG –Principles of Attention to Overall Well-being </vt:lpstr>
      <vt:lpstr>mhGAP HIG –Specific modules </vt:lpstr>
      <vt:lpstr>mhGAP HIG –Acute stress</vt:lpstr>
      <vt:lpstr>mhGAP HIG –Acute stress/grief </vt:lpstr>
      <vt:lpstr>mhGAP HIG – Depression </vt:lpstr>
      <vt:lpstr>mhGAP HIG – Depression </vt:lpstr>
      <vt:lpstr>mhGAP HIG – Depression –Management </vt:lpstr>
      <vt:lpstr>mhGAP HIG – PTSD </vt:lpstr>
      <vt:lpstr>mhGAP HIG – PTSD </vt:lpstr>
      <vt:lpstr>mhGAP HIG – PTSD-Management  </vt:lpstr>
      <vt:lpstr>mhGAP HIG – Substance use </vt:lpstr>
      <vt:lpstr>mhGAP HIG – Substance use-Management  </vt:lpstr>
      <vt:lpstr>mhGAP HIG – Suicide </vt:lpstr>
      <vt:lpstr>mhGAP HIG – Suicide </vt:lpstr>
      <vt:lpstr>mhGAP HIG – Suicide </vt:lpstr>
      <vt:lpstr>mhGAP HIG – Suicide –Management </vt:lpstr>
      <vt:lpstr>mhGAP HIG – OTH  Other significant Mental Health Complaints </vt:lpstr>
      <vt:lpstr>mhGAP HIG – OTH  Other significant Mental Health Complaints –Management </vt:lpstr>
      <vt:lpstr>mhGAP HIG – OTH  Other significant Mental Health Complaints –Management </vt:lpstr>
      <vt:lpstr>mhGAP HIG – other modules </vt:lpstr>
      <vt:lpstr>mhGAP HIG – other tools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for RCPsych external clients</dc:title>
  <dc:creator>Hughes, Peter (Consultant)</dc:creator>
  <cp:lastModifiedBy>Agnes Raboczki</cp:lastModifiedBy>
  <cp:revision>29</cp:revision>
  <dcterms:created xsi:type="dcterms:W3CDTF">2022-03-28T08:29:45Z</dcterms:created>
  <dcterms:modified xsi:type="dcterms:W3CDTF">2022-04-07T14:41:00Z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238a98-5de3-4afa-b492-e6339810853c_Enabled">
    <vt:lpwstr>True</vt:lpwstr>
  </property>
  <property fmtid="{D5CDD505-2E9C-101B-9397-08002B2CF9AE}" pid="3" name="MSIP_Label_bd238a98-5de3-4afa-b492-e6339810853c_SiteId">
    <vt:lpwstr>75aac48a-29ab-4230-adac-69d3e7ed3e77</vt:lpwstr>
  </property>
  <property fmtid="{D5CDD505-2E9C-101B-9397-08002B2CF9AE}" pid="4" name="MSIP_Label_bd238a98-5de3-4afa-b492-e6339810853c_Owner">
    <vt:lpwstr>Sarah.Hickling@rcpsych.ac.uk</vt:lpwstr>
  </property>
  <property fmtid="{D5CDD505-2E9C-101B-9397-08002B2CF9AE}" pid="5" name="MSIP_Label_bd238a98-5de3-4afa-b492-e6339810853c_SetDate">
    <vt:lpwstr>2020-07-31T12:58:51.7777445Z</vt:lpwstr>
  </property>
  <property fmtid="{D5CDD505-2E9C-101B-9397-08002B2CF9AE}" pid="6" name="MSIP_Label_bd238a98-5de3-4afa-b492-e6339810853c_Name">
    <vt:lpwstr>General</vt:lpwstr>
  </property>
  <property fmtid="{D5CDD505-2E9C-101B-9397-08002B2CF9AE}" pid="7" name="MSIP_Label_bd238a98-5de3-4afa-b492-e6339810853c_Application">
    <vt:lpwstr>Microsoft Azure Information Protection</vt:lpwstr>
  </property>
  <property fmtid="{D5CDD505-2E9C-101B-9397-08002B2CF9AE}" pid="8" name="MSIP_Label_bd238a98-5de3-4afa-b492-e6339810853c_ActionId">
    <vt:lpwstr>e260b7df-2742-4a6e-a24c-0cc23be9554c</vt:lpwstr>
  </property>
  <property fmtid="{D5CDD505-2E9C-101B-9397-08002B2CF9AE}" pid="9" name="MSIP_Label_bd238a98-5de3-4afa-b492-e6339810853c_Extended_MSFT_Method">
    <vt:lpwstr>Automatic</vt:lpwstr>
  </property>
  <property fmtid="{D5CDD505-2E9C-101B-9397-08002B2CF9AE}" pid="10" name="Sensitivity">
    <vt:lpwstr>General</vt:lpwstr>
  </property>
  <property fmtid="{D5CDD505-2E9C-101B-9397-08002B2CF9AE}" pid="11" name="ContentTypeId">
    <vt:lpwstr>0x0101000E171583570EFB439810FB82AE94BB00</vt:lpwstr>
  </property>
</Properties>
</file>