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 id="2147483673" r:id="rId3"/>
    <p:sldMasterId id="2147483685" r:id="rId4"/>
  </p:sldMasterIdLst>
  <p:notesMasterIdLst>
    <p:notesMasterId r:id="rId59"/>
  </p:notesMasterIdLst>
  <p:sldIdLst>
    <p:sldId id="326" r:id="rId5"/>
    <p:sldId id="256" r:id="rId6"/>
    <p:sldId id="327" r:id="rId7"/>
    <p:sldId id="269" r:id="rId8"/>
    <p:sldId id="258" r:id="rId9"/>
    <p:sldId id="328" r:id="rId10"/>
    <p:sldId id="260" r:id="rId11"/>
    <p:sldId id="329" r:id="rId12"/>
    <p:sldId id="262" r:id="rId13"/>
    <p:sldId id="264" r:id="rId14"/>
    <p:sldId id="330" r:id="rId15"/>
    <p:sldId id="265" r:id="rId16"/>
    <p:sldId id="266" r:id="rId17"/>
    <p:sldId id="267" r:id="rId18"/>
    <p:sldId id="268" r:id="rId19"/>
    <p:sldId id="331" r:id="rId20"/>
    <p:sldId id="272" r:id="rId21"/>
    <p:sldId id="270" r:id="rId22"/>
    <p:sldId id="271" r:id="rId23"/>
    <p:sldId id="257" r:id="rId24"/>
    <p:sldId id="259" r:id="rId25"/>
    <p:sldId id="317" r:id="rId26"/>
    <p:sldId id="318" r:id="rId27"/>
    <p:sldId id="315" r:id="rId28"/>
    <p:sldId id="316" r:id="rId29"/>
    <p:sldId id="274" r:id="rId30"/>
    <p:sldId id="320" r:id="rId31"/>
    <p:sldId id="298" r:id="rId32"/>
    <p:sldId id="305" r:id="rId33"/>
    <p:sldId id="313" r:id="rId34"/>
    <p:sldId id="314" r:id="rId35"/>
    <p:sldId id="304" r:id="rId36"/>
    <p:sldId id="324" r:id="rId37"/>
    <p:sldId id="275" r:id="rId38"/>
    <p:sldId id="283" r:id="rId39"/>
    <p:sldId id="284" r:id="rId40"/>
    <p:sldId id="295" r:id="rId41"/>
    <p:sldId id="294" r:id="rId42"/>
    <p:sldId id="321" r:id="rId43"/>
    <p:sldId id="322" r:id="rId44"/>
    <p:sldId id="261" r:id="rId45"/>
    <p:sldId id="273" r:id="rId46"/>
    <p:sldId id="302" r:id="rId47"/>
    <p:sldId id="319" r:id="rId48"/>
    <p:sldId id="332" r:id="rId49"/>
    <p:sldId id="333" r:id="rId50"/>
    <p:sldId id="334" r:id="rId51"/>
    <p:sldId id="335" r:id="rId52"/>
    <p:sldId id="336" r:id="rId53"/>
    <p:sldId id="337" r:id="rId54"/>
    <p:sldId id="338" r:id="rId55"/>
    <p:sldId id="263" r:id="rId56"/>
    <p:sldId id="339" r:id="rId57"/>
    <p:sldId id="340"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86179"/>
  </p:normalViewPr>
  <p:slideViewPr>
    <p:cSldViewPr snapToGrid="0" snapToObjects="1">
      <p:cViewPr varScale="1">
        <p:scale>
          <a:sx n="76" d="100"/>
          <a:sy n="76" d="100"/>
        </p:scale>
        <p:origin x="132" y="678"/>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1EF33E-1CE0-7D43-BDA2-9884A4BD5DC5}" type="datetimeFigureOut">
              <a:rPr lang="en-US" smtClean="0"/>
              <a:t>7/9/2020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B5EA37-6C65-E94C-867F-FD18A035D734}" type="slidenum">
              <a:rPr lang="en-US" smtClean="0"/>
              <a:t>‹#›</a:t>
            </a:fld>
            <a:endParaRPr lang="en-US"/>
          </a:p>
        </p:txBody>
      </p:sp>
    </p:spTree>
    <p:extLst>
      <p:ext uri="{BB962C8B-B14F-4D97-AF65-F5344CB8AC3E}">
        <p14:creationId xmlns:p14="http://schemas.microsoft.com/office/powerpoint/2010/main" val="10106217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28002" name="Rectangle 3"/>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extLst>
      <p:ext uri="{BB962C8B-B14F-4D97-AF65-F5344CB8AC3E}">
        <p14:creationId xmlns:p14="http://schemas.microsoft.com/office/powerpoint/2010/main" val="10796747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30050" name="Rectangle 3"/>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extLst>
      <p:ext uri="{BB962C8B-B14F-4D97-AF65-F5344CB8AC3E}">
        <p14:creationId xmlns:p14="http://schemas.microsoft.com/office/powerpoint/2010/main" val="5166443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our awareness of our own death produces a crippling terror </a:t>
            </a:r>
          </a:p>
          <a:p>
            <a:endParaRPr lang="en-US" dirty="0"/>
          </a:p>
          <a:p>
            <a:endParaRPr lang="en-US" dirty="0"/>
          </a:p>
          <a:p>
            <a:r>
              <a:rPr lang="en-US" dirty="0"/>
              <a:t>Cultural worldviews involve shared symbolic concepts of the world, including identifying with cultural values or endorsing belief systems, such as the belief in an afterlife. Sharing these cultural worldviews is thought to offer a sense of ‘symbolic immortality’, by giving an individual a sense of permanence and meaning in the face of death. Secondly, self-esteem, gained through fulfilling the expectations of our cultural worldview, is also said to buffer death anxiety, by making one feel like a valuable member of their culture, who will be remembered after death (Greenberg, 2012).</a:t>
            </a:r>
          </a:p>
        </p:txBody>
      </p:sp>
      <p:sp>
        <p:nvSpPr>
          <p:cNvPr id="4" name="Slide Number Placeholder 3"/>
          <p:cNvSpPr>
            <a:spLocks noGrp="1"/>
          </p:cNvSpPr>
          <p:nvPr>
            <p:ph type="sldNum" sz="quarter" idx="10"/>
          </p:nvPr>
        </p:nvSpPr>
        <p:spPr/>
        <p:txBody>
          <a:bodyPr/>
          <a:lstStyle/>
          <a:p>
            <a:fld id="{8AB5EA37-6C65-E94C-867F-FD18A035D734}" type="slidenum">
              <a:rPr lang="en-US" smtClean="0"/>
              <a:t>39</a:t>
            </a:fld>
            <a:endParaRPr lang="en-US"/>
          </a:p>
        </p:txBody>
      </p:sp>
    </p:spTree>
    <p:extLst>
      <p:ext uri="{BB962C8B-B14F-4D97-AF65-F5344CB8AC3E}">
        <p14:creationId xmlns:p14="http://schemas.microsoft.com/office/powerpoint/2010/main" val="5303852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Panic</a:t>
            </a:r>
            <a:r>
              <a:rPr lang="en-US" baseline="0" dirty="0"/>
              <a:t> disorder</a:t>
            </a:r>
          </a:p>
          <a:p>
            <a:r>
              <a:rPr lang="en-US" baseline="0" dirty="0"/>
              <a:t>Health anxiety</a:t>
            </a:r>
          </a:p>
          <a:p>
            <a:r>
              <a:rPr lang="en-US" baseline="0" dirty="0"/>
              <a:t>OCD</a:t>
            </a:r>
          </a:p>
          <a:p>
            <a:endParaRPr lang="en-US" dirty="0"/>
          </a:p>
        </p:txBody>
      </p:sp>
      <p:sp>
        <p:nvSpPr>
          <p:cNvPr id="4" name="Slide Number Placeholder 3"/>
          <p:cNvSpPr>
            <a:spLocks noGrp="1"/>
          </p:cNvSpPr>
          <p:nvPr>
            <p:ph type="sldNum" sz="quarter" idx="10"/>
          </p:nvPr>
        </p:nvSpPr>
        <p:spPr/>
        <p:txBody>
          <a:bodyPr/>
          <a:lstStyle/>
          <a:p>
            <a:fld id="{8AB5EA37-6C65-E94C-867F-FD18A035D734}" type="slidenum">
              <a:rPr lang="en-US" smtClean="0"/>
              <a:t>40</a:t>
            </a:fld>
            <a:endParaRPr lang="en-US"/>
          </a:p>
        </p:txBody>
      </p:sp>
    </p:spTree>
    <p:extLst>
      <p:ext uri="{BB962C8B-B14F-4D97-AF65-F5344CB8AC3E}">
        <p14:creationId xmlns:p14="http://schemas.microsoft.com/office/powerpoint/2010/main" val="1621197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04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x-none" dirty="0">
              <a:ea typeface="ＭＳ Ｐゴシック" charset="-128"/>
            </a:endParaRPr>
          </a:p>
        </p:txBody>
      </p:sp>
      <p:sp>
        <p:nvSpPr>
          <p:cNvPr id="204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6FD21B3F-F1DB-7A4B-9C2D-515A33DB986F}" type="slidenum">
              <a:rPr lang="en-US" altLang="x-none"/>
              <a:pPr>
                <a:spcBef>
                  <a:spcPct val="0"/>
                </a:spcBef>
              </a:pPr>
              <a:t>21</a:t>
            </a:fld>
            <a:endParaRPr lang="en-US" altLang="x-none"/>
          </a:p>
        </p:txBody>
      </p:sp>
    </p:spTree>
    <p:extLst>
      <p:ext uri="{BB962C8B-B14F-4D97-AF65-F5344CB8AC3E}">
        <p14:creationId xmlns:p14="http://schemas.microsoft.com/office/powerpoint/2010/main" val="7733907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Avoidance is culturally sanctioned right now</a:t>
            </a:r>
          </a:p>
          <a:p>
            <a:endParaRPr lang="en-US" dirty="0"/>
          </a:p>
        </p:txBody>
      </p:sp>
      <p:sp>
        <p:nvSpPr>
          <p:cNvPr id="4" name="Slide Number Placeholder 3"/>
          <p:cNvSpPr>
            <a:spLocks noGrp="1"/>
          </p:cNvSpPr>
          <p:nvPr>
            <p:ph type="sldNum" sz="quarter" idx="10"/>
          </p:nvPr>
        </p:nvSpPr>
        <p:spPr/>
        <p:txBody>
          <a:bodyPr/>
          <a:lstStyle/>
          <a:p>
            <a:fld id="{8AB5EA37-6C65-E94C-867F-FD18A035D734}" type="slidenum">
              <a:rPr lang="en-US" smtClean="0"/>
              <a:t>33</a:t>
            </a:fld>
            <a:endParaRPr lang="en-US"/>
          </a:p>
        </p:txBody>
      </p:sp>
    </p:spTree>
    <p:extLst>
      <p:ext uri="{BB962C8B-B14F-4D97-AF65-F5344CB8AC3E}">
        <p14:creationId xmlns:p14="http://schemas.microsoft.com/office/powerpoint/2010/main" val="1180540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Understanding people’s worst fears </a:t>
            </a:r>
            <a:br>
              <a:rPr lang="en-US" dirty="0"/>
            </a:br>
            <a:r>
              <a:rPr lang="en-US" dirty="0"/>
              <a:t>Understanding the maintaining processes</a:t>
            </a:r>
          </a:p>
        </p:txBody>
      </p:sp>
      <p:sp>
        <p:nvSpPr>
          <p:cNvPr id="4" name="Slide Number Placeholder 3"/>
          <p:cNvSpPr>
            <a:spLocks noGrp="1"/>
          </p:cNvSpPr>
          <p:nvPr>
            <p:ph type="sldNum" sz="quarter" idx="10"/>
          </p:nvPr>
        </p:nvSpPr>
        <p:spPr/>
        <p:txBody>
          <a:bodyPr/>
          <a:lstStyle/>
          <a:p>
            <a:fld id="{8AB5EA37-6C65-E94C-867F-FD18A035D734}" type="slidenum">
              <a:rPr lang="en-US" smtClean="0"/>
              <a:t>34</a:t>
            </a:fld>
            <a:endParaRPr lang="en-US"/>
          </a:p>
        </p:txBody>
      </p:sp>
    </p:spTree>
    <p:extLst>
      <p:ext uri="{BB962C8B-B14F-4D97-AF65-F5344CB8AC3E}">
        <p14:creationId xmlns:p14="http://schemas.microsoft.com/office/powerpoint/2010/main" val="784528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7BF57B9-ADE4-4045-AC25-B91BCEBB8657}" type="datetimeFigureOut">
              <a:rPr lang="en-US" smtClean="0"/>
              <a:t>7/9/2020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D5B846-D59C-4648-8CFA-FAE580BA1764}" type="slidenum">
              <a:rPr lang="en-US" smtClean="0"/>
              <a:t>‹#›</a:t>
            </a:fld>
            <a:endParaRPr lang="en-US"/>
          </a:p>
        </p:txBody>
      </p:sp>
    </p:spTree>
    <p:extLst>
      <p:ext uri="{BB962C8B-B14F-4D97-AF65-F5344CB8AC3E}">
        <p14:creationId xmlns:p14="http://schemas.microsoft.com/office/powerpoint/2010/main" val="878749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BF57B9-ADE4-4045-AC25-B91BCEBB8657}" type="datetimeFigureOut">
              <a:rPr lang="en-US" smtClean="0"/>
              <a:t>7/9/2020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D5B846-D59C-4648-8CFA-FAE580BA1764}" type="slidenum">
              <a:rPr lang="en-US" smtClean="0"/>
              <a:t>‹#›</a:t>
            </a:fld>
            <a:endParaRPr lang="en-US"/>
          </a:p>
        </p:txBody>
      </p:sp>
    </p:spTree>
    <p:extLst>
      <p:ext uri="{BB962C8B-B14F-4D97-AF65-F5344CB8AC3E}">
        <p14:creationId xmlns:p14="http://schemas.microsoft.com/office/powerpoint/2010/main" val="746124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BF57B9-ADE4-4045-AC25-B91BCEBB8657}" type="datetimeFigureOut">
              <a:rPr lang="en-US" smtClean="0"/>
              <a:t>7/9/2020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D5B846-D59C-4648-8CFA-FAE580BA1764}" type="slidenum">
              <a:rPr lang="en-US" smtClean="0"/>
              <a:t>‹#›</a:t>
            </a:fld>
            <a:endParaRPr lang="en-US"/>
          </a:p>
        </p:txBody>
      </p:sp>
    </p:spTree>
    <p:extLst>
      <p:ext uri="{BB962C8B-B14F-4D97-AF65-F5344CB8AC3E}">
        <p14:creationId xmlns:p14="http://schemas.microsoft.com/office/powerpoint/2010/main" val="9601625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dirty="0"/>
          </a:p>
        </p:txBody>
      </p:sp>
      <p:pic>
        <p:nvPicPr>
          <p:cNvPr id="9" name="Picture 8">
            <a:extLst>
              <a:ext uri="{FF2B5EF4-FFF2-40B4-BE49-F238E27FC236}">
                <a16:creationId xmlns:a16="http://schemas.microsoft.com/office/drawing/2014/main" id="{8F938A30-D998-EB48-ACF4-42BA36BB7D4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6" name="Picture 15">
            <a:extLst>
              <a:ext uri="{FF2B5EF4-FFF2-40B4-BE49-F238E27FC236}">
                <a16:creationId xmlns:a16="http://schemas.microsoft.com/office/drawing/2014/main" id="{8D89E577-5C65-054D-AF86-379777B6D49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31037" y="346575"/>
            <a:ext cx="2482272" cy="956906"/>
          </a:xfrm>
          <a:prstGeom prst="rect">
            <a:avLst/>
          </a:prstGeom>
        </p:spPr>
      </p:pic>
      <p:sp>
        <p:nvSpPr>
          <p:cNvPr id="2" name="Title 1">
            <a:extLst>
              <a:ext uri="{FF2B5EF4-FFF2-40B4-BE49-F238E27FC236}">
                <a16:creationId xmlns:a16="http://schemas.microsoft.com/office/drawing/2014/main" id="{100E014A-64E5-8141-870D-D7DB84C789A7}"/>
              </a:ext>
            </a:extLst>
          </p:cNvPr>
          <p:cNvSpPr>
            <a:spLocks noGrp="1"/>
          </p:cNvSpPr>
          <p:nvPr>
            <p:ph type="title"/>
          </p:nvPr>
        </p:nvSpPr>
        <p:spPr>
          <a:xfrm>
            <a:off x="3408944" y="3223827"/>
            <a:ext cx="4927333" cy="1377049"/>
          </a:xfrm>
          <a:prstGeom prst="rect">
            <a:avLst/>
          </a:prstGeom>
        </p:spPr>
        <p:txBody>
          <a:bodyPr/>
          <a:lstStyle>
            <a:lvl1pPr>
              <a:defRPr b="1">
                <a:solidFill>
                  <a:schemeClr val="bg1">
                    <a:lumMod val="95000"/>
                  </a:schemeClr>
                </a:solidFill>
              </a:defRPr>
            </a:lvl1pPr>
          </a:lstStyle>
          <a:p>
            <a:r>
              <a:rPr lang="en-US"/>
              <a:t>Click to edit Master title style</a:t>
            </a:r>
            <a:endParaRPr lang="en-US" dirty="0"/>
          </a:p>
        </p:txBody>
      </p:sp>
      <p:sp>
        <p:nvSpPr>
          <p:cNvPr id="6" name="TextBox 5">
            <a:extLst>
              <a:ext uri="{FF2B5EF4-FFF2-40B4-BE49-F238E27FC236}">
                <a16:creationId xmlns:a16="http://schemas.microsoft.com/office/drawing/2014/main" id="{909CDD45-DDF8-6342-B68A-75DE60AE5543}"/>
              </a:ext>
            </a:extLst>
          </p:cNvPr>
          <p:cNvSpPr txBox="1"/>
          <p:nvPr userDrawn="1"/>
        </p:nvSpPr>
        <p:spPr>
          <a:xfrm>
            <a:off x="9898982" y="6240479"/>
            <a:ext cx="2763520" cy="44689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a:t>
            </a:r>
            <a:r>
              <a:rPr lang="en-US" b="1" dirty="0" err="1">
                <a:solidFill>
                  <a:schemeClr val="bg1"/>
                </a:solidFill>
                <a:latin typeface="Arial" panose="020B0604020202020204" pitchFamily="34" charset="0"/>
                <a:cs typeface="Arial" panose="020B0604020202020204" pitchFamily="34" charset="0"/>
              </a:rPr>
              <a:t>withoutstigma</a:t>
            </a:r>
            <a:endParaRPr lang="en-US" b="1" dirty="0">
              <a:solidFill>
                <a:schemeClr val="bg1"/>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962DE06F-D7A9-EE4D-AEC1-DCD00AD889D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60531" y="6282046"/>
            <a:ext cx="332509" cy="332509"/>
          </a:xfrm>
          <a:prstGeom prst="rect">
            <a:avLst/>
          </a:prstGeom>
        </p:spPr>
      </p:pic>
      <p:pic>
        <p:nvPicPr>
          <p:cNvPr id="8" name="Picture 7">
            <a:extLst>
              <a:ext uri="{FF2B5EF4-FFF2-40B4-BE49-F238E27FC236}">
                <a16:creationId xmlns:a16="http://schemas.microsoft.com/office/drawing/2014/main" id="{5FDC3F4B-94B5-3B41-8D29-DE8A32B5839B}"/>
              </a:ext>
            </a:extLst>
          </p:cNvPr>
          <p:cNvPicPr>
            <a:picLocks noChangeAspect="1"/>
          </p:cNvPicPr>
          <p:nvPr userDrawn="1"/>
        </p:nvPicPr>
        <p:blipFill>
          <a:blip r:embed="rId5"/>
          <a:stretch>
            <a:fillRect/>
          </a:stretch>
        </p:blipFill>
        <p:spPr>
          <a:xfrm>
            <a:off x="9577001" y="5983348"/>
            <a:ext cx="304800" cy="228600"/>
          </a:xfrm>
          <a:prstGeom prst="rect">
            <a:avLst/>
          </a:prstGeom>
        </p:spPr>
      </p:pic>
    </p:spTree>
    <p:extLst>
      <p:ext uri="{BB962C8B-B14F-4D97-AF65-F5344CB8AC3E}">
        <p14:creationId xmlns:p14="http://schemas.microsoft.com/office/powerpoint/2010/main" val="4659308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4C0D4-D7E3-4BB5-ACD7-EAC2AA0B6C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0162561-5626-4EBD-93CE-A01E08A85E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23471F5-359D-41E5-A528-7868C474F788}"/>
              </a:ext>
            </a:extLst>
          </p:cNvPr>
          <p:cNvSpPr>
            <a:spLocks noGrp="1"/>
          </p:cNvSpPr>
          <p:nvPr>
            <p:ph type="dt" sz="half" idx="10"/>
          </p:nvPr>
        </p:nvSpPr>
        <p:spPr/>
        <p:txBody>
          <a:bodyPr/>
          <a:lstStyle/>
          <a:p>
            <a:fld id="{22B37200-5FD0-46EE-B140-36C55268A85F}" type="datetimeFigureOut">
              <a:rPr lang="en-GB" smtClean="0"/>
              <a:t>09/07/2020</a:t>
            </a:fld>
            <a:endParaRPr lang="en-GB"/>
          </a:p>
        </p:txBody>
      </p:sp>
      <p:sp>
        <p:nvSpPr>
          <p:cNvPr id="5" name="Footer Placeholder 4">
            <a:extLst>
              <a:ext uri="{FF2B5EF4-FFF2-40B4-BE49-F238E27FC236}">
                <a16:creationId xmlns:a16="http://schemas.microsoft.com/office/drawing/2014/main" id="{E745248F-D2DE-471C-95D3-D415C30C781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D9423FC-5D4F-4CD4-9E3B-09C2CD3CFA70}"/>
              </a:ext>
            </a:extLst>
          </p:cNvPr>
          <p:cNvSpPr>
            <a:spLocks noGrp="1"/>
          </p:cNvSpPr>
          <p:nvPr>
            <p:ph type="sldNum" sz="quarter" idx="12"/>
          </p:nvPr>
        </p:nvSpPr>
        <p:spPr/>
        <p:txBody>
          <a:bodyPr/>
          <a:lstStyle/>
          <a:p>
            <a:fld id="{1FD1DCBA-7E2C-458D-8228-BD32ACF8FC7F}" type="slidenum">
              <a:rPr lang="en-GB" smtClean="0"/>
              <a:t>‹#›</a:t>
            </a:fld>
            <a:endParaRPr lang="en-GB"/>
          </a:p>
        </p:txBody>
      </p:sp>
    </p:spTree>
    <p:extLst>
      <p:ext uri="{BB962C8B-B14F-4D97-AF65-F5344CB8AC3E}">
        <p14:creationId xmlns:p14="http://schemas.microsoft.com/office/powerpoint/2010/main" val="19308370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4326E-AE78-4F5B-8629-68828533C97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BC43207-9496-4111-8630-04C248F09F4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3883A7A-D8CC-4CFE-92B8-E3699F15B749}"/>
              </a:ext>
            </a:extLst>
          </p:cNvPr>
          <p:cNvSpPr>
            <a:spLocks noGrp="1"/>
          </p:cNvSpPr>
          <p:nvPr>
            <p:ph type="dt" sz="half" idx="10"/>
          </p:nvPr>
        </p:nvSpPr>
        <p:spPr/>
        <p:txBody>
          <a:bodyPr/>
          <a:lstStyle/>
          <a:p>
            <a:fld id="{22B37200-5FD0-46EE-B140-36C55268A85F}" type="datetimeFigureOut">
              <a:rPr lang="en-GB" smtClean="0"/>
              <a:t>09/07/2020</a:t>
            </a:fld>
            <a:endParaRPr lang="en-GB"/>
          </a:p>
        </p:txBody>
      </p:sp>
      <p:sp>
        <p:nvSpPr>
          <p:cNvPr id="5" name="Footer Placeholder 4">
            <a:extLst>
              <a:ext uri="{FF2B5EF4-FFF2-40B4-BE49-F238E27FC236}">
                <a16:creationId xmlns:a16="http://schemas.microsoft.com/office/drawing/2014/main" id="{51FCF795-F5D9-4B54-81F9-9BC0C68020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E949BF-DA56-45B0-A06A-445D3C01A8BB}"/>
              </a:ext>
            </a:extLst>
          </p:cNvPr>
          <p:cNvSpPr>
            <a:spLocks noGrp="1"/>
          </p:cNvSpPr>
          <p:nvPr>
            <p:ph type="sldNum" sz="quarter" idx="12"/>
          </p:nvPr>
        </p:nvSpPr>
        <p:spPr/>
        <p:txBody>
          <a:bodyPr/>
          <a:lstStyle/>
          <a:p>
            <a:fld id="{1FD1DCBA-7E2C-458D-8228-BD32ACF8FC7F}" type="slidenum">
              <a:rPr lang="en-GB" smtClean="0"/>
              <a:t>‹#›</a:t>
            </a:fld>
            <a:endParaRPr lang="en-GB"/>
          </a:p>
        </p:txBody>
      </p:sp>
    </p:spTree>
    <p:extLst>
      <p:ext uri="{BB962C8B-B14F-4D97-AF65-F5344CB8AC3E}">
        <p14:creationId xmlns:p14="http://schemas.microsoft.com/office/powerpoint/2010/main" val="17675839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E7BCC-AE43-4906-AC48-5508A10543F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F349520-20A3-4CDF-A9BC-F1A47FE4A2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EFDB05-A795-4D1E-80A9-9B23BCAED7C8}"/>
              </a:ext>
            </a:extLst>
          </p:cNvPr>
          <p:cNvSpPr>
            <a:spLocks noGrp="1"/>
          </p:cNvSpPr>
          <p:nvPr>
            <p:ph type="dt" sz="half" idx="10"/>
          </p:nvPr>
        </p:nvSpPr>
        <p:spPr/>
        <p:txBody>
          <a:bodyPr/>
          <a:lstStyle/>
          <a:p>
            <a:fld id="{22B37200-5FD0-46EE-B140-36C55268A85F}" type="datetimeFigureOut">
              <a:rPr lang="en-GB" smtClean="0"/>
              <a:t>09/07/2020</a:t>
            </a:fld>
            <a:endParaRPr lang="en-GB"/>
          </a:p>
        </p:txBody>
      </p:sp>
      <p:sp>
        <p:nvSpPr>
          <p:cNvPr id="5" name="Footer Placeholder 4">
            <a:extLst>
              <a:ext uri="{FF2B5EF4-FFF2-40B4-BE49-F238E27FC236}">
                <a16:creationId xmlns:a16="http://schemas.microsoft.com/office/drawing/2014/main" id="{56DE4F69-AF6C-44E0-9AC0-8B08A2FFAD2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E535215-18D5-4EDC-970D-5E4DFF5B70FB}"/>
              </a:ext>
            </a:extLst>
          </p:cNvPr>
          <p:cNvSpPr>
            <a:spLocks noGrp="1"/>
          </p:cNvSpPr>
          <p:nvPr>
            <p:ph type="sldNum" sz="quarter" idx="12"/>
          </p:nvPr>
        </p:nvSpPr>
        <p:spPr/>
        <p:txBody>
          <a:bodyPr/>
          <a:lstStyle/>
          <a:p>
            <a:fld id="{1FD1DCBA-7E2C-458D-8228-BD32ACF8FC7F}" type="slidenum">
              <a:rPr lang="en-GB" smtClean="0"/>
              <a:t>‹#›</a:t>
            </a:fld>
            <a:endParaRPr lang="en-GB"/>
          </a:p>
        </p:txBody>
      </p:sp>
    </p:spTree>
    <p:extLst>
      <p:ext uri="{BB962C8B-B14F-4D97-AF65-F5344CB8AC3E}">
        <p14:creationId xmlns:p14="http://schemas.microsoft.com/office/powerpoint/2010/main" val="8034513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3F4C6-273F-4BAC-94F5-01442EC3D48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7A700C8-0C31-4468-A82F-0F08743BD21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FFD2AAE-9A7B-48C6-964B-4F32BD6E976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CA2323C-C2FF-46F8-9F29-0C928E3E9279}"/>
              </a:ext>
            </a:extLst>
          </p:cNvPr>
          <p:cNvSpPr>
            <a:spLocks noGrp="1"/>
          </p:cNvSpPr>
          <p:nvPr>
            <p:ph type="dt" sz="half" idx="10"/>
          </p:nvPr>
        </p:nvSpPr>
        <p:spPr/>
        <p:txBody>
          <a:bodyPr/>
          <a:lstStyle/>
          <a:p>
            <a:fld id="{22B37200-5FD0-46EE-B140-36C55268A85F}" type="datetimeFigureOut">
              <a:rPr lang="en-GB" smtClean="0"/>
              <a:t>09/07/2020</a:t>
            </a:fld>
            <a:endParaRPr lang="en-GB"/>
          </a:p>
        </p:txBody>
      </p:sp>
      <p:sp>
        <p:nvSpPr>
          <p:cNvPr id="6" name="Footer Placeholder 5">
            <a:extLst>
              <a:ext uri="{FF2B5EF4-FFF2-40B4-BE49-F238E27FC236}">
                <a16:creationId xmlns:a16="http://schemas.microsoft.com/office/drawing/2014/main" id="{6613CE65-469E-4442-857D-02243034C81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4BE7E2D-AF23-41CE-903A-5224C7D4B2A9}"/>
              </a:ext>
            </a:extLst>
          </p:cNvPr>
          <p:cNvSpPr>
            <a:spLocks noGrp="1"/>
          </p:cNvSpPr>
          <p:nvPr>
            <p:ph type="sldNum" sz="quarter" idx="12"/>
          </p:nvPr>
        </p:nvSpPr>
        <p:spPr/>
        <p:txBody>
          <a:bodyPr/>
          <a:lstStyle/>
          <a:p>
            <a:fld id="{1FD1DCBA-7E2C-458D-8228-BD32ACF8FC7F}" type="slidenum">
              <a:rPr lang="en-GB" smtClean="0"/>
              <a:t>‹#›</a:t>
            </a:fld>
            <a:endParaRPr lang="en-GB"/>
          </a:p>
        </p:txBody>
      </p:sp>
    </p:spTree>
    <p:extLst>
      <p:ext uri="{BB962C8B-B14F-4D97-AF65-F5344CB8AC3E}">
        <p14:creationId xmlns:p14="http://schemas.microsoft.com/office/powerpoint/2010/main" val="22235062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DCCCE-F4C9-41A7-8782-E24177761E7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EE2D38A-8F29-4E93-AE9E-A059E9EA21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451489-2088-4827-9AEB-460EE66411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EB1569B-51D8-4307-BCF9-C4162AD47D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5E689FB-F7DE-4D58-A921-874C064B9E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2200A1F-0505-46D3-86E2-AC18AEDBBB63}"/>
              </a:ext>
            </a:extLst>
          </p:cNvPr>
          <p:cNvSpPr>
            <a:spLocks noGrp="1"/>
          </p:cNvSpPr>
          <p:nvPr>
            <p:ph type="dt" sz="half" idx="10"/>
          </p:nvPr>
        </p:nvSpPr>
        <p:spPr/>
        <p:txBody>
          <a:bodyPr/>
          <a:lstStyle/>
          <a:p>
            <a:fld id="{22B37200-5FD0-46EE-B140-36C55268A85F}" type="datetimeFigureOut">
              <a:rPr lang="en-GB" smtClean="0"/>
              <a:t>09/07/2020</a:t>
            </a:fld>
            <a:endParaRPr lang="en-GB"/>
          </a:p>
        </p:txBody>
      </p:sp>
      <p:sp>
        <p:nvSpPr>
          <p:cNvPr id="8" name="Footer Placeholder 7">
            <a:extLst>
              <a:ext uri="{FF2B5EF4-FFF2-40B4-BE49-F238E27FC236}">
                <a16:creationId xmlns:a16="http://schemas.microsoft.com/office/drawing/2014/main" id="{5E251FC8-FA7D-4970-9148-713379B2C5E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26CE219-9DC2-401C-85AE-F64D49928231}"/>
              </a:ext>
            </a:extLst>
          </p:cNvPr>
          <p:cNvSpPr>
            <a:spLocks noGrp="1"/>
          </p:cNvSpPr>
          <p:nvPr>
            <p:ph type="sldNum" sz="quarter" idx="12"/>
          </p:nvPr>
        </p:nvSpPr>
        <p:spPr/>
        <p:txBody>
          <a:bodyPr/>
          <a:lstStyle/>
          <a:p>
            <a:fld id="{1FD1DCBA-7E2C-458D-8228-BD32ACF8FC7F}" type="slidenum">
              <a:rPr lang="en-GB" smtClean="0"/>
              <a:t>‹#›</a:t>
            </a:fld>
            <a:endParaRPr lang="en-GB"/>
          </a:p>
        </p:txBody>
      </p:sp>
    </p:spTree>
    <p:extLst>
      <p:ext uri="{BB962C8B-B14F-4D97-AF65-F5344CB8AC3E}">
        <p14:creationId xmlns:p14="http://schemas.microsoft.com/office/powerpoint/2010/main" val="40971019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13C82-A5A3-4C7D-A045-7742467FFFB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269D57B-CC67-4074-AFB3-8D338B7462DC}"/>
              </a:ext>
            </a:extLst>
          </p:cNvPr>
          <p:cNvSpPr>
            <a:spLocks noGrp="1"/>
          </p:cNvSpPr>
          <p:nvPr>
            <p:ph type="dt" sz="half" idx="10"/>
          </p:nvPr>
        </p:nvSpPr>
        <p:spPr/>
        <p:txBody>
          <a:bodyPr/>
          <a:lstStyle/>
          <a:p>
            <a:fld id="{22B37200-5FD0-46EE-B140-36C55268A85F}" type="datetimeFigureOut">
              <a:rPr lang="en-GB" smtClean="0"/>
              <a:t>09/07/2020</a:t>
            </a:fld>
            <a:endParaRPr lang="en-GB"/>
          </a:p>
        </p:txBody>
      </p:sp>
      <p:sp>
        <p:nvSpPr>
          <p:cNvPr id="4" name="Footer Placeholder 3">
            <a:extLst>
              <a:ext uri="{FF2B5EF4-FFF2-40B4-BE49-F238E27FC236}">
                <a16:creationId xmlns:a16="http://schemas.microsoft.com/office/drawing/2014/main" id="{F0CC1350-F59B-4397-998D-7274DBE68D8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1FFE20F-FF5A-42E7-B7F5-E6F55E13675B}"/>
              </a:ext>
            </a:extLst>
          </p:cNvPr>
          <p:cNvSpPr>
            <a:spLocks noGrp="1"/>
          </p:cNvSpPr>
          <p:nvPr>
            <p:ph type="sldNum" sz="quarter" idx="12"/>
          </p:nvPr>
        </p:nvSpPr>
        <p:spPr/>
        <p:txBody>
          <a:bodyPr/>
          <a:lstStyle/>
          <a:p>
            <a:fld id="{1FD1DCBA-7E2C-458D-8228-BD32ACF8FC7F}" type="slidenum">
              <a:rPr lang="en-GB" smtClean="0"/>
              <a:t>‹#›</a:t>
            </a:fld>
            <a:endParaRPr lang="en-GB"/>
          </a:p>
        </p:txBody>
      </p:sp>
    </p:spTree>
    <p:extLst>
      <p:ext uri="{BB962C8B-B14F-4D97-AF65-F5344CB8AC3E}">
        <p14:creationId xmlns:p14="http://schemas.microsoft.com/office/powerpoint/2010/main" val="41691315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BA1437-0C39-47D2-815E-B78272603889}"/>
              </a:ext>
            </a:extLst>
          </p:cNvPr>
          <p:cNvSpPr>
            <a:spLocks noGrp="1"/>
          </p:cNvSpPr>
          <p:nvPr>
            <p:ph type="dt" sz="half" idx="10"/>
          </p:nvPr>
        </p:nvSpPr>
        <p:spPr/>
        <p:txBody>
          <a:bodyPr/>
          <a:lstStyle/>
          <a:p>
            <a:fld id="{22B37200-5FD0-46EE-B140-36C55268A85F}" type="datetimeFigureOut">
              <a:rPr lang="en-GB" smtClean="0"/>
              <a:t>09/07/2020</a:t>
            </a:fld>
            <a:endParaRPr lang="en-GB"/>
          </a:p>
        </p:txBody>
      </p:sp>
      <p:sp>
        <p:nvSpPr>
          <p:cNvPr id="3" name="Footer Placeholder 2">
            <a:extLst>
              <a:ext uri="{FF2B5EF4-FFF2-40B4-BE49-F238E27FC236}">
                <a16:creationId xmlns:a16="http://schemas.microsoft.com/office/drawing/2014/main" id="{9F75D81D-A4E2-4559-87AC-2538C78CD52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7BA3276-1B4C-457B-9200-E0CBD0383CB0}"/>
              </a:ext>
            </a:extLst>
          </p:cNvPr>
          <p:cNvSpPr>
            <a:spLocks noGrp="1"/>
          </p:cNvSpPr>
          <p:nvPr>
            <p:ph type="sldNum" sz="quarter" idx="12"/>
          </p:nvPr>
        </p:nvSpPr>
        <p:spPr/>
        <p:txBody>
          <a:bodyPr/>
          <a:lstStyle/>
          <a:p>
            <a:fld id="{1FD1DCBA-7E2C-458D-8228-BD32ACF8FC7F}" type="slidenum">
              <a:rPr lang="en-GB" smtClean="0"/>
              <a:t>‹#›</a:t>
            </a:fld>
            <a:endParaRPr lang="en-GB"/>
          </a:p>
        </p:txBody>
      </p:sp>
    </p:spTree>
    <p:extLst>
      <p:ext uri="{BB962C8B-B14F-4D97-AF65-F5344CB8AC3E}">
        <p14:creationId xmlns:p14="http://schemas.microsoft.com/office/powerpoint/2010/main" val="39769520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BF57B9-ADE4-4045-AC25-B91BCEBB8657}" type="datetimeFigureOut">
              <a:rPr lang="en-US" smtClean="0"/>
              <a:t>7/9/2020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D5B846-D59C-4648-8CFA-FAE580BA1764}" type="slidenum">
              <a:rPr lang="en-US" smtClean="0"/>
              <a:t>‹#›</a:t>
            </a:fld>
            <a:endParaRPr lang="en-US"/>
          </a:p>
        </p:txBody>
      </p:sp>
    </p:spTree>
    <p:extLst>
      <p:ext uri="{BB962C8B-B14F-4D97-AF65-F5344CB8AC3E}">
        <p14:creationId xmlns:p14="http://schemas.microsoft.com/office/powerpoint/2010/main" val="9005120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87129-2991-46F0-AAD7-6DEF217DAD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D501BCB-3F1E-4B96-8190-585041368F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F413EAC-1237-4D96-928B-86E12255E7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000B60-586F-469F-A7F0-51AE23EED02F}"/>
              </a:ext>
            </a:extLst>
          </p:cNvPr>
          <p:cNvSpPr>
            <a:spLocks noGrp="1"/>
          </p:cNvSpPr>
          <p:nvPr>
            <p:ph type="dt" sz="half" idx="10"/>
          </p:nvPr>
        </p:nvSpPr>
        <p:spPr/>
        <p:txBody>
          <a:bodyPr/>
          <a:lstStyle/>
          <a:p>
            <a:fld id="{22B37200-5FD0-46EE-B140-36C55268A85F}" type="datetimeFigureOut">
              <a:rPr lang="en-GB" smtClean="0"/>
              <a:t>09/07/2020</a:t>
            </a:fld>
            <a:endParaRPr lang="en-GB"/>
          </a:p>
        </p:txBody>
      </p:sp>
      <p:sp>
        <p:nvSpPr>
          <p:cNvPr id="6" name="Footer Placeholder 5">
            <a:extLst>
              <a:ext uri="{FF2B5EF4-FFF2-40B4-BE49-F238E27FC236}">
                <a16:creationId xmlns:a16="http://schemas.microsoft.com/office/drawing/2014/main" id="{D75914E0-B177-4B38-B462-41DDDDD66F2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425CC27-1C9B-46D5-B434-0EC2FC4869FB}"/>
              </a:ext>
            </a:extLst>
          </p:cNvPr>
          <p:cNvSpPr>
            <a:spLocks noGrp="1"/>
          </p:cNvSpPr>
          <p:nvPr>
            <p:ph type="sldNum" sz="quarter" idx="12"/>
          </p:nvPr>
        </p:nvSpPr>
        <p:spPr/>
        <p:txBody>
          <a:bodyPr/>
          <a:lstStyle/>
          <a:p>
            <a:fld id="{1FD1DCBA-7E2C-458D-8228-BD32ACF8FC7F}" type="slidenum">
              <a:rPr lang="en-GB" smtClean="0"/>
              <a:t>‹#›</a:t>
            </a:fld>
            <a:endParaRPr lang="en-GB"/>
          </a:p>
        </p:txBody>
      </p:sp>
    </p:spTree>
    <p:extLst>
      <p:ext uri="{BB962C8B-B14F-4D97-AF65-F5344CB8AC3E}">
        <p14:creationId xmlns:p14="http://schemas.microsoft.com/office/powerpoint/2010/main" val="31239476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70617-C75F-4F73-AAE1-468868E2D9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5B1F6EA-BDDC-4035-A146-A67409D4D5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51261A7-07D3-46EB-8D47-986EE2CD82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DAA9A5-64D3-4E18-8493-B9D71A691194}"/>
              </a:ext>
            </a:extLst>
          </p:cNvPr>
          <p:cNvSpPr>
            <a:spLocks noGrp="1"/>
          </p:cNvSpPr>
          <p:nvPr>
            <p:ph type="dt" sz="half" idx="10"/>
          </p:nvPr>
        </p:nvSpPr>
        <p:spPr/>
        <p:txBody>
          <a:bodyPr/>
          <a:lstStyle/>
          <a:p>
            <a:fld id="{22B37200-5FD0-46EE-B140-36C55268A85F}" type="datetimeFigureOut">
              <a:rPr lang="en-GB" smtClean="0"/>
              <a:t>09/07/2020</a:t>
            </a:fld>
            <a:endParaRPr lang="en-GB"/>
          </a:p>
        </p:txBody>
      </p:sp>
      <p:sp>
        <p:nvSpPr>
          <p:cNvPr id="6" name="Footer Placeholder 5">
            <a:extLst>
              <a:ext uri="{FF2B5EF4-FFF2-40B4-BE49-F238E27FC236}">
                <a16:creationId xmlns:a16="http://schemas.microsoft.com/office/drawing/2014/main" id="{2928CE7A-7FD8-4CB7-9973-2809073F088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134843C-806B-4FC9-BD87-393D7F3DA760}"/>
              </a:ext>
            </a:extLst>
          </p:cNvPr>
          <p:cNvSpPr>
            <a:spLocks noGrp="1"/>
          </p:cNvSpPr>
          <p:nvPr>
            <p:ph type="sldNum" sz="quarter" idx="12"/>
          </p:nvPr>
        </p:nvSpPr>
        <p:spPr/>
        <p:txBody>
          <a:bodyPr/>
          <a:lstStyle/>
          <a:p>
            <a:fld id="{1FD1DCBA-7E2C-458D-8228-BD32ACF8FC7F}" type="slidenum">
              <a:rPr lang="en-GB" smtClean="0"/>
              <a:t>‹#›</a:t>
            </a:fld>
            <a:endParaRPr lang="en-GB"/>
          </a:p>
        </p:txBody>
      </p:sp>
    </p:spTree>
    <p:extLst>
      <p:ext uri="{BB962C8B-B14F-4D97-AF65-F5344CB8AC3E}">
        <p14:creationId xmlns:p14="http://schemas.microsoft.com/office/powerpoint/2010/main" val="23421967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AEC09-B821-428C-99C0-1BB78847250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B048F9B-AC9A-4A67-A38E-B399B153D3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9755E42-B512-4FA5-AD40-8EAB191D552A}"/>
              </a:ext>
            </a:extLst>
          </p:cNvPr>
          <p:cNvSpPr>
            <a:spLocks noGrp="1"/>
          </p:cNvSpPr>
          <p:nvPr>
            <p:ph type="dt" sz="half" idx="10"/>
          </p:nvPr>
        </p:nvSpPr>
        <p:spPr/>
        <p:txBody>
          <a:bodyPr/>
          <a:lstStyle/>
          <a:p>
            <a:fld id="{22B37200-5FD0-46EE-B140-36C55268A85F}" type="datetimeFigureOut">
              <a:rPr lang="en-GB" smtClean="0"/>
              <a:t>09/07/2020</a:t>
            </a:fld>
            <a:endParaRPr lang="en-GB"/>
          </a:p>
        </p:txBody>
      </p:sp>
      <p:sp>
        <p:nvSpPr>
          <p:cNvPr id="5" name="Footer Placeholder 4">
            <a:extLst>
              <a:ext uri="{FF2B5EF4-FFF2-40B4-BE49-F238E27FC236}">
                <a16:creationId xmlns:a16="http://schemas.microsoft.com/office/drawing/2014/main" id="{C3561668-1FCC-4CEE-A287-43BA14770AC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C629EE2-BFBA-4712-B9EF-CC1E137FFF0A}"/>
              </a:ext>
            </a:extLst>
          </p:cNvPr>
          <p:cNvSpPr>
            <a:spLocks noGrp="1"/>
          </p:cNvSpPr>
          <p:nvPr>
            <p:ph type="sldNum" sz="quarter" idx="12"/>
          </p:nvPr>
        </p:nvSpPr>
        <p:spPr/>
        <p:txBody>
          <a:bodyPr/>
          <a:lstStyle/>
          <a:p>
            <a:fld id="{1FD1DCBA-7E2C-458D-8228-BD32ACF8FC7F}" type="slidenum">
              <a:rPr lang="en-GB" smtClean="0"/>
              <a:t>‹#›</a:t>
            </a:fld>
            <a:endParaRPr lang="en-GB"/>
          </a:p>
        </p:txBody>
      </p:sp>
    </p:spTree>
    <p:extLst>
      <p:ext uri="{BB962C8B-B14F-4D97-AF65-F5344CB8AC3E}">
        <p14:creationId xmlns:p14="http://schemas.microsoft.com/office/powerpoint/2010/main" val="20250389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D3A865-2671-4780-9BB6-6A9EF72EF46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BFA0E84-0B30-4298-ADC3-AEF5C046EFD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E793464-1811-45C1-ACB5-58DBE6ED9941}"/>
              </a:ext>
            </a:extLst>
          </p:cNvPr>
          <p:cNvSpPr>
            <a:spLocks noGrp="1"/>
          </p:cNvSpPr>
          <p:nvPr>
            <p:ph type="dt" sz="half" idx="10"/>
          </p:nvPr>
        </p:nvSpPr>
        <p:spPr/>
        <p:txBody>
          <a:bodyPr/>
          <a:lstStyle/>
          <a:p>
            <a:fld id="{22B37200-5FD0-46EE-B140-36C55268A85F}" type="datetimeFigureOut">
              <a:rPr lang="en-GB" smtClean="0"/>
              <a:t>09/07/2020</a:t>
            </a:fld>
            <a:endParaRPr lang="en-GB"/>
          </a:p>
        </p:txBody>
      </p:sp>
      <p:sp>
        <p:nvSpPr>
          <p:cNvPr id="5" name="Footer Placeholder 4">
            <a:extLst>
              <a:ext uri="{FF2B5EF4-FFF2-40B4-BE49-F238E27FC236}">
                <a16:creationId xmlns:a16="http://schemas.microsoft.com/office/drawing/2014/main" id="{F2B39DCA-10E0-435F-9CB3-BD9F907F4A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F1EF95-1B0B-4320-88AF-D5FBBDE1E1EF}"/>
              </a:ext>
            </a:extLst>
          </p:cNvPr>
          <p:cNvSpPr>
            <a:spLocks noGrp="1"/>
          </p:cNvSpPr>
          <p:nvPr>
            <p:ph type="sldNum" sz="quarter" idx="12"/>
          </p:nvPr>
        </p:nvSpPr>
        <p:spPr/>
        <p:txBody>
          <a:bodyPr/>
          <a:lstStyle/>
          <a:p>
            <a:fld id="{1FD1DCBA-7E2C-458D-8228-BD32ACF8FC7F}" type="slidenum">
              <a:rPr lang="en-GB" smtClean="0"/>
              <a:t>‹#›</a:t>
            </a:fld>
            <a:endParaRPr lang="en-GB"/>
          </a:p>
        </p:txBody>
      </p:sp>
    </p:spTree>
    <p:extLst>
      <p:ext uri="{BB962C8B-B14F-4D97-AF65-F5344CB8AC3E}">
        <p14:creationId xmlns:p14="http://schemas.microsoft.com/office/powerpoint/2010/main" val="3251669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1D924D4-CD8E-564D-B622-2F927E47AED2}" type="datetimeFigureOut">
              <a:rPr lang="en-US" smtClean="0"/>
              <a:t>7/9/2020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E234B0-8C05-B541-A1D9-88BC99C20859}" type="slidenum">
              <a:rPr lang="en-US" smtClean="0"/>
              <a:t>‹#›</a:t>
            </a:fld>
            <a:endParaRPr lang="en-US"/>
          </a:p>
        </p:txBody>
      </p:sp>
    </p:spTree>
    <p:extLst>
      <p:ext uri="{BB962C8B-B14F-4D97-AF65-F5344CB8AC3E}">
        <p14:creationId xmlns:p14="http://schemas.microsoft.com/office/powerpoint/2010/main" val="33393835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D924D4-CD8E-564D-B622-2F927E47AED2}" type="datetimeFigureOut">
              <a:rPr lang="en-US" smtClean="0"/>
              <a:t>7/9/2020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E234B0-8C05-B541-A1D9-88BC99C20859}" type="slidenum">
              <a:rPr lang="en-US" smtClean="0"/>
              <a:t>‹#›</a:t>
            </a:fld>
            <a:endParaRPr lang="en-US"/>
          </a:p>
        </p:txBody>
      </p:sp>
    </p:spTree>
    <p:extLst>
      <p:ext uri="{BB962C8B-B14F-4D97-AF65-F5344CB8AC3E}">
        <p14:creationId xmlns:p14="http://schemas.microsoft.com/office/powerpoint/2010/main" val="14624867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1D924D4-CD8E-564D-B622-2F927E47AED2}" type="datetimeFigureOut">
              <a:rPr lang="en-US" smtClean="0"/>
              <a:t>7/9/2020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E234B0-8C05-B541-A1D9-88BC99C20859}" type="slidenum">
              <a:rPr lang="en-US" smtClean="0"/>
              <a:t>‹#›</a:t>
            </a:fld>
            <a:endParaRPr lang="en-US"/>
          </a:p>
        </p:txBody>
      </p:sp>
    </p:spTree>
    <p:extLst>
      <p:ext uri="{BB962C8B-B14F-4D97-AF65-F5344CB8AC3E}">
        <p14:creationId xmlns:p14="http://schemas.microsoft.com/office/powerpoint/2010/main" val="34421252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1D924D4-CD8E-564D-B622-2F927E47AED2}" type="datetimeFigureOut">
              <a:rPr lang="en-US" smtClean="0"/>
              <a:t>7/9/2020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E234B0-8C05-B541-A1D9-88BC99C20859}" type="slidenum">
              <a:rPr lang="en-US" smtClean="0"/>
              <a:t>‹#›</a:t>
            </a:fld>
            <a:endParaRPr lang="en-US"/>
          </a:p>
        </p:txBody>
      </p:sp>
    </p:spTree>
    <p:extLst>
      <p:ext uri="{BB962C8B-B14F-4D97-AF65-F5344CB8AC3E}">
        <p14:creationId xmlns:p14="http://schemas.microsoft.com/office/powerpoint/2010/main" val="18581632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1D924D4-CD8E-564D-B622-2F927E47AED2}" type="datetimeFigureOut">
              <a:rPr lang="en-US" smtClean="0"/>
              <a:t>7/9/2020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E234B0-8C05-B541-A1D9-88BC99C20859}" type="slidenum">
              <a:rPr lang="en-US" smtClean="0"/>
              <a:t>‹#›</a:t>
            </a:fld>
            <a:endParaRPr lang="en-US"/>
          </a:p>
        </p:txBody>
      </p:sp>
    </p:spTree>
    <p:extLst>
      <p:ext uri="{BB962C8B-B14F-4D97-AF65-F5344CB8AC3E}">
        <p14:creationId xmlns:p14="http://schemas.microsoft.com/office/powerpoint/2010/main" val="29285648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1D924D4-CD8E-564D-B622-2F927E47AED2}" type="datetimeFigureOut">
              <a:rPr lang="en-US" smtClean="0"/>
              <a:t>7/9/2020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E234B0-8C05-B541-A1D9-88BC99C20859}" type="slidenum">
              <a:rPr lang="en-US" smtClean="0"/>
              <a:t>‹#›</a:t>
            </a:fld>
            <a:endParaRPr lang="en-US"/>
          </a:p>
        </p:txBody>
      </p:sp>
    </p:spTree>
    <p:extLst>
      <p:ext uri="{BB962C8B-B14F-4D97-AF65-F5344CB8AC3E}">
        <p14:creationId xmlns:p14="http://schemas.microsoft.com/office/powerpoint/2010/main" val="3142552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BF57B9-ADE4-4045-AC25-B91BCEBB8657}" type="datetimeFigureOut">
              <a:rPr lang="en-US" smtClean="0"/>
              <a:t>7/9/2020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D5B846-D59C-4648-8CFA-FAE580BA1764}" type="slidenum">
              <a:rPr lang="en-US" smtClean="0"/>
              <a:t>‹#›</a:t>
            </a:fld>
            <a:endParaRPr lang="en-US"/>
          </a:p>
        </p:txBody>
      </p:sp>
    </p:spTree>
    <p:extLst>
      <p:ext uri="{BB962C8B-B14F-4D97-AF65-F5344CB8AC3E}">
        <p14:creationId xmlns:p14="http://schemas.microsoft.com/office/powerpoint/2010/main" val="15880580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D924D4-CD8E-564D-B622-2F927E47AED2}" type="datetimeFigureOut">
              <a:rPr lang="en-US" smtClean="0"/>
              <a:t>7/9/2020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E234B0-8C05-B541-A1D9-88BC99C20859}" type="slidenum">
              <a:rPr lang="en-US" smtClean="0"/>
              <a:t>‹#›</a:t>
            </a:fld>
            <a:endParaRPr lang="en-US"/>
          </a:p>
        </p:txBody>
      </p:sp>
    </p:spTree>
    <p:extLst>
      <p:ext uri="{BB962C8B-B14F-4D97-AF65-F5344CB8AC3E}">
        <p14:creationId xmlns:p14="http://schemas.microsoft.com/office/powerpoint/2010/main" val="15756231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1D924D4-CD8E-564D-B622-2F927E47AED2}" type="datetimeFigureOut">
              <a:rPr lang="en-US" smtClean="0"/>
              <a:t>7/9/2020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E234B0-8C05-B541-A1D9-88BC99C20859}" type="slidenum">
              <a:rPr lang="en-US" smtClean="0"/>
              <a:t>‹#›</a:t>
            </a:fld>
            <a:endParaRPr lang="en-US"/>
          </a:p>
        </p:txBody>
      </p:sp>
    </p:spTree>
    <p:extLst>
      <p:ext uri="{BB962C8B-B14F-4D97-AF65-F5344CB8AC3E}">
        <p14:creationId xmlns:p14="http://schemas.microsoft.com/office/powerpoint/2010/main" val="18110382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1D924D4-CD8E-564D-B622-2F927E47AED2}" type="datetimeFigureOut">
              <a:rPr lang="en-US" smtClean="0"/>
              <a:t>7/9/2020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E234B0-8C05-B541-A1D9-88BC99C20859}" type="slidenum">
              <a:rPr lang="en-US" smtClean="0"/>
              <a:t>‹#›</a:t>
            </a:fld>
            <a:endParaRPr lang="en-US"/>
          </a:p>
        </p:txBody>
      </p:sp>
    </p:spTree>
    <p:extLst>
      <p:ext uri="{BB962C8B-B14F-4D97-AF65-F5344CB8AC3E}">
        <p14:creationId xmlns:p14="http://schemas.microsoft.com/office/powerpoint/2010/main" val="33807482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D924D4-CD8E-564D-B622-2F927E47AED2}" type="datetimeFigureOut">
              <a:rPr lang="en-US" smtClean="0"/>
              <a:t>7/9/2020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E234B0-8C05-B541-A1D9-88BC99C20859}" type="slidenum">
              <a:rPr lang="en-US" smtClean="0"/>
              <a:t>‹#›</a:t>
            </a:fld>
            <a:endParaRPr lang="en-US"/>
          </a:p>
        </p:txBody>
      </p:sp>
    </p:spTree>
    <p:extLst>
      <p:ext uri="{BB962C8B-B14F-4D97-AF65-F5344CB8AC3E}">
        <p14:creationId xmlns:p14="http://schemas.microsoft.com/office/powerpoint/2010/main" val="15757935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D924D4-CD8E-564D-B622-2F927E47AED2}" type="datetimeFigureOut">
              <a:rPr lang="en-US" smtClean="0"/>
              <a:t>7/9/2020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E234B0-8C05-B541-A1D9-88BC99C20859}" type="slidenum">
              <a:rPr lang="en-US" smtClean="0"/>
              <a:t>‹#›</a:t>
            </a:fld>
            <a:endParaRPr lang="en-US"/>
          </a:p>
        </p:txBody>
      </p:sp>
    </p:spTree>
    <p:extLst>
      <p:ext uri="{BB962C8B-B14F-4D97-AF65-F5344CB8AC3E}">
        <p14:creationId xmlns:p14="http://schemas.microsoft.com/office/powerpoint/2010/main" val="25980777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13" hasCustomPrompt="1"/>
          </p:nvPr>
        </p:nvSpPr>
        <p:spPr>
          <a:xfrm>
            <a:off x="603249" y="5919524"/>
            <a:ext cx="10985502" cy="318490"/>
          </a:xfrm>
          <a:prstGeom prst="rect">
            <a:avLst/>
          </a:prstGeom>
        </p:spPr>
        <p:txBody>
          <a:bodyPr lIns="45719" tIns="45719" rIns="45719" bIns="45719" anchor="b"/>
          <a:lstStyle>
            <a:lvl1pPr marL="0" indent="0" defTabSz="412750">
              <a:lnSpc>
                <a:spcPct val="100000"/>
              </a:lnSpc>
              <a:spcBef>
                <a:spcPts val="0"/>
              </a:spcBef>
              <a:buSzTx/>
              <a:buNone/>
              <a:defRPr sz="1800" b="1"/>
            </a:lvl1pPr>
          </a:lstStyle>
          <a:p>
            <a:r>
              <a:t>Author and Date</a:t>
            </a:r>
          </a:p>
        </p:txBody>
      </p:sp>
      <p:sp>
        <p:nvSpPr>
          <p:cNvPr id="12" name="Presentation Title"/>
          <p:cNvSpPr txBox="1">
            <a:spLocks noGrp="1"/>
          </p:cNvSpPr>
          <p:nvPr>
            <p:ph type="title" hasCustomPrompt="1"/>
          </p:nvPr>
        </p:nvSpPr>
        <p:spPr>
          <a:xfrm>
            <a:off x="603248" y="1287496"/>
            <a:ext cx="10985502" cy="2324101"/>
          </a:xfrm>
          <a:prstGeom prst="rect">
            <a:avLst/>
          </a:prstGeom>
        </p:spPr>
        <p:txBody>
          <a:bodyPr anchor="b"/>
          <a:lstStyle>
            <a:lvl1pPr>
              <a:defRPr sz="5800" spc="-116"/>
            </a:lvl1pPr>
          </a:lstStyle>
          <a:p>
            <a:r>
              <a:t>Presentation Title</a:t>
            </a:r>
          </a:p>
        </p:txBody>
      </p:sp>
      <p:sp>
        <p:nvSpPr>
          <p:cNvPr id="13" name="Body Level One…"/>
          <p:cNvSpPr txBox="1">
            <a:spLocks noGrp="1"/>
          </p:cNvSpPr>
          <p:nvPr>
            <p:ph type="body" sz="quarter" idx="1" hasCustomPrompt="1"/>
          </p:nvPr>
        </p:nvSpPr>
        <p:spPr>
          <a:xfrm>
            <a:off x="603250" y="3598433"/>
            <a:ext cx="10985500" cy="952501"/>
          </a:xfrm>
          <a:prstGeom prst="rect">
            <a:avLst/>
          </a:prstGeom>
        </p:spPr>
        <p:txBody>
          <a:bodyPr/>
          <a:lstStyle>
            <a:lvl1pPr marL="0" indent="0" defTabSz="412750">
              <a:lnSpc>
                <a:spcPct val="100000"/>
              </a:lnSpc>
              <a:spcBef>
                <a:spcPts val="0"/>
              </a:spcBef>
              <a:buSzTx/>
              <a:buNone/>
              <a:defRPr sz="2750" b="1"/>
            </a:lvl1pPr>
            <a:lvl2pPr marL="0" indent="0" defTabSz="412750">
              <a:lnSpc>
                <a:spcPct val="100000"/>
              </a:lnSpc>
              <a:spcBef>
                <a:spcPts val="0"/>
              </a:spcBef>
              <a:buSzTx/>
              <a:buNone/>
              <a:defRPr sz="2750" b="1"/>
            </a:lvl2pPr>
            <a:lvl3pPr marL="0" indent="0" defTabSz="412750">
              <a:lnSpc>
                <a:spcPct val="100000"/>
              </a:lnSpc>
              <a:spcBef>
                <a:spcPts val="0"/>
              </a:spcBef>
              <a:buSzTx/>
              <a:buNone/>
              <a:defRPr sz="2750" b="1"/>
            </a:lvl3pPr>
            <a:lvl4pPr marL="0" indent="0" defTabSz="412750">
              <a:lnSpc>
                <a:spcPct val="100000"/>
              </a:lnSpc>
              <a:spcBef>
                <a:spcPts val="0"/>
              </a:spcBef>
              <a:buSzTx/>
              <a:buNone/>
              <a:defRPr sz="2750" b="1"/>
            </a:lvl4pPr>
            <a:lvl5pPr marL="0" indent="0" defTabSz="412750">
              <a:lnSpc>
                <a:spcPct val="100000"/>
              </a:lnSpc>
              <a:spcBef>
                <a:spcPts val="0"/>
              </a:spcBef>
              <a:buSzTx/>
              <a:buNone/>
              <a:defRPr sz="275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xfrm>
            <a:off x="5974172" y="6486708"/>
            <a:ext cx="243656" cy="241092"/>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28396515"/>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Image"/>
          <p:cNvSpPr>
            <a:spLocks noGrp="1"/>
          </p:cNvSpPr>
          <p:nvPr>
            <p:ph type="pic" idx="13"/>
          </p:nvPr>
        </p:nvSpPr>
        <p:spPr>
          <a:xfrm>
            <a:off x="-215900" y="-2019300"/>
            <a:ext cx="14732000" cy="9017000"/>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603250" y="3562350"/>
            <a:ext cx="10985500" cy="2324100"/>
          </a:xfrm>
          <a:prstGeom prst="rect">
            <a:avLst/>
          </a:prstGeom>
        </p:spPr>
        <p:txBody>
          <a:bodyPr anchor="b"/>
          <a:lstStyle>
            <a:lvl1pPr>
              <a:defRPr sz="5800" spc="-116"/>
            </a:lvl1pPr>
          </a:lstStyle>
          <a:p>
            <a:r>
              <a:t>Presentation Title</a:t>
            </a:r>
          </a:p>
        </p:txBody>
      </p:sp>
      <p:sp>
        <p:nvSpPr>
          <p:cNvPr id="23" name="Author and Date"/>
          <p:cNvSpPr txBox="1">
            <a:spLocks noGrp="1"/>
          </p:cNvSpPr>
          <p:nvPr>
            <p:ph type="body" sz="quarter" idx="14" hasCustomPrompt="1"/>
          </p:nvPr>
        </p:nvSpPr>
        <p:spPr>
          <a:xfrm>
            <a:off x="603845" y="553069"/>
            <a:ext cx="10984311"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Author and Date</a:t>
            </a:r>
          </a:p>
        </p:txBody>
      </p:sp>
      <p:sp>
        <p:nvSpPr>
          <p:cNvPr id="24" name="Body Level One…"/>
          <p:cNvSpPr txBox="1">
            <a:spLocks noGrp="1"/>
          </p:cNvSpPr>
          <p:nvPr>
            <p:ph type="body" sz="quarter" idx="1" hasCustomPrompt="1"/>
          </p:nvPr>
        </p:nvSpPr>
        <p:spPr>
          <a:xfrm>
            <a:off x="603250" y="5804955"/>
            <a:ext cx="10985500" cy="572344"/>
          </a:xfrm>
          <a:prstGeom prst="rect">
            <a:avLst/>
          </a:prstGeom>
        </p:spPr>
        <p:txBody>
          <a:bodyPr/>
          <a:lstStyle>
            <a:lvl1pPr marL="0" indent="0" defTabSz="412750">
              <a:lnSpc>
                <a:spcPct val="100000"/>
              </a:lnSpc>
              <a:spcBef>
                <a:spcPts val="0"/>
              </a:spcBef>
              <a:buSzTx/>
              <a:buNone/>
              <a:defRPr sz="2750" b="1"/>
            </a:lvl1pPr>
            <a:lvl2pPr marL="0" indent="0" defTabSz="412750">
              <a:lnSpc>
                <a:spcPct val="100000"/>
              </a:lnSpc>
              <a:spcBef>
                <a:spcPts val="0"/>
              </a:spcBef>
              <a:buSzTx/>
              <a:buNone/>
              <a:defRPr sz="2750" b="1"/>
            </a:lvl2pPr>
            <a:lvl3pPr marL="0" indent="0" defTabSz="412750">
              <a:lnSpc>
                <a:spcPct val="100000"/>
              </a:lnSpc>
              <a:spcBef>
                <a:spcPts val="0"/>
              </a:spcBef>
              <a:buSzTx/>
              <a:buNone/>
              <a:defRPr sz="2750" b="1"/>
            </a:lvl3pPr>
            <a:lvl4pPr marL="0" indent="0" defTabSz="412750">
              <a:lnSpc>
                <a:spcPct val="100000"/>
              </a:lnSpc>
              <a:spcBef>
                <a:spcPts val="0"/>
              </a:spcBef>
              <a:buSzTx/>
              <a:buNone/>
              <a:defRPr sz="2750" b="1"/>
            </a:lvl4pPr>
            <a:lvl5pPr marL="0" indent="0" defTabSz="412750">
              <a:lnSpc>
                <a:spcPct val="100000"/>
              </a:lnSpc>
              <a:spcBef>
                <a:spcPts val="0"/>
              </a:spcBef>
              <a:buSzTx/>
              <a:buNone/>
              <a:defRPr sz="2750" b="1"/>
            </a:lvl5pPr>
          </a:lstStyle>
          <a:p>
            <a:r>
              <a:t>Presentation Subtitle </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57928920"/>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Slide Title"/>
          <p:cNvSpPr txBox="1">
            <a:spLocks noGrp="1"/>
          </p:cNvSpPr>
          <p:nvPr>
            <p:ph type="title" hasCustomPrompt="1"/>
          </p:nvPr>
        </p:nvSpPr>
        <p:spPr>
          <a:xfrm>
            <a:off x="603250" y="635000"/>
            <a:ext cx="4889500" cy="2941137"/>
          </a:xfrm>
          <a:prstGeom prst="rect">
            <a:avLst/>
          </a:prstGeom>
        </p:spPr>
        <p:txBody>
          <a:bodyPr anchor="b"/>
          <a:lstStyle/>
          <a:p>
            <a:r>
              <a:t>Slide Title</a:t>
            </a:r>
          </a:p>
        </p:txBody>
      </p:sp>
      <p:sp>
        <p:nvSpPr>
          <p:cNvPr id="33" name="Body Level One…"/>
          <p:cNvSpPr txBox="1">
            <a:spLocks noGrp="1"/>
          </p:cNvSpPr>
          <p:nvPr>
            <p:ph type="body" sz="quarter" idx="1" hasCustomPrompt="1"/>
          </p:nvPr>
        </p:nvSpPr>
        <p:spPr>
          <a:xfrm>
            <a:off x="603250" y="3530288"/>
            <a:ext cx="4889500" cy="2691202"/>
          </a:xfrm>
          <a:prstGeom prst="rect">
            <a:avLst/>
          </a:prstGeom>
        </p:spPr>
        <p:txBody>
          <a:bodyPr/>
          <a:lstStyle>
            <a:lvl1pPr marL="0" indent="0" defTabSz="412750">
              <a:lnSpc>
                <a:spcPct val="100000"/>
              </a:lnSpc>
              <a:spcBef>
                <a:spcPts val="0"/>
              </a:spcBef>
              <a:buSzTx/>
              <a:buNone/>
              <a:defRPr sz="2750" b="1"/>
            </a:lvl1pPr>
            <a:lvl2pPr marL="0" indent="0" defTabSz="412750">
              <a:lnSpc>
                <a:spcPct val="100000"/>
              </a:lnSpc>
              <a:spcBef>
                <a:spcPts val="0"/>
              </a:spcBef>
              <a:buSzTx/>
              <a:buNone/>
              <a:defRPr sz="2750" b="1"/>
            </a:lvl2pPr>
            <a:lvl3pPr marL="0" indent="0" defTabSz="412750">
              <a:lnSpc>
                <a:spcPct val="100000"/>
              </a:lnSpc>
              <a:spcBef>
                <a:spcPts val="0"/>
              </a:spcBef>
              <a:buSzTx/>
              <a:buNone/>
              <a:defRPr sz="2750" b="1"/>
            </a:lvl3pPr>
            <a:lvl4pPr marL="0" indent="0" defTabSz="412750">
              <a:lnSpc>
                <a:spcPct val="100000"/>
              </a:lnSpc>
              <a:spcBef>
                <a:spcPts val="0"/>
              </a:spcBef>
              <a:buSzTx/>
              <a:buNone/>
              <a:defRPr sz="2750" b="1"/>
            </a:lvl4pPr>
            <a:lvl5pPr marL="0" indent="0" defTabSz="412750">
              <a:lnSpc>
                <a:spcPct val="100000"/>
              </a:lnSpc>
              <a:spcBef>
                <a:spcPts val="0"/>
              </a:spcBef>
              <a:buSzTx/>
              <a:buNone/>
              <a:defRPr sz="2750" b="1"/>
            </a:lvl5pPr>
          </a:lstStyle>
          <a:p>
            <a:r>
              <a:t>Slide Subtitle</a:t>
            </a:r>
          </a:p>
          <a:p>
            <a:pPr lvl="1"/>
            <a:endParaRPr/>
          </a:p>
          <a:p>
            <a:pPr lvl="2"/>
            <a:endParaRPr/>
          </a:p>
          <a:p>
            <a:pPr lvl="3"/>
            <a:endParaRPr/>
          </a:p>
          <a:p>
            <a:pPr lvl="4"/>
            <a:endParaRPr/>
          </a:p>
        </p:txBody>
      </p:sp>
      <p:sp>
        <p:nvSpPr>
          <p:cNvPr id="34" name="92709243_1322x1323.jpeg"/>
          <p:cNvSpPr>
            <a:spLocks noGrp="1"/>
          </p:cNvSpPr>
          <p:nvPr>
            <p:ph type="pic" sz="half" idx="13"/>
          </p:nvPr>
        </p:nvSpPr>
        <p:spPr>
          <a:xfrm>
            <a:off x="6026152" y="635000"/>
            <a:ext cx="5594203" cy="5604945"/>
          </a:xfrm>
          <a:prstGeom prst="rect">
            <a:avLst/>
          </a:prstGeom>
        </p:spPr>
        <p:txBody>
          <a:bodyPr lIns="91439" tIns="45719" rIns="91439" bIns="45719">
            <a:noAutofit/>
          </a:bodyPr>
          <a:lstStyle/>
          <a:p>
            <a:endParaRPr/>
          </a:p>
        </p:txBody>
      </p:sp>
      <p:sp>
        <p:nvSpPr>
          <p:cNvPr id="35" name="Slide Number"/>
          <p:cNvSpPr txBox="1">
            <a:spLocks noGrp="1"/>
          </p:cNvSpPr>
          <p:nvPr>
            <p:ph type="sldNum" sz="quarter" idx="2"/>
          </p:nvPr>
        </p:nvSpPr>
        <p:spPr>
          <a:xfrm>
            <a:off x="5971049" y="6488825"/>
            <a:ext cx="243656" cy="241092"/>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84743791"/>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13" hasCustomPrompt="1"/>
          </p:nvPr>
        </p:nvSpPr>
        <p:spPr>
          <a:xfrm>
            <a:off x="603250" y="11229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34091141"/>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65567167"/>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7BF57B9-ADE4-4045-AC25-B91BCEBB8657}" type="datetimeFigureOut">
              <a:rPr lang="en-US" smtClean="0"/>
              <a:t>7/9/2020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D5B846-D59C-4648-8CFA-FAE580BA1764}" type="slidenum">
              <a:rPr lang="en-US" smtClean="0"/>
              <a:t>‹#›</a:t>
            </a:fld>
            <a:endParaRPr lang="en-US"/>
          </a:p>
        </p:txBody>
      </p:sp>
    </p:spTree>
    <p:extLst>
      <p:ext uri="{BB962C8B-B14F-4D97-AF65-F5344CB8AC3E}">
        <p14:creationId xmlns:p14="http://schemas.microsoft.com/office/powerpoint/2010/main" val="15648310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Title"/>
          <p:cNvSpPr txBox="1">
            <a:spLocks noGrp="1"/>
          </p:cNvSpPr>
          <p:nvPr>
            <p:ph type="title" hasCustomPrompt="1"/>
          </p:nvPr>
        </p:nvSpPr>
        <p:spPr>
          <a:xfrm>
            <a:off x="603250" y="476250"/>
            <a:ext cx="4889500" cy="717550"/>
          </a:xfrm>
          <a:prstGeom prst="rect">
            <a:avLst/>
          </a:prstGeom>
        </p:spPr>
        <p:txBody>
          <a:bodyPr/>
          <a:lstStyle/>
          <a:p>
            <a:r>
              <a:t>Slide Title</a:t>
            </a:r>
          </a:p>
        </p:txBody>
      </p:sp>
      <p:sp>
        <p:nvSpPr>
          <p:cNvPr id="61" name="Slide Subtitle"/>
          <p:cNvSpPr txBox="1">
            <a:spLocks noGrp="1"/>
          </p:cNvSpPr>
          <p:nvPr>
            <p:ph type="body" sz="quarter" idx="13" hasCustomPrompt="1"/>
          </p:nvPr>
        </p:nvSpPr>
        <p:spPr>
          <a:xfrm>
            <a:off x="603250" y="1122981"/>
            <a:ext cx="4889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62" name="Body Level One…"/>
          <p:cNvSpPr txBox="1">
            <a:spLocks noGrp="1"/>
          </p:cNvSpPr>
          <p:nvPr>
            <p:ph type="body" sz="half" idx="1" hasCustomPrompt="1"/>
          </p:nvPr>
        </p:nvSpPr>
        <p:spPr>
          <a:xfrm>
            <a:off x="603250" y="2124252"/>
            <a:ext cx="4889500" cy="4128006"/>
          </a:xfrm>
          <a:prstGeom prst="rect">
            <a:avLst/>
          </a:prstGeom>
        </p:spPr>
        <p:txBody>
          <a:bodyPr/>
          <a:lstStyle/>
          <a:p>
            <a:r>
              <a:t>Slide bullet text</a:t>
            </a:r>
          </a:p>
          <a:p>
            <a:pPr lvl="1"/>
            <a:endParaRPr/>
          </a:p>
          <a:p>
            <a:pPr lvl="2"/>
            <a:endParaRPr/>
          </a:p>
          <a:p>
            <a:pPr lvl="3"/>
            <a:endParaRPr/>
          </a:p>
          <a:p>
            <a:pPr lvl="4"/>
            <a:endParaRPr/>
          </a:p>
        </p:txBody>
      </p:sp>
      <p:sp>
        <p:nvSpPr>
          <p:cNvPr id="63" name="824910546_2681x1332.jpg"/>
          <p:cNvSpPr>
            <a:spLocks noGrp="1"/>
          </p:cNvSpPr>
          <p:nvPr>
            <p:ph type="pic" idx="14"/>
          </p:nvPr>
        </p:nvSpPr>
        <p:spPr>
          <a:xfrm>
            <a:off x="3190100" y="631924"/>
            <a:ext cx="11264901" cy="5596736"/>
          </a:xfrm>
          <a:prstGeom prst="rect">
            <a:avLst/>
          </a:prstGeom>
        </p:spPr>
        <p:txBody>
          <a:bodyPr lIns="91439" tIns="45719" rIns="91439" bIns="45719">
            <a:noAutofit/>
          </a:bodyPr>
          <a:lstStyle/>
          <a:p>
            <a:endParaRP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27294489"/>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603248" y="2266950"/>
            <a:ext cx="10985502" cy="2324100"/>
          </a:xfrm>
          <a:prstGeom prst="rect">
            <a:avLst/>
          </a:prstGeom>
        </p:spPr>
        <p:txBody>
          <a:bodyPr anchor="ctr"/>
          <a:lstStyle>
            <a:lvl1pPr>
              <a:defRPr sz="5800" b="0" spc="-116">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5971049" y="6488825"/>
            <a:ext cx="243656" cy="241092"/>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90321136"/>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603250" y="476250"/>
            <a:ext cx="10985500" cy="717475"/>
          </a:xfrm>
          <a:prstGeom prst="rect">
            <a:avLst/>
          </a:prstGeom>
        </p:spPr>
        <p:txBody>
          <a:bodyPr/>
          <a:lstStyle/>
          <a:p>
            <a:r>
              <a:t>Slide Title</a:t>
            </a:r>
          </a:p>
        </p:txBody>
      </p:sp>
      <p:sp>
        <p:nvSpPr>
          <p:cNvPr id="80" name="Slide Subtitle"/>
          <p:cNvSpPr txBox="1">
            <a:spLocks noGrp="1"/>
          </p:cNvSpPr>
          <p:nvPr>
            <p:ph type="body" sz="quarter" idx="13" hasCustomPrompt="1"/>
          </p:nvPr>
        </p:nvSpPr>
        <p:spPr>
          <a:xfrm>
            <a:off x="603250" y="11229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81922487"/>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603250" y="476250"/>
            <a:ext cx="10985500" cy="717550"/>
          </a:xfrm>
          <a:prstGeom prst="rect">
            <a:avLst/>
          </a:prstGeom>
        </p:spPr>
        <p:txBody>
          <a:bodyPr/>
          <a:lstStyle/>
          <a:p>
            <a:r>
              <a:t>Agenda Title</a:t>
            </a:r>
          </a:p>
        </p:txBody>
      </p:sp>
      <p:sp>
        <p:nvSpPr>
          <p:cNvPr id="89" name="Agenda Subtitle"/>
          <p:cNvSpPr txBox="1">
            <a:spLocks noGrp="1"/>
          </p:cNvSpPr>
          <p:nvPr>
            <p:ph type="body" sz="quarter" idx="13" hasCustomPrompt="1"/>
          </p:nvPr>
        </p:nvSpPr>
        <p:spPr>
          <a:xfrm>
            <a:off x="603250" y="11229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412750">
              <a:lnSpc>
                <a:spcPct val="100000"/>
              </a:lnSpc>
              <a:spcBef>
                <a:spcPts val="900"/>
              </a:spcBef>
              <a:buSzTx/>
              <a:buNone/>
              <a:defRPr sz="2750" spc="-28"/>
            </a:lvl1pPr>
            <a:lvl2pPr marL="0" indent="0" defTabSz="412750">
              <a:lnSpc>
                <a:spcPct val="100000"/>
              </a:lnSpc>
              <a:spcBef>
                <a:spcPts val="900"/>
              </a:spcBef>
              <a:buSzTx/>
              <a:buNone/>
              <a:defRPr sz="2750" spc="-28"/>
            </a:lvl2pPr>
            <a:lvl3pPr marL="0" indent="0" defTabSz="412750">
              <a:lnSpc>
                <a:spcPct val="100000"/>
              </a:lnSpc>
              <a:spcBef>
                <a:spcPts val="900"/>
              </a:spcBef>
              <a:buSzTx/>
              <a:buNone/>
              <a:defRPr sz="2750" spc="-28"/>
            </a:lvl3pPr>
            <a:lvl4pPr marL="0" indent="0" defTabSz="412750">
              <a:lnSpc>
                <a:spcPct val="100000"/>
              </a:lnSpc>
              <a:spcBef>
                <a:spcPts val="900"/>
              </a:spcBef>
              <a:buSzTx/>
              <a:buNone/>
              <a:defRPr sz="2750" spc="-28"/>
            </a:lvl4pPr>
            <a:lvl5pPr marL="0" indent="0" defTabSz="412750">
              <a:lnSpc>
                <a:spcPct val="100000"/>
              </a:lnSpc>
              <a:spcBef>
                <a:spcPts val="900"/>
              </a:spcBef>
              <a:buSzTx/>
              <a:buNone/>
              <a:defRPr sz="2750" spc="-28"/>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84598991"/>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603250" y="2460422"/>
            <a:ext cx="10985500" cy="1937157"/>
          </a:xfrm>
          <a:prstGeom prst="rect">
            <a:avLst/>
          </a:prstGeom>
        </p:spPr>
        <p:txBody>
          <a:bodyPr anchor="ctr"/>
          <a:lstStyle>
            <a:lvl1pPr marL="0" indent="0" algn="ctr">
              <a:lnSpc>
                <a:spcPct val="80000"/>
              </a:lnSpc>
              <a:spcBef>
                <a:spcPts val="0"/>
              </a:spcBef>
              <a:buSzTx/>
              <a:buNone/>
              <a:defRPr sz="5800" spc="-116">
                <a:latin typeface="Helvetica Neue Medium"/>
                <a:ea typeface="Helvetica Neue Medium"/>
                <a:cs typeface="Helvetica Neue Medium"/>
                <a:sym typeface="Helvetica Neue Medium"/>
              </a:defRPr>
            </a:lvl1pPr>
            <a:lvl2pPr marL="0" indent="0" algn="ctr">
              <a:lnSpc>
                <a:spcPct val="80000"/>
              </a:lnSpc>
              <a:spcBef>
                <a:spcPts val="0"/>
              </a:spcBef>
              <a:buSzTx/>
              <a:buNone/>
              <a:defRPr sz="5800" spc="-116">
                <a:latin typeface="Helvetica Neue Medium"/>
                <a:ea typeface="Helvetica Neue Medium"/>
                <a:cs typeface="Helvetica Neue Medium"/>
                <a:sym typeface="Helvetica Neue Medium"/>
              </a:defRPr>
            </a:lvl2pPr>
            <a:lvl3pPr marL="0" indent="0" algn="ctr">
              <a:lnSpc>
                <a:spcPct val="80000"/>
              </a:lnSpc>
              <a:spcBef>
                <a:spcPts val="0"/>
              </a:spcBef>
              <a:buSzTx/>
              <a:buNone/>
              <a:defRPr sz="5800" spc="-116">
                <a:latin typeface="Helvetica Neue Medium"/>
                <a:ea typeface="Helvetica Neue Medium"/>
                <a:cs typeface="Helvetica Neue Medium"/>
                <a:sym typeface="Helvetica Neue Medium"/>
              </a:defRPr>
            </a:lvl3pPr>
            <a:lvl4pPr marL="0" indent="0" algn="ctr">
              <a:lnSpc>
                <a:spcPct val="80000"/>
              </a:lnSpc>
              <a:spcBef>
                <a:spcPts val="0"/>
              </a:spcBef>
              <a:buSzTx/>
              <a:buNone/>
              <a:defRPr sz="5800" spc="-116">
                <a:latin typeface="Helvetica Neue Medium"/>
                <a:ea typeface="Helvetica Neue Medium"/>
                <a:cs typeface="Helvetica Neue Medium"/>
                <a:sym typeface="Helvetica Neue Medium"/>
              </a:defRPr>
            </a:lvl4pPr>
            <a:lvl5pPr marL="0" indent="0" algn="ctr">
              <a:lnSpc>
                <a:spcPct val="80000"/>
              </a:lnSpc>
              <a:spcBef>
                <a:spcPts val="0"/>
              </a:spcBef>
              <a:buSzTx/>
              <a:buNone/>
              <a:defRPr sz="5800" spc="-116">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70332629"/>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Fact information"/>
          <p:cNvSpPr txBox="1">
            <a:spLocks noGrp="1"/>
          </p:cNvSpPr>
          <p:nvPr>
            <p:ph type="body" sz="quarter" idx="13" hasCustomPrompt="1"/>
          </p:nvPr>
        </p:nvSpPr>
        <p:spPr>
          <a:xfrm>
            <a:off x="603250" y="4131090"/>
            <a:ext cx="10985500" cy="467390"/>
          </a:xfrm>
          <a:prstGeom prst="rect">
            <a:avLst/>
          </a:prstGeom>
        </p:spPr>
        <p:txBody>
          <a:bodyPr lIns="45719" tIns="45719" rIns="45719" bIns="45719"/>
          <a:lstStyle>
            <a:lvl1pPr marL="0" indent="0" algn="ctr" defTabSz="412750">
              <a:lnSpc>
                <a:spcPct val="100000"/>
              </a:lnSpc>
              <a:spcBef>
                <a:spcPts val="0"/>
              </a:spcBef>
              <a:buSzTx/>
              <a:buNone/>
              <a:defRPr sz="2750" b="1"/>
            </a:lvl1pPr>
          </a:lstStyle>
          <a:p>
            <a:r>
              <a:t>Fact information</a:t>
            </a:r>
          </a:p>
        </p:txBody>
      </p:sp>
      <p:sp>
        <p:nvSpPr>
          <p:cNvPr id="107" name="Body Level One…"/>
          <p:cNvSpPr txBox="1">
            <a:spLocks noGrp="1"/>
          </p:cNvSpPr>
          <p:nvPr>
            <p:ph type="body" idx="1" hasCustomPrompt="1"/>
          </p:nvPr>
        </p:nvSpPr>
        <p:spPr>
          <a:xfrm>
            <a:off x="603250" y="467629"/>
            <a:ext cx="10985500" cy="3679532"/>
          </a:xfrm>
          <a:prstGeom prst="rect">
            <a:avLst/>
          </a:prstGeom>
        </p:spPr>
        <p:txBody>
          <a:bodyPr anchor="b"/>
          <a:lstStyle>
            <a:lvl1pPr marL="0" indent="0" algn="ctr">
              <a:lnSpc>
                <a:spcPct val="80000"/>
              </a:lnSpc>
              <a:spcBef>
                <a:spcPts val="0"/>
              </a:spcBef>
              <a:buSzTx/>
              <a:buNone/>
              <a:defRPr sz="12500" b="1" spc="-125"/>
            </a:lvl1pPr>
            <a:lvl2pPr marL="0" indent="0" algn="ctr">
              <a:lnSpc>
                <a:spcPct val="80000"/>
              </a:lnSpc>
              <a:spcBef>
                <a:spcPts val="0"/>
              </a:spcBef>
              <a:buSzTx/>
              <a:buNone/>
              <a:defRPr sz="12500" b="1" spc="-125"/>
            </a:lvl2pPr>
            <a:lvl3pPr marL="0" indent="0" algn="ctr">
              <a:lnSpc>
                <a:spcPct val="80000"/>
              </a:lnSpc>
              <a:spcBef>
                <a:spcPts val="0"/>
              </a:spcBef>
              <a:buSzTx/>
              <a:buNone/>
              <a:defRPr sz="12500" b="1" spc="-125"/>
            </a:lvl3pPr>
            <a:lvl4pPr marL="0" indent="0" algn="ctr">
              <a:lnSpc>
                <a:spcPct val="80000"/>
              </a:lnSpc>
              <a:spcBef>
                <a:spcPts val="0"/>
              </a:spcBef>
              <a:buSzTx/>
              <a:buNone/>
              <a:defRPr sz="12500" b="1" spc="-125"/>
            </a:lvl4pPr>
            <a:lvl5pPr marL="0" indent="0" algn="ctr">
              <a:lnSpc>
                <a:spcPct val="80000"/>
              </a:lnSpc>
              <a:spcBef>
                <a:spcPts val="0"/>
              </a:spcBef>
              <a:buSzTx/>
              <a:buNone/>
              <a:defRPr sz="12500" b="1" spc="-125"/>
            </a:lvl5pPr>
          </a:lstStyle>
          <a:p>
            <a:r>
              <a:t>100%</a:t>
            </a:r>
          </a:p>
          <a:p>
            <a:pPr lvl="1"/>
            <a:endParaRPr/>
          </a:p>
          <a:p>
            <a:pPr lvl="2"/>
            <a:endParaRPr/>
          </a:p>
          <a:p>
            <a:pPr lvl="3"/>
            <a:endParaRPr/>
          </a:p>
          <a:p>
            <a:pPr lvl="4"/>
            <a:endParaRP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68921920"/>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13" hasCustomPrompt="1"/>
          </p:nvPr>
        </p:nvSpPr>
        <p:spPr>
          <a:xfrm>
            <a:off x="1240413" y="5337727"/>
            <a:ext cx="10074626"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Attribution</a:t>
            </a:r>
          </a:p>
        </p:txBody>
      </p:sp>
      <p:sp>
        <p:nvSpPr>
          <p:cNvPr id="116" name="Body Level One…"/>
          <p:cNvSpPr txBox="1">
            <a:spLocks noGrp="1"/>
          </p:cNvSpPr>
          <p:nvPr>
            <p:ph type="body" sz="half" idx="1" hasCustomPrompt="1"/>
          </p:nvPr>
        </p:nvSpPr>
        <p:spPr>
          <a:xfrm>
            <a:off x="876962" y="2469930"/>
            <a:ext cx="10438077" cy="1918140"/>
          </a:xfrm>
          <a:prstGeom prst="rect">
            <a:avLst/>
          </a:prstGeom>
        </p:spPr>
        <p:txBody>
          <a:bodyPr anchor="ctr"/>
          <a:lstStyle>
            <a:lvl1pPr marL="319462" indent="-234950">
              <a:spcBef>
                <a:spcPts val="0"/>
              </a:spcBef>
              <a:buSzTx/>
              <a:buNone/>
              <a:defRPr sz="4250" spc="-85">
                <a:latin typeface="Helvetica Neue Medium"/>
                <a:ea typeface="Helvetica Neue Medium"/>
                <a:cs typeface="Helvetica Neue Medium"/>
                <a:sym typeface="Helvetica Neue Medium"/>
              </a:defRPr>
            </a:lvl1pPr>
            <a:lvl2pPr marL="319462" indent="-234950">
              <a:spcBef>
                <a:spcPts val="0"/>
              </a:spcBef>
              <a:buSzTx/>
              <a:buNone/>
              <a:defRPr sz="4250" spc="-85">
                <a:latin typeface="Helvetica Neue Medium"/>
                <a:ea typeface="Helvetica Neue Medium"/>
                <a:cs typeface="Helvetica Neue Medium"/>
                <a:sym typeface="Helvetica Neue Medium"/>
              </a:defRPr>
            </a:lvl2pPr>
            <a:lvl3pPr marL="319462" indent="-234950">
              <a:spcBef>
                <a:spcPts val="0"/>
              </a:spcBef>
              <a:buSzTx/>
              <a:buNone/>
              <a:defRPr sz="4250" spc="-85">
                <a:latin typeface="Helvetica Neue Medium"/>
                <a:ea typeface="Helvetica Neue Medium"/>
                <a:cs typeface="Helvetica Neue Medium"/>
                <a:sym typeface="Helvetica Neue Medium"/>
              </a:defRPr>
            </a:lvl3pPr>
            <a:lvl4pPr marL="319462" indent="-234950">
              <a:spcBef>
                <a:spcPts val="0"/>
              </a:spcBef>
              <a:buSzTx/>
              <a:buNone/>
              <a:defRPr sz="4250" spc="-85">
                <a:latin typeface="Helvetica Neue Medium"/>
                <a:ea typeface="Helvetica Neue Medium"/>
                <a:cs typeface="Helvetica Neue Medium"/>
                <a:sym typeface="Helvetica Neue Medium"/>
              </a:defRPr>
            </a:lvl4pPr>
            <a:lvl5pPr marL="319462" indent="-234950">
              <a:spcBef>
                <a:spcPts val="0"/>
              </a:spcBef>
              <a:buSzTx/>
              <a:buNone/>
              <a:defRPr sz="4250" spc="-85">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92605456"/>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862804876_960x639.jpg"/>
          <p:cNvSpPr>
            <a:spLocks noGrp="1"/>
          </p:cNvSpPr>
          <p:nvPr>
            <p:ph type="pic" sz="quarter" idx="13"/>
          </p:nvPr>
        </p:nvSpPr>
        <p:spPr>
          <a:xfrm>
            <a:off x="7715250" y="3542705"/>
            <a:ext cx="4064000" cy="2705101"/>
          </a:xfrm>
          <a:prstGeom prst="rect">
            <a:avLst/>
          </a:prstGeom>
        </p:spPr>
        <p:txBody>
          <a:bodyPr lIns="91439" tIns="45719" rIns="91439" bIns="45719">
            <a:noAutofit/>
          </a:bodyPr>
          <a:lstStyle/>
          <a:p>
            <a:endParaRPr/>
          </a:p>
        </p:txBody>
      </p:sp>
      <p:sp>
        <p:nvSpPr>
          <p:cNvPr id="125" name="824910546_2681x1332.jpg"/>
          <p:cNvSpPr>
            <a:spLocks noGrp="1"/>
          </p:cNvSpPr>
          <p:nvPr>
            <p:ph type="pic" idx="14"/>
          </p:nvPr>
        </p:nvSpPr>
        <p:spPr>
          <a:xfrm>
            <a:off x="-1466850" y="635000"/>
            <a:ext cx="11349567" cy="5638800"/>
          </a:xfrm>
          <a:prstGeom prst="rect">
            <a:avLst/>
          </a:prstGeom>
        </p:spPr>
        <p:txBody>
          <a:bodyPr lIns="91439" tIns="45719" rIns="91439" bIns="45719">
            <a:noAutofit/>
          </a:bodyPr>
          <a:lstStyle/>
          <a:p>
            <a:endParaRPr/>
          </a:p>
        </p:txBody>
      </p:sp>
      <p:sp>
        <p:nvSpPr>
          <p:cNvPr id="126" name="575395635_960x639.jpg"/>
          <p:cNvSpPr>
            <a:spLocks noGrp="1"/>
          </p:cNvSpPr>
          <p:nvPr>
            <p:ph type="pic" sz="quarter" idx="15"/>
          </p:nvPr>
        </p:nvSpPr>
        <p:spPr>
          <a:xfrm>
            <a:off x="7715250" y="635000"/>
            <a:ext cx="4064000" cy="270510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09542636"/>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Image"/>
          <p:cNvSpPr>
            <a:spLocks noGrp="1"/>
          </p:cNvSpPr>
          <p:nvPr>
            <p:ph type="pic" idx="13"/>
          </p:nvPr>
        </p:nvSpPr>
        <p:spPr>
          <a:xfrm>
            <a:off x="-755650" y="-1860550"/>
            <a:ext cx="14255750" cy="9515121"/>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46109950"/>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62196141"/>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7BF57B9-ADE4-4045-AC25-B91BCEBB8657}" type="datetimeFigureOut">
              <a:rPr lang="en-US" smtClean="0"/>
              <a:t>7/9/2020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6D5B846-D59C-4648-8CFA-FAE580BA1764}" type="slidenum">
              <a:rPr lang="en-US" smtClean="0"/>
              <a:t>‹#›</a:t>
            </a:fld>
            <a:endParaRPr lang="en-US"/>
          </a:p>
        </p:txBody>
      </p:sp>
    </p:spTree>
    <p:extLst>
      <p:ext uri="{BB962C8B-B14F-4D97-AF65-F5344CB8AC3E}">
        <p14:creationId xmlns:p14="http://schemas.microsoft.com/office/powerpoint/2010/main" val="2030094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7BF57B9-ADE4-4045-AC25-B91BCEBB8657}" type="datetimeFigureOut">
              <a:rPr lang="en-US" smtClean="0"/>
              <a:t>7/9/2020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6D5B846-D59C-4648-8CFA-FAE580BA1764}" type="slidenum">
              <a:rPr lang="en-US" smtClean="0"/>
              <a:t>‹#›</a:t>
            </a:fld>
            <a:endParaRPr lang="en-US"/>
          </a:p>
        </p:txBody>
      </p:sp>
    </p:spTree>
    <p:extLst>
      <p:ext uri="{BB962C8B-B14F-4D97-AF65-F5344CB8AC3E}">
        <p14:creationId xmlns:p14="http://schemas.microsoft.com/office/powerpoint/2010/main" val="575203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BF57B9-ADE4-4045-AC25-B91BCEBB8657}" type="datetimeFigureOut">
              <a:rPr lang="en-US" smtClean="0"/>
              <a:t>7/9/2020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6D5B846-D59C-4648-8CFA-FAE580BA1764}" type="slidenum">
              <a:rPr lang="en-US" smtClean="0"/>
              <a:t>‹#›</a:t>
            </a:fld>
            <a:endParaRPr lang="en-US"/>
          </a:p>
        </p:txBody>
      </p:sp>
    </p:spTree>
    <p:extLst>
      <p:ext uri="{BB962C8B-B14F-4D97-AF65-F5344CB8AC3E}">
        <p14:creationId xmlns:p14="http://schemas.microsoft.com/office/powerpoint/2010/main" val="1629178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7BF57B9-ADE4-4045-AC25-B91BCEBB8657}" type="datetimeFigureOut">
              <a:rPr lang="en-US" smtClean="0"/>
              <a:t>7/9/2020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D5B846-D59C-4648-8CFA-FAE580BA1764}" type="slidenum">
              <a:rPr lang="en-US" smtClean="0"/>
              <a:t>‹#›</a:t>
            </a:fld>
            <a:endParaRPr lang="en-US"/>
          </a:p>
        </p:txBody>
      </p:sp>
    </p:spTree>
    <p:extLst>
      <p:ext uri="{BB962C8B-B14F-4D97-AF65-F5344CB8AC3E}">
        <p14:creationId xmlns:p14="http://schemas.microsoft.com/office/powerpoint/2010/main" val="11818779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7BF57B9-ADE4-4045-AC25-B91BCEBB8657}" type="datetimeFigureOut">
              <a:rPr lang="en-US" smtClean="0"/>
              <a:t>7/9/2020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D5B846-D59C-4648-8CFA-FAE580BA1764}" type="slidenum">
              <a:rPr lang="en-US" smtClean="0"/>
              <a:t>‹#›</a:t>
            </a:fld>
            <a:endParaRPr lang="en-US"/>
          </a:p>
        </p:txBody>
      </p:sp>
    </p:spTree>
    <p:extLst>
      <p:ext uri="{BB962C8B-B14F-4D97-AF65-F5344CB8AC3E}">
        <p14:creationId xmlns:p14="http://schemas.microsoft.com/office/powerpoint/2010/main" val="17456814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6" Type="http://schemas.openxmlformats.org/officeDocument/2006/relationships/theme" Target="../theme/theme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BF57B9-ADE4-4045-AC25-B91BCEBB8657}" type="datetimeFigureOut">
              <a:rPr lang="en-US" smtClean="0"/>
              <a:t>7/9/2020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D5B846-D59C-4648-8CFA-FAE580BA1764}" type="slidenum">
              <a:rPr lang="en-US" smtClean="0"/>
              <a:t>‹#›</a:t>
            </a:fld>
            <a:endParaRPr lang="en-US"/>
          </a:p>
        </p:txBody>
      </p:sp>
    </p:spTree>
    <p:extLst>
      <p:ext uri="{BB962C8B-B14F-4D97-AF65-F5344CB8AC3E}">
        <p14:creationId xmlns:p14="http://schemas.microsoft.com/office/powerpoint/2010/main" val="1289754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5D2C01-76BA-4FD8-8286-74ED05850C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837CFB0-4EEB-4B40-B754-434744CB0B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BE57D6A-5058-457F-BB43-39773B54D8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B37200-5FD0-46EE-B140-36C55268A85F}" type="datetimeFigureOut">
              <a:rPr lang="en-GB" smtClean="0"/>
              <a:t>09/07/2020</a:t>
            </a:fld>
            <a:endParaRPr lang="en-GB"/>
          </a:p>
        </p:txBody>
      </p:sp>
      <p:sp>
        <p:nvSpPr>
          <p:cNvPr id="5" name="Footer Placeholder 4">
            <a:extLst>
              <a:ext uri="{FF2B5EF4-FFF2-40B4-BE49-F238E27FC236}">
                <a16:creationId xmlns:a16="http://schemas.microsoft.com/office/drawing/2014/main" id="{CAD03DBC-AAD7-4164-B52A-F59A8AC2FA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9F1C437-C1B6-4C9F-8426-5BAC4D089D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D1DCBA-7E2C-458D-8228-BD32ACF8FC7F}" type="slidenum">
              <a:rPr lang="en-GB" smtClean="0"/>
              <a:t>‹#›</a:t>
            </a:fld>
            <a:endParaRPr lang="en-GB"/>
          </a:p>
        </p:txBody>
      </p:sp>
    </p:spTree>
    <p:extLst>
      <p:ext uri="{BB962C8B-B14F-4D97-AF65-F5344CB8AC3E}">
        <p14:creationId xmlns:p14="http://schemas.microsoft.com/office/powerpoint/2010/main" val="50794799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945200">
            <a:alpha val="23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D924D4-CD8E-564D-B622-2F927E47AED2}" type="datetimeFigureOut">
              <a:rPr lang="en-US" smtClean="0"/>
              <a:t>7/9/2020</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E234B0-8C05-B541-A1D9-88BC99C20859}" type="slidenum">
              <a:rPr lang="en-US" smtClean="0"/>
              <a:t>‹#›</a:t>
            </a:fld>
            <a:endParaRPr lang="en-US"/>
          </a:p>
        </p:txBody>
      </p:sp>
    </p:spTree>
    <p:extLst>
      <p:ext uri="{BB962C8B-B14F-4D97-AF65-F5344CB8AC3E}">
        <p14:creationId xmlns:p14="http://schemas.microsoft.com/office/powerpoint/2010/main" val="226834522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603250" y="476250"/>
            <a:ext cx="10985500" cy="7165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603250" y="2124252"/>
            <a:ext cx="10985500" cy="41280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5971049" y="6486708"/>
            <a:ext cx="243656" cy="241092"/>
          </a:xfrm>
          <a:prstGeom prst="rect">
            <a:avLst/>
          </a:prstGeom>
          <a:ln w="12700">
            <a:miter lim="400000"/>
          </a:ln>
        </p:spPr>
        <p:txBody>
          <a:bodyPr wrap="none" lIns="50800" tIns="50800" rIns="50800" bIns="50800" anchor="b">
            <a:spAutoFit/>
          </a:bodyPr>
          <a:lstStyle>
            <a:lvl1pPr algn="ctr" defTabSz="292100">
              <a:lnSpc>
                <a:spcPct val="100000"/>
              </a:lnSpc>
              <a:spcBef>
                <a:spcPts val="0"/>
              </a:spcBef>
              <a:defRPr sz="900"/>
            </a:lvl1pPr>
          </a:lstStyle>
          <a:p>
            <a:fld id="{86CB4B4D-7CA3-9044-876B-883B54F8677D}" type="slidenum">
              <a:t>‹#›</a:t>
            </a:fld>
            <a:endParaRPr/>
          </a:p>
        </p:txBody>
      </p:sp>
    </p:spTree>
    <p:extLst>
      <p:ext uri="{BB962C8B-B14F-4D97-AF65-F5344CB8AC3E}">
        <p14:creationId xmlns:p14="http://schemas.microsoft.com/office/powerpoint/2010/main" val="4119352507"/>
      </p:ext>
    </p:extLst>
  </p:cSld>
  <p:clrMap bg1="dk1" tx1="lt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Lst>
  <p:transition spd="med"/>
  <p:txStyles>
    <p:titleStyle>
      <a:lvl1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n-lt"/>
          <a:ea typeface="+mn-ea"/>
          <a:cs typeface="+mn-cs"/>
          <a:sym typeface="Helvetica Neue"/>
        </a:defRPr>
      </a:lvl1pPr>
      <a:lvl2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n-lt"/>
          <a:ea typeface="+mn-ea"/>
          <a:cs typeface="+mn-cs"/>
          <a:sym typeface="Helvetica Neue"/>
        </a:defRPr>
      </a:lvl2pPr>
      <a:lvl3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n-lt"/>
          <a:ea typeface="+mn-ea"/>
          <a:cs typeface="+mn-cs"/>
          <a:sym typeface="Helvetica Neue"/>
        </a:defRPr>
      </a:lvl3pPr>
      <a:lvl4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n-lt"/>
          <a:ea typeface="+mn-ea"/>
          <a:cs typeface="+mn-cs"/>
          <a:sym typeface="Helvetica Neue"/>
        </a:defRPr>
      </a:lvl4pPr>
      <a:lvl5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n-lt"/>
          <a:ea typeface="+mn-ea"/>
          <a:cs typeface="+mn-cs"/>
          <a:sym typeface="Helvetica Neue"/>
        </a:defRPr>
      </a:lvl5pPr>
      <a:lvl6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n-lt"/>
          <a:ea typeface="+mn-ea"/>
          <a:cs typeface="+mn-cs"/>
          <a:sym typeface="Helvetica Neue"/>
        </a:defRPr>
      </a:lvl6pPr>
      <a:lvl7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n-lt"/>
          <a:ea typeface="+mn-ea"/>
          <a:cs typeface="+mn-cs"/>
          <a:sym typeface="Helvetica Neue"/>
        </a:defRPr>
      </a:lvl7pPr>
      <a:lvl8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n-lt"/>
          <a:ea typeface="+mn-ea"/>
          <a:cs typeface="+mn-cs"/>
          <a:sym typeface="Helvetica Neue"/>
        </a:defRPr>
      </a:lvl8pPr>
      <a:lvl9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n-lt"/>
          <a:ea typeface="+mn-ea"/>
          <a:cs typeface="+mn-cs"/>
          <a:sym typeface="Helvetica Neue"/>
        </a:defRPr>
      </a:lvl9pPr>
    </p:titleStyle>
    <p:bodyStyle>
      <a:lvl1pPr marL="304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FFFFFF"/>
          </a:solidFill>
          <a:uFillTx/>
          <a:latin typeface="+mn-lt"/>
          <a:ea typeface="+mn-ea"/>
          <a:cs typeface="+mn-cs"/>
          <a:sym typeface="Helvetica Neue"/>
        </a:defRPr>
      </a:lvl1pPr>
      <a:lvl2pPr marL="609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FFFFFF"/>
          </a:solidFill>
          <a:uFillTx/>
          <a:latin typeface="+mn-lt"/>
          <a:ea typeface="+mn-ea"/>
          <a:cs typeface="+mn-cs"/>
          <a:sym typeface="Helvetica Neue"/>
        </a:defRPr>
      </a:lvl2pPr>
      <a:lvl3pPr marL="914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FFFFFF"/>
          </a:solidFill>
          <a:uFillTx/>
          <a:latin typeface="+mn-lt"/>
          <a:ea typeface="+mn-ea"/>
          <a:cs typeface="+mn-cs"/>
          <a:sym typeface="Helvetica Neue"/>
        </a:defRPr>
      </a:lvl3pPr>
      <a:lvl4pPr marL="1219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FFFFFF"/>
          </a:solidFill>
          <a:uFillTx/>
          <a:latin typeface="+mn-lt"/>
          <a:ea typeface="+mn-ea"/>
          <a:cs typeface="+mn-cs"/>
          <a:sym typeface="Helvetica Neue"/>
        </a:defRPr>
      </a:lvl4pPr>
      <a:lvl5pPr marL="15240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FFFFFF"/>
          </a:solidFill>
          <a:uFillTx/>
          <a:latin typeface="+mn-lt"/>
          <a:ea typeface="+mn-ea"/>
          <a:cs typeface="+mn-cs"/>
          <a:sym typeface="Helvetica Neue"/>
        </a:defRPr>
      </a:lvl5pPr>
      <a:lvl6pPr marL="1828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FFFFFF"/>
          </a:solidFill>
          <a:uFillTx/>
          <a:latin typeface="+mn-lt"/>
          <a:ea typeface="+mn-ea"/>
          <a:cs typeface="+mn-cs"/>
          <a:sym typeface="Helvetica Neue"/>
        </a:defRPr>
      </a:lvl6pPr>
      <a:lvl7pPr marL="2133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FFFFFF"/>
          </a:solidFill>
          <a:uFillTx/>
          <a:latin typeface="+mn-lt"/>
          <a:ea typeface="+mn-ea"/>
          <a:cs typeface="+mn-cs"/>
          <a:sym typeface="Helvetica Neue"/>
        </a:defRPr>
      </a:lvl7pPr>
      <a:lvl8pPr marL="2438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FFFFFF"/>
          </a:solidFill>
          <a:uFillTx/>
          <a:latin typeface="+mn-lt"/>
          <a:ea typeface="+mn-ea"/>
          <a:cs typeface="+mn-cs"/>
          <a:sym typeface="Helvetica Neue"/>
        </a:defRPr>
      </a:lvl8pPr>
      <a:lvl9pPr marL="2743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FFFFFF"/>
          </a:solidFill>
          <a:uFillTx/>
          <a:latin typeface="+mn-lt"/>
          <a:ea typeface="+mn-ea"/>
          <a:cs typeface="+mn-cs"/>
          <a:sym typeface="Helvetica Neue"/>
        </a:defRPr>
      </a:lvl9pPr>
    </p:bodyStyle>
    <p:other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1pPr>
      <a:lvl2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2pPr>
      <a:lvl3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3pPr>
      <a:lvl4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4pPr>
      <a:lvl5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5pPr>
      <a:lvl6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6pPr>
      <a:lvl7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7pPr>
      <a:lvl8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8pPr>
      <a:lvl9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4.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emf"/><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2.emf"/><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hyperlink" Target="https://www.medrxiv.org/content/10.1101/2020.06.16.20133116v1" TargetMode="External"/><Relationship Id="rId2" Type="http://schemas.openxmlformats.org/officeDocument/2006/relationships/image" Target="../media/image12.emf"/><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3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3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babcp.com/Therapists/IAPT-Webinars.aspx"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hyperlink" Target="http://horizonsnhs.com/" TargetMode="External"/><Relationship Id="rId7" Type="http://schemas.openxmlformats.org/officeDocument/2006/relationships/hyperlink" Target="https://www.practitionerhealth.nhs.uk/upcoming-events" TargetMode="External"/><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hyperlink" Target="https://nhs.silvercloudhealth.com/signup/" TargetMode="External"/><Relationship Id="rId5" Type="http://schemas.openxmlformats.org/officeDocument/2006/relationships/image" Target="../media/image33.png"/><Relationship Id="rId10" Type="http://schemas.openxmlformats.org/officeDocument/2006/relationships/image" Target="../media/image36.jpeg"/><Relationship Id="rId4" Type="http://schemas.openxmlformats.org/officeDocument/2006/relationships/hyperlink" Target="https://www.practitioner/" TargetMode="External"/><Relationship Id="rId9" Type="http://schemas.openxmlformats.org/officeDocument/2006/relationships/image" Target="../media/image35.png"/></Relationships>
</file>

<file path=ppt/slides/_rels/slide4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hyperlink" Target="http://www.researchgate.net/profile/Nick_Grey" TargetMode="External"/><Relationship Id="rId7" Type="http://schemas.openxmlformats.org/officeDocument/2006/relationships/image" Target="../media/image40.png"/><Relationship Id="rId2" Type="http://schemas.openxmlformats.org/officeDocument/2006/relationships/hyperlink" Target="mailto:nick.grey@sussexpartnership.nhs.uk" TargetMode="External"/><Relationship Id="rId1" Type="http://schemas.openxmlformats.org/officeDocument/2006/relationships/slideLayout" Target="../slideLayouts/slideLayout1.xml"/><Relationship Id="rId6" Type="http://schemas.openxmlformats.org/officeDocument/2006/relationships/image" Target="../media/image39.jpe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emf"/><Relationship Id="rId9" Type="http://schemas.openxmlformats.org/officeDocument/2006/relationships/image" Target="../media/image4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F2D18-1FF1-4127-85AE-27C92CED18C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6D70D6A-09A7-4C0B-BC61-281A1B4D0F66}"/>
              </a:ext>
            </a:extLst>
          </p:cNvPr>
          <p:cNvSpPr>
            <a:spLocks noGrp="1"/>
          </p:cNvSpPr>
          <p:nvPr>
            <p:ph idx="1"/>
          </p:nvPr>
        </p:nvSpPr>
        <p:spPr/>
        <p:txBody>
          <a:bodyPr/>
          <a:lstStyle/>
          <a:p>
            <a:endParaRPr lang="en-GB" dirty="0"/>
          </a:p>
        </p:txBody>
      </p:sp>
      <p:pic>
        <p:nvPicPr>
          <p:cNvPr id="4" name="Picture 3">
            <a:extLst>
              <a:ext uri="{FF2B5EF4-FFF2-40B4-BE49-F238E27FC236}">
                <a16:creationId xmlns:a16="http://schemas.microsoft.com/office/drawing/2014/main" id="{9A6C0D82-2EF8-477C-AA55-45EDF2AD9503}"/>
              </a:ext>
            </a:extLst>
          </p:cNvPr>
          <p:cNvPicPr>
            <a:picLocks noChangeAspect="1"/>
          </p:cNvPicPr>
          <p:nvPr/>
        </p:nvPicPr>
        <p:blipFill>
          <a:blip r:embed="rId2"/>
          <a:stretch>
            <a:fillRect/>
          </a:stretch>
        </p:blipFill>
        <p:spPr>
          <a:xfrm>
            <a:off x="-71120" y="0"/>
            <a:ext cx="7649351" cy="6593840"/>
          </a:xfrm>
          <a:prstGeom prst="rect">
            <a:avLst/>
          </a:prstGeom>
        </p:spPr>
      </p:pic>
      <p:pic>
        <p:nvPicPr>
          <p:cNvPr id="5" name="Picture 4">
            <a:extLst>
              <a:ext uri="{FF2B5EF4-FFF2-40B4-BE49-F238E27FC236}">
                <a16:creationId xmlns:a16="http://schemas.microsoft.com/office/drawing/2014/main" id="{8B9C7A1C-F62C-4A36-BF49-C81502BEC6C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27055" y="269240"/>
            <a:ext cx="1104900" cy="1657350"/>
          </a:xfrm>
          <a:prstGeom prst="rect">
            <a:avLst/>
          </a:prstGeom>
          <a:noFill/>
          <a:ln>
            <a:noFill/>
          </a:ln>
        </p:spPr>
      </p:pic>
      <p:pic>
        <p:nvPicPr>
          <p:cNvPr id="6" name="Picture 5">
            <a:extLst>
              <a:ext uri="{FF2B5EF4-FFF2-40B4-BE49-F238E27FC236}">
                <a16:creationId xmlns:a16="http://schemas.microsoft.com/office/drawing/2014/main" id="{7BCAC35F-0B76-433B-8C6B-73E0BCE3E19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9658350" y="2899727"/>
            <a:ext cx="1695450" cy="2116455"/>
          </a:xfrm>
          <a:prstGeom prst="rect">
            <a:avLst/>
          </a:prstGeom>
          <a:noFill/>
        </p:spPr>
      </p:pic>
      <p:pic>
        <p:nvPicPr>
          <p:cNvPr id="7" name="Picture 6">
            <a:extLst>
              <a:ext uri="{FF2B5EF4-FFF2-40B4-BE49-F238E27FC236}">
                <a16:creationId xmlns:a16="http://schemas.microsoft.com/office/drawing/2014/main" id="{CC60816C-CFBE-40A7-BD38-76A3F014B3E9}"/>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7862641" y="1254919"/>
            <a:ext cx="2000250" cy="1577340"/>
          </a:xfrm>
          <a:prstGeom prst="rect">
            <a:avLst/>
          </a:prstGeom>
          <a:noFill/>
        </p:spPr>
      </p:pic>
      <p:pic>
        <p:nvPicPr>
          <p:cNvPr id="8" name="Picture 7" descr="A person wearing glasses&#10;&#10;Description automatically generated">
            <a:extLst>
              <a:ext uri="{FF2B5EF4-FFF2-40B4-BE49-F238E27FC236}">
                <a16:creationId xmlns:a16="http://schemas.microsoft.com/office/drawing/2014/main" id="{54A7D83D-6C2A-45B0-87D6-B686C55B9441}"/>
              </a:ext>
            </a:extLst>
          </p:cNvPr>
          <p:cNvPicPr/>
          <p:nvPr/>
        </p:nvPicPr>
        <p:blipFill rotWithShape="1">
          <a:blip r:embed="rId6" cstate="print">
            <a:extLst>
              <a:ext uri="{28A0092B-C50C-407E-A947-70E740481C1C}">
                <a14:useLocalDpi xmlns:a14="http://schemas.microsoft.com/office/drawing/2010/main" val="0"/>
              </a:ext>
            </a:extLst>
          </a:blip>
          <a:srcRect t="11075"/>
          <a:stretch/>
        </p:blipFill>
        <p:spPr bwMode="auto">
          <a:xfrm>
            <a:off x="7486721" y="5107622"/>
            <a:ext cx="1376045" cy="163131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772923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F27DE-7237-0E4D-A479-686D25FBBE8F}"/>
              </a:ext>
            </a:extLst>
          </p:cNvPr>
          <p:cNvSpPr>
            <a:spLocks noGrp="1"/>
          </p:cNvSpPr>
          <p:nvPr>
            <p:ph type="title"/>
          </p:nvPr>
        </p:nvSpPr>
        <p:spPr/>
        <p:txBody>
          <a:bodyPr/>
          <a:lstStyle/>
          <a:p>
            <a:r>
              <a:rPr lang="en-GB" dirty="0"/>
              <a:t>Covid-19 issues</a:t>
            </a:r>
          </a:p>
        </p:txBody>
      </p:sp>
      <p:sp>
        <p:nvSpPr>
          <p:cNvPr id="3" name="Content Placeholder 2">
            <a:extLst>
              <a:ext uri="{FF2B5EF4-FFF2-40B4-BE49-F238E27FC236}">
                <a16:creationId xmlns:a16="http://schemas.microsoft.com/office/drawing/2014/main" id="{714F5876-19C2-FF4C-9FCE-D0DB3905711A}"/>
              </a:ext>
            </a:extLst>
          </p:cNvPr>
          <p:cNvSpPr>
            <a:spLocks noGrp="1"/>
          </p:cNvSpPr>
          <p:nvPr>
            <p:ph idx="1"/>
          </p:nvPr>
        </p:nvSpPr>
        <p:spPr/>
        <p:txBody>
          <a:bodyPr>
            <a:normAutofit/>
          </a:bodyPr>
          <a:lstStyle/>
          <a:p>
            <a:r>
              <a:rPr lang="en-GB" dirty="0"/>
              <a:t>Many reasons arising:</a:t>
            </a:r>
          </a:p>
          <a:p>
            <a:pPr lvl="1"/>
            <a:r>
              <a:rPr lang="en-GB" dirty="0"/>
              <a:t>I am shielding – my medical condition</a:t>
            </a:r>
          </a:p>
          <a:p>
            <a:pPr lvl="1"/>
            <a:r>
              <a:rPr lang="en-GB" dirty="0"/>
              <a:t>My partner, mother, cat is shielding</a:t>
            </a:r>
          </a:p>
          <a:p>
            <a:pPr lvl="1"/>
            <a:r>
              <a:rPr lang="en-GB" dirty="0"/>
              <a:t>I do not trust my colleagues to behave safely</a:t>
            </a:r>
          </a:p>
          <a:p>
            <a:pPr lvl="1"/>
            <a:r>
              <a:rPr lang="en-GB" dirty="0"/>
              <a:t>“They” are not providing correct masks</a:t>
            </a:r>
          </a:p>
          <a:p>
            <a:pPr lvl="1"/>
            <a:r>
              <a:rPr lang="en-GB" dirty="0"/>
              <a:t>I have a disability…</a:t>
            </a:r>
          </a:p>
          <a:p>
            <a:r>
              <a:rPr lang="en-GB" dirty="0"/>
              <a:t>Risk assessment process</a:t>
            </a:r>
          </a:p>
          <a:p>
            <a:r>
              <a:rPr lang="en-GB" dirty="0" err="1"/>
              <a:t>Covid</a:t>
            </a:r>
            <a:r>
              <a:rPr lang="en-GB" dirty="0"/>
              <a:t> Age assessments</a:t>
            </a:r>
          </a:p>
          <a:p>
            <a:endParaRPr lang="en-GB" dirty="0"/>
          </a:p>
          <a:p>
            <a:endParaRPr lang="en-GB" dirty="0"/>
          </a:p>
        </p:txBody>
      </p:sp>
    </p:spTree>
    <p:extLst>
      <p:ext uri="{BB962C8B-B14F-4D97-AF65-F5344CB8AC3E}">
        <p14:creationId xmlns:p14="http://schemas.microsoft.com/office/powerpoint/2010/main" val="12088767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B73C7-7A60-BB46-B595-ACBECD7D3122}"/>
              </a:ext>
            </a:extLst>
          </p:cNvPr>
          <p:cNvSpPr>
            <a:spLocks noGrp="1"/>
          </p:cNvSpPr>
          <p:nvPr>
            <p:ph type="title"/>
          </p:nvPr>
        </p:nvSpPr>
        <p:spPr/>
        <p:txBody>
          <a:bodyPr/>
          <a:lstStyle/>
          <a:p>
            <a:r>
              <a:rPr lang="en-GB" dirty="0"/>
              <a:t>Covid-19 issues - continued</a:t>
            </a:r>
          </a:p>
        </p:txBody>
      </p:sp>
      <p:sp>
        <p:nvSpPr>
          <p:cNvPr id="3" name="Content Placeholder 2">
            <a:extLst>
              <a:ext uri="{FF2B5EF4-FFF2-40B4-BE49-F238E27FC236}">
                <a16:creationId xmlns:a16="http://schemas.microsoft.com/office/drawing/2014/main" id="{4A366E82-476C-2D47-AF67-41B4AEC63772}"/>
              </a:ext>
            </a:extLst>
          </p:cNvPr>
          <p:cNvSpPr>
            <a:spLocks noGrp="1"/>
          </p:cNvSpPr>
          <p:nvPr>
            <p:ph idx="1"/>
          </p:nvPr>
        </p:nvSpPr>
        <p:spPr/>
        <p:txBody>
          <a:bodyPr>
            <a:normAutofit fontScale="92500" lnSpcReduction="20000"/>
          </a:bodyPr>
          <a:lstStyle/>
          <a:p>
            <a:r>
              <a:rPr lang="en-GB" dirty="0"/>
              <a:t>Pressures of home</a:t>
            </a:r>
          </a:p>
          <a:p>
            <a:endParaRPr lang="en-GB" dirty="0"/>
          </a:p>
          <a:p>
            <a:r>
              <a:rPr lang="en-GB" dirty="0"/>
              <a:t>Working from Home – the advantages of this are a very “middle class” benefit</a:t>
            </a:r>
          </a:p>
          <a:p>
            <a:pPr lvl="1"/>
            <a:r>
              <a:rPr lang="en-GB" dirty="0"/>
              <a:t>Small space</a:t>
            </a:r>
          </a:p>
          <a:p>
            <a:pPr lvl="1"/>
            <a:r>
              <a:rPr lang="en-GB" dirty="0"/>
              <a:t>Neighbours</a:t>
            </a:r>
          </a:p>
          <a:p>
            <a:pPr lvl="1"/>
            <a:r>
              <a:rPr lang="en-GB" dirty="0"/>
              <a:t>Family on  furlough (up late watching Box Sets!)</a:t>
            </a:r>
          </a:p>
          <a:p>
            <a:pPr lvl="1"/>
            <a:r>
              <a:rPr lang="en-GB" dirty="0"/>
              <a:t>Extra meals</a:t>
            </a:r>
          </a:p>
          <a:p>
            <a:pPr lvl="1"/>
            <a:r>
              <a:rPr lang="en-GB" dirty="0"/>
              <a:t>…</a:t>
            </a:r>
          </a:p>
          <a:p>
            <a:r>
              <a:rPr lang="en-GB" dirty="0"/>
              <a:t>Job security/work concerns</a:t>
            </a:r>
          </a:p>
          <a:p>
            <a:r>
              <a:rPr lang="en-GB" dirty="0"/>
              <a:t>The need is to </a:t>
            </a:r>
            <a:r>
              <a:rPr lang="en-GB" u="sng" dirty="0"/>
              <a:t>Understand the issue</a:t>
            </a:r>
            <a:endParaRPr lang="en-GB" dirty="0"/>
          </a:p>
          <a:p>
            <a:pPr marL="0" indent="0">
              <a:buNone/>
            </a:pPr>
            <a:r>
              <a:rPr lang="en-GB" dirty="0"/>
              <a:t>		– not the stated reason…</a:t>
            </a:r>
            <a:endParaRPr lang="en-GB" u="sng" dirty="0"/>
          </a:p>
          <a:p>
            <a:endParaRPr lang="en-GB" dirty="0"/>
          </a:p>
        </p:txBody>
      </p:sp>
    </p:spTree>
    <p:extLst>
      <p:ext uri="{BB962C8B-B14F-4D97-AF65-F5344CB8AC3E}">
        <p14:creationId xmlns:p14="http://schemas.microsoft.com/office/powerpoint/2010/main" val="15169845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1DC58-9257-8548-A0EA-2382DE982FB8}"/>
              </a:ext>
            </a:extLst>
          </p:cNvPr>
          <p:cNvSpPr>
            <a:spLocks noGrp="1"/>
          </p:cNvSpPr>
          <p:nvPr>
            <p:ph type="title"/>
          </p:nvPr>
        </p:nvSpPr>
        <p:spPr/>
        <p:txBody>
          <a:bodyPr/>
          <a:lstStyle/>
          <a:p>
            <a:r>
              <a:rPr lang="en-GB" dirty="0"/>
              <a:t>I Don’t Feel Safe at Work!</a:t>
            </a:r>
          </a:p>
        </p:txBody>
      </p:sp>
      <p:sp>
        <p:nvSpPr>
          <p:cNvPr id="3" name="Content Placeholder 2">
            <a:extLst>
              <a:ext uri="{FF2B5EF4-FFF2-40B4-BE49-F238E27FC236}">
                <a16:creationId xmlns:a16="http://schemas.microsoft.com/office/drawing/2014/main" id="{B72D47E1-460D-8140-91DB-6148FE42F536}"/>
              </a:ext>
            </a:extLst>
          </p:cNvPr>
          <p:cNvSpPr>
            <a:spLocks noGrp="1"/>
          </p:cNvSpPr>
          <p:nvPr>
            <p:ph idx="1"/>
          </p:nvPr>
        </p:nvSpPr>
        <p:spPr/>
        <p:txBody>
          <a:bodyPr/>
          <a:lstStyle/>
          <a:p>
            <a:r>
              <a:rPr lang="en-GB" dirty="0"/>
              <a:t>Employment Rights Act Section 44 (an employee may withdraw from and refuse to return to an unsafe workplace)</a:t>
            </a:r>
          </a:p>
          <a:p>
            <a:pPr lvl="1"/>
            <a:r>
              <a:rPr lang="en-GB" dirty="0"/>
              <a:t>Question of perception</a:t>
            </a:r>
          </a:p>
          <a:p>
            <a:pPr lvl="1"/>
            <a:r>
              <a:rPr lang="en-GB" dirty="0"/>
              <a:t>Where this is borne out of anxiety rather than reason, the employee (and employer) may be in a difficult situation</a:t>
            </a:r>
          </a:p>
          <a:p>
            <a:r>
              <a:rPr lang="en-GB" dirty="0"/>
              <a:t>Assessment should include a consideration of whether the reaction is reflection of an underlying problem </a:t>
            </a:r>
          </a:p>
        </p:txBody>
      </p:sp>
    </p:spTree>
    <p:extLst>
      <p:ext uri="{BB962C8B-B14F-4D97-AF65-F5344CB8AC3E}">
        <p14:creationId xmlns:p14="http://schemas.microsoft.com/office/powerpoint/2010/main" val="5403334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93295-3DA1-BF4D-8997-5752DFE7EB7A}"/>
              </a:ext>
            </a:extLst>
          </p:cNvPr>
          <p:cNvSpPr>
            <a:spLocks noGrp="1"/>
          </p:cNvSpPr>
          <p:nvPr>
            <p:ph type="title"/>
          </p:nvPr>
        </p:nvSpPr>
        <p:spPr/>
        <p:txBody>
          <a:bodyPr/>
          <a:lstStyle/>
          <a:p>
            <a:r>
              <a:rPr lang="en-GB" dirty="0"/>
              <a:t>The problem with anxiety</a:t>
            </a:r>
          </a:p>
        </p:txBody>
      </p:sp>
      <p:sp>
        <p:nvSpPr>
          <p:cNvPr id="3" name="Content Placeholder 2">
            <a:extLst>
              <a:ext uri="{FF2B5EF4-FFF2-40B4-BE49-F238E27FC236}">
                <a16:creationId xmlns:a16="http://schemas.microsoft.com/office/drawing/2014/main" id="{ABBA28AA-12D8-A448-9CD0-7A573ABB8B01}"/>
              </a:ext>
            </a:extLst>
          </p:cNvPr>
          <p:cNvSpPr>
            <a:spLocks noGrp="1"/>
          </p:cNvSpPr>
          <p:nvPr>
            <p:ph idx="1"/>
          </p:nvPr>
        </p:nvSpPr>
        <p:spPr/>
        <p:txBody>
          <a:bodyPr/>
          <a:lstStyle/>
          <a:p>
            <a:r>
              <a:rPr lang="en-GB" dirty="0"/>
              <a:t>How long have you got?</a:t>
            </a:r>
          </a:p>
          <a:p>
            <a:r>
              <a:rPr lang="en-GB" dirty="0"/>
              <a:t>Individual’s perspective</a:t>
            </a:r>
          </a:p>
          <a:p>
            <a:pPr lvl="1"/>
            <a:r>
              <a:rPr lang="en-GB" dirty="0"/>
              <a:t>No expectation of “insight” – the individual may not see the “issues”</a:t>
            </a:r>
          </a:p>
          <a:p>
            <a:r>
              <a:rPr lang="en-GB" dirty="0"/>
              <a:t>Lack of understanding</a:t>
            </a:r>
          </a:p>
          <a:p>
            <a:pPr lvl="1"/>
            <a:r>
              <a:rPr lang="en-GB" dirty="0"/>
              <a:t>No concept of </a:t>
            </a:r>
          </a:p>
          <a:p>
            <a:r>
              <a:rPr lang="en-GB" dirty="0"/>
              <a:t>Lack of willingness to accept/address issues</a:t>
            </a:r>
          </a:p>
          <a:p>
            <a:r>
              <a:rPr lang="en-GB" dirty="0"/>
              <a:t>Looking for “The Cause”</a:t>
            </a:r>
          </a:p>
          <a:p>
            <a:endParaRPr lang="en-GB" dirty="0"/>
          </a:p>
          <a:p>
            <a:endParaRPr lang="en-GB" dirty="0"/>
          </a:p>
        </p:txBody>
      </p:sp>
    </p:spTree>
    <p:extLst>
      <p:ext uri="{BB962C8B-B14F-4D97-AF65-F5344CB8AC3E}">
        <p14:creationId xmlns:p14="http://schemas.microsoft.com/office/powerpoint/2010/main" val="5185946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6216E-9890-344E-9365-E942332804DC}"/>
              </a:ext>
            </a:extLst>
          </p:cNvPr>
          <p:cNvSpPr>
            <a:spLocks noGrp="1"/>
          </p:cNvSpPr>
          <p:nvPr>
            <p:ph type="title"/>
          </p:nvPr>
        </p:nvSpPr>
        <p:spPr/>
        <p:txBody>
          <a:bodyPr/>
          <a:lstStyle/>
          <a:p>
            <a:r>
              <a:rPr lang="en-GB" dirty="0"/>
              <a:t>I don’t need treatment…</a:t>
            </a:r>
          </a:p>
        </p:txBody>
      </p:sp>
      <p:sp>
        <p:nvSpPr>
          <p:cNvPr id="3" name="Content Placeholder 2">
            <a:extLst>
              <a:ext uri="{FF2B5EF4-FFF2-40B4-BE49-F238E27FC236}">
                <a16:creationId xmlns:a16="http://schemas.microsoft.com/office/drawing/2014/main" id="{F25C46EB-AB97-0D40-A1AA-FC1B602CFFB5}"/>
              </a:ext>
            </a:extLst>
          </p:cNvPr>
          <p:cNvSpPr>
            <a:spLocks noGrp="1"/>
          </p:cNvSpPr>
          <p:nvPr>
            <p:ph idx="1"/>
          </p:nvPr>
        </p:nvSpPr>
        <p:spPr/>
        <p:txBody>
          <a:bodyPr/>
          <a:lstStyle/>
          <a:p>
            <a:r>
              <a:rPr lang="en-GB" dirty="0"/>
              <a:t>I need </a:t>
            </a:r>
          </a:p>
          <a:p>
            <a:pPr lvl="1"/>
            <a:r>
              <a:rPr lang="en-GB" dirty="0"/>
              <a:t>My manager</a:t>
            </a:r>
          </a:p>
          <a:p>
            <a:pPr lvl="1"/>
            <a:r>
              <a:rPr lang="en-GB" dirty="0"/>
              <a:t>My boss</a:t>
            </a:r>
          </a:p>
          <a:p>
            <a:pPr lvl="1"/>
            <a:r>
              <a:rPr lang="en-GB" dirty="0"/>
              <a:t>My colleagues</a:t>
            </a:r>
          </a:p>
          <a:p>
            <a:pPr lvl="1"/>
            <a:r>
              <a:rPr lang="en-GB" dirty="0"/>
              <a:t>My ex</a:t>
            </a:r>
          </a:p>
          <a:p>
            <a:pPr lvl="1"/>
            <a:r>
              <a:rPr lang="en-GB" dirty="0"/>
              <a:t>My mother</a:t>
            </a:r>
          </a:p>
          <a:p>
            <a:pPr lvl="1"/>
            <a:r>
              <a:rPr lang="en-GB" dirty="0"/>
              <a:t>[Please insert comment]</a:t>
            </a:r>
          </a:p>
          <a:p>
            <a:pPr lvl="1"/>
            <a:endParaRPr lang="en-GB" dirty="0"/>
          </a:p>
          <a:p>
            <a:pPr marL="0" indent="0">
              <a:buNone/>
            </a:pPr>
            <a:r>
              <a:rPr lang="en-GB" dirty="0"/>
              <a:t>		to stop causing all of this trouble for me</a:t>
            </a:r>
          </a:p>
        </p:txBody>
      </p:sp>
    </p:spTree>
    <p:extLst>
      <p:ext uri="{BB962C8B-B14F-4D97-AF65-F5344CB8AC3E}">
        <p14:creationId xmlns:p14="http://schemas.microsoft.com/office/powerpoint/2010/main" val="19074412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B0258-1DFB-3C47-9873-A6CE849F957D}"/>
              </a:ext>
            </a:extLst>
          </p:cNvPr>
          <p:cNvSpPr>
            <a:spLocks noGrp="1"/>
          </p:cNvSpPr>
          <p:nvPr>
            <p:ph type="title"/>
          </p:nvPr>
        </p:nvSpPr>
        <p:spPr/>
        <p:txBody>
          <a:bodyPr/>
          <a:lstStyle/>
          <a:p>
            <a:r>
              <a:rPr lang="en-GB" dirty="0"/>
              <a:t>How to manage the anxious return?</a:t>
            </a:r>
          </a:p>
        </p:txBody>
      </p:sp>
      <p:sp>
        <p:nvSpPr>
          <p:cNvPr id="3" name="Content Placeholder 2">
            <a:extLst>
              <a:ext uri="{FF2B5EF4-FFF2-40B4-BE49-F238E27FC236}">
                <a16:creationId xmlns:a16="http://schemas.microsoft.com/office/drawing/2014/main" id="{55B7A56F-B363-974F-9A95-E65D9C9392DC}"/>
              </a:ext>
            </a:extLst>
          </p:cNvPr>
          <p:cNvSpPr>
            <a:spLocks noGrp="1"/>
          </p:cNvSpPr>
          <p:nvPr>
            <p:ph idx="1"/>
          </p:nvPr>
        </p:nvSpPr>
        <p:spPr/>
        <p:txBody>
          <a:bodyPr>
            <a:normAutofit fontScale="92500" lnSpcReduction="20000"/>
          </a:bodyPr>
          <a:lstStyle/>
          <a:p>
            <a:r>
              <a:rPr lang="en-GB" dirty="0"/>
              <a:t>Understand</a:t>
            </a:r>
          </a:p>
          <a:p>
            <a:pPr lvl="1"/>
            <a:r>
              <a:rPr lang="en-GB" dirty="0"/>
              <a:t>What is causing the problem for the individual at this time – expert advice as needed!</a:t>
            </a:r>
          </a:p>
          <a:p>
            <a:r>
              <a:rPr lang="en-GB" dirty="0"/>
              <a:t>Define</a:t>
            </a:r>
          </a:p>
          <a:p>
            <a:pPr lvl="1"/>
            <a:r>
              <a:rPr lang="en-GB" dirty="0"/>
              <a:t>The issues – ideally with agreement of the individual</a:t>
            </a:r>
          </a:p>
          <a:p>
            <a:r>
              <a:rPr lang="en-GB" dirty="0"/>
              <a:t>Address </a:t>
            </a:r>
          </a:p>
          <a:p>
            <a:pPr lvl="1"/>
            <a:r>
              <a:rPr lang="en-GB" dirty="0"/>
              <a:t>The problems as they present</a:t>
            </a:r>
          </a:p>
          <a:p>
            <a:r>
              <a:rPr lang="en-GB" dirty="0"/>
              <a:t>Adjust</a:t>
            </a:r>
          </a:p>
          <a:p>
            <a:pPr lvl="1"/>
            <a:r>
              <a:rPr lang="en-GB" dirty="0"/>
              <a:t>Temporary adjustments can assist in building confidence</a:t>
            </a:r>
          </a:p>
          <a:p>
            <a:r>
              <a:rPr lang="en-GB" dirty="0"/>
              <a:t>Review</a:t>
            </a:r>
          </a:p>
          <a:p>
            <a:pPr lvl="1"/>
            <a:r>
              <a:rPr lang="en-GB" dirty="0"/>
              <a:t>Ensure that there is adequate review built into the process, again this is a reassurance for all involved</a:t>
            </a:r>
          </a:p>
        </p:txBody>
      </p:sp>
    </p:spTree>
    <p:extLst>
      <p:ext uri="{BB962C8B-B14F-4D97-AF65-F5344CB8AC3E}">
        <p14:creationId xmlns:p14="http://schemas.microsoft.com/office/powerpoint/2010/main" val="10392415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563ED-6BFC-5E4E-8963-F9455E68A2BC}"/>
              </a:ext>
            </a:extLst>
          </p:cNvPr>
          <p:cNvSpPr>
            <a:spLocks noGrp="1"/>
          </p:cNvSpPr>
          <p:nvPr>
            <p:ph type="title"/>
          </p:nvPr>
        </p:nvSpPr>
        <p:spPr/>
        <p:txBody>
          <a:bodyPr/>
          <a:lstStyle/>
          <a:p>
            <a:r>
              <a:rPr lang="en-GB" dirty="0"/>
              <a:t>Who is anxious here?</a:t>
            </a:r>
          </a:p>
        </p:txBody>
      </p:sp>
      <p:sp>
        <p:nvSpPr>
          <p:cNvPr id="3" name="Content Placeholder 2">
            <a:extLst>
              <a:ext uri="{FF2B5EF4-FFF2-40B4-BE49-F238E27FC236}">
                <a16:creationId xmlns:a16="http://schemas.microsoft.com/office/drawing/2014/main" id="{FDCAC0F6-A68A-6746-B016-24822550AFF1}"/>
              </a:ext>
            </a:extLst>
          </p:cNvPr>
          <p:cNvSpPr>
            <a:spLocks noGrp="1"/>
          </p:cNvSpPr>
          <p:nvPr>
            <p:ph idx="1"/>
          </p:nvPr>
        </p:nvSpPr>
        <p:spPr/>
        <p:txBody>
          <a:bodyPr/>
          <a:lstStyle/>
          <a:p>
            <a:r>
              <a:rPr lang="en-GB" dirty="0"/>
              <a:t>“Anxiety” may be the issue for the individual/employee/worker</a:t>
            </a:r>
          </a:p>
          <a:p>
            <a:endParaRPr lang="en-GB" dirty="0"/>
          </a:p>
          <a:p>
            <a:r>
              <a:rPr lang="en-GB" dirty="0"/>
              <a:t>There is a degree of concern for the employer (manager/HR/ “Boss”) – need to provide “safe” environment</a:t>
            </a:r>
          </a:p>
          <a:p>
            <a:endParaRPr lang="en-GB" dirty="0"/>
          </a:p>
          <a:p>
            <a:r>
              <a:rPr lang="en-GB" dirty="0"/>
              <a:t>In short, everyone is worried…</a:t>
            </a:r>
          </a:p>
        </p:txBody>
      </p:sp>
    </p:spTree>
    <p:extLst>
      <p:ext uri="{BB962C8B-B14F-4D97-AF65-F5344CB8AC3E}">
        <p14:creationId xmlns:p14="http://schemas.microsoft.com/office/powerpoint/2010/main" val="1783517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4C0FD-1C36-6046-BE2E-B5CBDB10E7C1}"/>
              </a:ext>
            </a:extLst>
          </p:cNvPr>
          <p:cNvSpPr>
            <a:spLocks noGrp="1"/>
          </p:cNvSpPr>
          <p:nvPr>
            <p:ph type="title"/>
          </p:nvPr>
        </p:nvSpPr>
        <p:spPr/>
        <p:txBody>
          <a:bodyPr/>
          <a:lstStyle/>
          <a:p>
            <a:r>
              <a:rPr lang="en-GB" dirty="0"/>
              <a:t>Who are we advising?</a:t>
            </a:r>
          </a:p>
        </p:txBody>
      </p:sp>
      <p:sp>
        <p:nvSpPr>
          <p:cNvPr id="3" name="Content Placeholder 2">
            <a:extLst>
              <a:ext uri="{FF2B5EF4-FFF2-40B4-BE49-F238E27FC236}">
                <a16:creationId xmlns:a16="http://schemas.microsoft.com/office/drawing/2014/main" id="{E19C1049-46E6-A947-A193-EA141C3F90E4}"/>
              </a:ext>
            </a:extLst>
          </p:cNvPr>
          <p:cNvSpPr>
            <a:spLocks noGrp="1"/>
          </p:cNvSpPr>
          <p:nvPr>
            <p:ph idx="1"/>
          </p:nvPr>
        </p:nvSpPr>
        <p:spPr/>
        <p:txBody>
          <a:bodyPr>
            <a:normAutofit fontScale="92500"/>
          </a:bodyPr>
          <a:lstStyle/>
          <a:p>
            <a:r>
              <a:rPr lang="en-GB" dirty="0"/>
              <a:t>Employee/worker</a:t>
            </a:r>
          </a:p>
          <a:p>
            <a:pPr lvl="1"/>
            <a:r>
              <a:rPr lang="en-GB" dirty="0"/>
              <a:t>What can YOU do about YOUR situation?</a:t>
            </a:r>
          </a:p>
          <a:p>
            <a:pPr lvl="1"/>
            <a:r>
              <a:rPr lang="en-GB" dirty="0"/>
              <a:t>What can I advise about YOUR circumstances?</a:t>
            </a:r>
          </a:p>
          <a:p>
            <a:endParaRPr lang="en-GB" dirty="0"/>
          </a:p>
          <a:p>
            <a:r>
              <a:rPr lang="en-GB" dirty="0"/>
              <a:t>Managers/HR</a:t>
            </a:r>
          </a:p>
          <a:p>
            <a:pPr lvl="1"/>
            <a:r>
              <a:rPr lang="en-GB" dirty="0"/>
              <a:t>What can YOU [HR etc.] do about THE situation?</a:t>
            </a:r>
          </a:p>
          <a:p>
            <a:pPr lvl="1"/>
            <a:r>
              <a:rPr lang="en-GB" dirty="0"/>
              <a:t>Individuals/teams – what considerations and adjustments will make a difference</a:t>
            </a:r>
          </a:p>
          <a:p>
            <a:endParaRPr lang="en-GB" dirty="0"/>
          </a:p>
          <a:p>
            <a:r>
              <a:rPr lang="en-GB" dirty="0"/>
              <a:t>Organisations/C-Suite</a:t>
            </a:r>
          </a:p>
          <a:p>
            <a:pPr lvl="1"/>
            <a:r>
              <a:rPr lang="en-GB" dirty="0"/>
              <a:t>What SHOULD WE [C-Suite/”CMO”] DO to HELP THEM make it happen</a:t>
            </a:r>
          </a:p>
        </p:txBody>
      </p:sp>
    </p:spTree>
    <p:extLst>
      <p:ext uri="{BB962C8B-B14F-4D97-AF65-F5344CB8AC3E}">
        <p14:creationId xmlns:p14="http://schemas.microsoft.com/office/powerpoint/2010/main" val="34001290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8E7EB-3A41-8942-9229-54374F682168}"/>
              </a:ext>
            </a:extLst>
          </p:cNvPr>
          <p:cNvSpPr>
            <a:spLocks noGrp="1"/>
          </p:cNvSpPr>
          <p:nvPr>
            <p:ph type="title"/>
          </p:nvPr>
        </p:nvSpPr>
        <p:spPr/>
        <p:txBody>
          <a:bodyPr/>
          <a:lstStyle/>
          <a:p>
            <a:r>
              <a:rPr lang="en-GB" dirty="0"/>
              <a:t>Understanding</a:t>
            </a:r>
          </a:p>
        </p:txBody>
      </p:sp>
      <p:sp>
        <p:nvSpPr>
          <p:cNvPr id="3" name="Content Placeholder 2">
            <a:extLst>
              <a:ext uri="{FF2B5EF4-FFF2-40B4-BE49-F238E27FC236}">
                <a16:creationId xmlns:a16="http://schemas.microsoft.com/office/drawing/2014/main" id="{43ABFA84-0C32-5049-A612-FA683084601A}"/>
              </a:ext>
            </a:extLst>
          </p:cNvPr>
          <p:cNvSpPr>
            <a:spLocks noGrp="1"/>
          </p:cNvSpPr>
          <p:nvPr>
            <p:ph idx="1"/>
          </p:nvPr>
        </p:nvSpPr>
        <p:spPr/>
        <p:txBody>
          <a:bodyPr>
            <a:normAutofit lnSpcReduction="10000"/>
          </a:bodyPr>
          <a:lstStyle/>
          <a:p>
            <a:r>
              <a:rPr lang="en-GB" dirty="0"/>
              <a:t>Necessary to be able to discern:</a:t>
            </a:r>
          </a:p>
          <a:p>
            <a:endParaRPr lang="en-GB" dirty="0"/>
          </a:p>
          <a:p>
            <a:pPr lvl="1"/>
            <a:r>
              <a:rPr lang="en-GB" dirty="0"/>
              <a:t>The nature of the anxiety</a:t>
            </a:r>
          </a:p>
          <a:p>
            <a:pPr lvl="1"/>
            <a:endParaRPr lang="en-GB" dirty="0"/>
          </a:p>
          <a:p>
            <a:pPr lvl="1"/>
            <a:r>
              <a:rPr lang="en-GB" dirty="0"/>
              <a:t>The actual cause</a:t>
            </a:r>
          </a:p>
          <a:p>
            <a:pPr lvl="1"/>
            <a:endParaRPr lang="en-GB" dirty="0"/>
          </a:p>
          <a:p>
            <a:pPr lvl="1"/>
            <a:r>
              <a:rPr lang="en-GB" dirty="0"/>
              <a:t>How to make progress</a:t>
            </a:r>
          </a:p>
          <a:p>
            <a:endParaRPr lang="en-GB" dirty="0"/>
          </a:p>
          <a:p>
            <a:r>
              <a:rPr lang="en-GB" dirty="0"/>
              <a:t>Without an understanding of the situation it will be impossible to offer any meaningful advice</a:t>
            </a:r>
          </a:p>
        </p:txBody>
      </p:sp>
    </p:spTree>
    <p:extLst>
      <p:ext uri="{BB962C8B-B14F-4D97-AF65-F5344CB8AC3E}">
        <p14:creationId xmlns:p14="http://schemas.microsoft.com/office/powerpoint/2010/main" val="7520470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D968A-25C0-5440-9A42-FAD1EAE6FBE2}"/>
              </a:ext>
            </a:extLst>
          </p:cNvPr>
          <p:cNvSpPr>
            <a:spLocks noGrp="1"/>
          </p:cNvSpPr>
          <p:nvPr>
            <p:ph type="title"/>
          </p:nvPr>
        </p:nvSpPr>
        <p:spPr/>
        <p:txBody>
          <a:bodyPr>
            <a:normAutofit/>
          </a:bodyPr>
          <a:lstStyle/>
          <a:p>
            <a:r>
              <a:rPr lang="en-GB" sz="4000" dirty="0"/>
              <a:t>Contentment – the achievable goal?</a:t>
            </a:r>
          </a:p>
        </p:txBody>
      </p:sp>
      <p:pic>
        <p:nvPicPr>
          <p:cNvPr id="5" name="Content Placeholder 4">
            <a:extLst>
              <a:ext uri="{FF2B5EF4-FFF2-40B4-BE49-F238E27FC236}">
                <a16:creationId xmlns:a16="http://schemas.microsoft.com/office/drawing/2014/main" id="{67288F0A-304A-7A4E-95D5-C9773ACD88FD}"/>
              </a:ext>
            </a:extLst>
          </p:cNvPr>
          <p:cNvPicPr>
            <a:picLocks noGrp="1" noChangeAspect="1"/>
          </p:cNvPicPr>
          <p:nvPr>
            <p:ph idx="1"/>
          </p:nvPr>
        </p:nvPicPr>
        <p:blipFill>
          <a:blip r:embed="rId3"/>
          <a:stretch>
            <a:fillRect/>
          </a:stretch>
        </p:blipFill>
        <p:spPr>
          <a:xfrm>
            <a:off x="4128066" y="1825625"/>
            <a:ext cx="3935868" cy="4351338"/>
          </a:xfrm>
        </p:spPr>
      </p:pic>
    </p:spTree>
    <p:extLst>
      <p:ext uri="{BB962C8B-B14F-4D97-AF65-F5344CB8AC3E}">
        <p14:creationId xmlns:p14="http://schemas.microsoft.com/office/powerpoint/2010/main" val="3945855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F3919-B8EF-B64F-93EC-34ABD10425E3}"/>
              </a:ext>
            </a:extLst>
          </p:cNvPr>
          <p:cNvSpPr>
            <a:spLocks noGrp="1"/>
          </p:cNvSpPr>
          <p:nvPr>
            <p:ph type="ctrTitle"/>
          </p:nvPr>
        </p:nvSpPr>
        <p:spPr/>
        <p:txBody>
          <a:bodyPr>
            <a:noAutofit/>
          </a:bodyPr>
          <a:lstStyle/>
          <a:p>
            <a:r>
              <a:rPr lang="en-GB" dirty="0"/>
              <a:t>The anxious employee returns</a:t>
            </a:r>
            <a:br>
              <a:rPr lang="en-GB" dirty="0"/>
            </a:br>
            <a:endParaRPr lang="en-US" dirty="0"/>
          </a:p>
        </p:txBody>
      </p:sp>
      <p:sp>
        <p:nvSpPr>
          <p:cNvPr id="3" name="Subtitle 2">
            <a:extLst>
              <a:ext uri="{FF2B5EF4-FFF2-40B4-BE49-F238E27FC236}">
                <a16:creationId xmlns:a16="http://schemas.microsoft.com/office/drawing/2014/main" id="{46D82FED-5531-C64E-884D-AFB5A2EB13F0}"/>
              </a:ext>
            </a:extLst>
          </p:cNvPr>
          <p:cNvSpPr>
            <a:spLocks noGrp="1"/>
          </p:cNvSpPr>
          <p:nvPr>
            <p:ph type="subTitle" idx="1"/>
          </p:nvPr>
        </p:nvSpPr>
        <p:spPr/>
        <p:txBody>
          <a:bodyPr>
            <a:normAutofit/>
          </a:bodyPr>
          <a:lstStyle/>
          <a:p>
            <a:r>
              <a:rPr lang="en-GB" sz="4400" dirty="0"/>
              <a:t>(or not, as the case may be)</a:t>
            </a:r>
            <a:endParaRPr lang="en-US" sz="4400" dirty="0"/>
          </a:p>
        </p:txBody>
      </p:sp>
    </p:spTree>
    <p:extLst>
      <p:ext uri="{BB962C8B-B14F-4D97-AF65-F5344CB8AC3E}">
        <p14:creationId xmlns:p14="http://schemas.microsoft.com/office/powerpoint/2010/main" val="18060778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3CE18-6197-5342-8FE4-C08799D58FEC}"/>
              </a:ext>
            </a:extLst>
          </p:cNvPr>
          <p:cNvSpPr>
            <a:spLocks noGrp="1"/>
          </p:cNvSpPr>
          <p:nvPr>
            <p:ph type="title"/>
          </p:nvPr>
        </p:nvSpPr>
        <p:spPr>
          <a:xfrm>
            <a:off x="1335270" y="3137332"/>
            <a:ext cx="7914747" cy="1377049"/>
          </a:xfrm>
        </p:spPr>
        <p:txBody>
          <a:bodyPr>
            <a:normAutofit fontScale="90000"/>
          </a:bodyPr>
          <a:lstStyle/>
          <a:p>
            <a:r>
              <a:rPr lang="en-US" dirty="0"/>
              <a:t>Anxiety: how we can understand it and work with it </a:t>
            </a:r>
            <a:br>
              <a:rPr lang="en-US" dirty="0"/>
            </a:br>
            <a:br>
              <a:rPr lang="en-US" dirty="0"/>
            </a:br>
            <a:r>
              <a:rPr lang="en-US" dirty="0" err="1"/>
              <a:t>Dr</a:t>
            </a:r>
            <a:r>
              <a:rPr lang="en-US" dirty="0"/>
              <a:t> Nick Grey</a:t>
            </a:r>
            <a:br>
              <a:rPr lang="en-US" dirty="0"/>
            </a:br>
            <a:r>
              <a:rPr lang="en-US" sz="3100" dirty="0"/>
              <a:t>Consultant Clinical Psychologist</a:t>
            </a:r>
            <a:br>
              <a:rPr lang="en-US" sz="3100" dirty="0"/>
            </a:br>
            <a:r>
              <a:rPr lang="en-GB" sz="3100" dirty="0">
                <a:solidFill>
                  <a:schemeClr val="bg1"/>
                </a:solidFill>
              </a:rPr>
              <a:t>Joint Clinical Lead for the Psychology Support Programme for Covid-19 (NHSE)</a:t>
            </a:r>
            <a:br>
              <a:rPr lang="en-GB" dirty="0">
                <a:solidFill>
                  <a:prstClr val="black"/>
                </a:solidFill>
              </a:rPr>
            </a:br>
            <a:br>
              <a:rPr lang="en-US" dirty="0"/>
            </a:br>
            <a:r>
              <a:rPr lang="en-US" dirty="0"/>
              <a:t>July 2020</a:t>
            </a:r>
          </a:p>
        </p:txBody>
      </p:sp>
      <p:sp>
        <p:nvSpPr>
          <p:cNvPr id="4" name="TextBox 3"/>
          <p:cNvSpPr txBox="1"/>
          <p:nvPr/>
        </p:nvSpPr>
        <p:spPr>
          <a:xfrm>
            <a:off x="8094279" y="6261100"/>
            <a:ext cx="1887921" cy="400110"/>
          </a:xfrm>
          <a:prstGeom prst="rect">
            <a:avLst/>
          </a:prstGeom>
          <a:noFill/>
        </p:spPr>
        <p:txBody>
          <a:bodyPr wrap="square" rtlCol="0">
            <a:spAutoFit/>
          </a:bodyPr>
          <a:lstStyle/>
          <a:p>
            <a:r>
              <a:rPr lang="en-US" sz="2000" b="1" dirty="0">
                <a:solidFill>
                  <a:schemeClr val="bg1"/>
                </a:solidFill>
              </a:rPr>
              <a:t>@</a:t>
            </a:r>
            <a:r>
              <a:rPr lang="en-US" sz="2000" b="1" dirty="0" err="1">
                <a:solidFill>
                  <a:schemeClr val="bg1"/>
                </a:solidFill>
              </a:rPr>
              <a:t>nickdgrey</a:t>
            </a:r>
            <a:endParaRPr lang="en-US" sz="2000" b="1" dirty="0">
              <a:solidFill>
                <a:schemeClr val="bg1"/>
              </a:solidFill>
            </a:endParaRPr>
          </a:p>
        </p:txBody>
      </p:sp>
    </p:spTree>
    <p:extLst>
      <p:ext uri="{BB962C8B-B14F-4D97-AF65-F5344CB8AC3E}">
        <p14:creationId xmlns:p14="http://schemas.microsoft.com/office/powerpoint/2010/main" val="11742341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9457" name="Title 3"/>
          <p:cNvSpPr>
            <a:spLocks noGrp="1"/>
          </p:cNvSpPr>
          <p:nvPr>
            <p:ph type="title"/>
          </p:nvPr>
        </p:nvSpPr>
        <p:spPr/>
        <p:txBody>
          <a:bodyPr/>
          <a:lstStyle/>
          <a:p>
            <a:r>
              <a:rPr lang="en-GB" altLang="x-none" dirty="0">
                <a:ea typeface="ＭＳ Ｐゴシック" charset="-128"/>
              </a:rPr>
              <a:t>Outline </a:t>
            </a:r>
            <a:endParaRPr lang="en-US" altLang="x-none" dirty="0">
              <a:ea typeface="ＭＳ Ｐゴシック" charset="-128"/>
            </a:endParaRPr>
          </a:p>
        </p:txBody>
      </p:sp>
      <p:sp>
        <p:nvSpPr>
          <p:cNvPr id="19458" name="Content Placeholder 4"/>
          <p:cNvSpPr>
            <a:spLocks noGrp="1"/>
          </p:cNvSpPr>
          <p:nvPr>
            <p:ph idx="1"/>
          </p:nvPr>
        </p:nvSpPr>
        <p:spPr/>
        <p:txBody>
          <a:bodyPr>
            <a:normAutofit lnSpcReduction="10000"/>
          </a:bodyPr>
          <a:lstStyle/>
          <a:p>
            <a:r>
              <a:rPr lang="en-GB" altLang="x-none" dirty="0">
                <a:ea typeface="ＭＳ Ｐゴシック" charset="-128"/>
              </a:rPr>
              <a:t>Understanding people’s anxiety</a:t>
            </a:r>
          </a:p>
          <a:p>
            <a:r>
              <a:rPr lang="en-GB" altLang="x-none" dirty="0">
                <a:ea typeface="ＭＳ Ｐゴシック" charset="-128"/>
              </a:rPr>
              <a:t>Acute stress, worry, and chronic anxiety (disorder)</a:t>
            </a:r>
          </a:p>
          <a:p>
            <a:r>
              <a:rPr lang="en-GB" altLang="x-none" dirty="0">
                <a:ea typeface="ＭＳ Ｐゴシック" charset="-128"/>
              </a:rPr>
              <a:t>What we can do to help</a:t>
            </a:r>
          </a:p>
          <a:p>
            <a:r>
              <a:rPr lang="en-GB" altLang="x-none" dirty="0">
                <a:ea typeface="ＭＳ Ｐゴシック" charset="-128"/>
              </a:rPr>
              <a:t>Health anxiety and ‘death anxiety’</a:t>
            </a:r>
          </a:p>
          <a:p>
            <a:endParaRPr lang="en-GB" altLang="x-none" dirty="0">
              <a:ea typeface="ＭＳ Ｐゴシック" charset="-128"/>
            </a:endParaRPr>
          </a:p>
          <a:p>
            <a:endParaRPr lang="en-GB" altLang="x-none" dirty="0">
              <a:ea typeface="ＭＳ Ｐゴシック" charset="-128"/>
            </a:endParaRPr>
          </a:p>
          <a:p>
            <a:pPr marL="0" indent="0">
              <a:buNone/>
            </a:pPr>
            <a:endParaRPr lang="en-GB" altLang="x-none" sz="2400" dirty="0">
              <a:ea typeface="ＭＳ Ｐゴシック" charset="-128"/>
            </a:endParaRPr>
          </a:p>
          <a:p>
            <a:pPr marL="0" indent="0">
              <a:buNone/>
            </a:pPr>
            <a:r>
              <a:rPr lang="en-GB" altLang="x-none" sz="2400" dirty="0">
                <a:ea typeface="ＭＳ Ｐゴシック" charset="-128"/>
              </a:rPr>
              <a:t>Acknowledgements </a:t>
            </a:r>
          </a:p>
          <a:p>
            <a:r>
              <a:rPr lang="en-GB" altLang="x-none" sz="2400" dirty="0">
                <a:ea typeface="ＭＳ Ｐゴシック" charset="-128"/>
              </a:rPr>
              <a:t>Paul </a:t>
            </a:r>
            <a:r>
              <a:rPr lang="en-GB" altLang="x-none" sz="2400" dirty="0" err="1">
                <a:ea typeface="ＭＳ Ｐゴシック" charset="-128"/>
              </a:rPr>
              <a:t>Salkovskis</a:t>
            </a:r>
            <a:r>
              <a:rPr lang="en-GB" altLang="x-none" sz="2400" dirty="0">
                <a:ea typeface="ＭＳ Ｐゴシック" charset="-128"/>
              </a:rPr>
              <a:t>, Joy McGuire, Alison Croft, David Clark, </a:t>
            </a:r>
            <a:r>
              <a:rPr lang="en-GB" altLang="x-none" sz="2400" dirty="0" err="1">
                <a:ea typeface="ＭＳ Ｐゴシック" charset="-128"/>
              </a:rPr>
              <a:t>Anke</a:t>
            </a:r>
            <a:r>
              <a:rPr lang="en-GB" altLang="x-none" sz="2400" dirty="0">
                <a:ea typeface="ＭＳ Ｐゴシック" charset="-128"/>
              </a:rPr>
              <a:t> Ehlers</a:t>
            </a:r>
          </a:p>
          <a:p>
            <a:pPr>
              <a:buFont typeface="Arial" charset="0"/>
              <a:buNone/>
            </a:pPr>
            <a:endParaRPr lang="en-US" altLang="x-none" dirty="0">
              <a:ea typeface="ＭＳ Ｐゴシック" charset="-128"/>
            </a:endParaRPr>
          </a:p>
        </p:txBody>
      </p:sp>
    </p:spTree>
    <p:extLst>
      <p:ext uri="{BB962C8B-B14F-4D97-AF65-F5344CB8AC3E}">
        <p14:creationId xmlns:p14="http://schemas.microsoft.com/office/powerpoint/2010/main" val="13259481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11763" y="-8035058"/>
            <a:ext cx="1595896" cy="316701"/>
          </a:xfrm>
        </p:spPr>
        <p:txBody>
          <a:bodyPr>
            <a:normAutofit fontScale="90000"/>
          </a:bodyPr>
          <a:lstStyle/>
          <a:p>
            <a:endParaRPr lang="en-US" dirty="0"/>
          </a:p>
        </p:txBody>
      </p:sp>
      <p:pic>
        <p:nvPicPr>
          <p:cNvPr id="4098" name="Picture 2" descr="yujin Bridge Bungee Jump: Highest Jump ｜THE GATE｜Japan Travel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4156" y="334898"/>
            <a:ext cx="4186566" cy="279036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ow to ride your motorbike off-road | MCN"/>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641317" y="3125261"/>
            <a:ext cx="4379776" cy="292076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elaxing young man in rocking chair smoking and drinking tea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76200" y="727962"/>
            <a:ext cx="4255206" cy="2397299"/>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tting in the cinema counts as 'a light workout' - LBC New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4156" y="3390910"/>
            <a:ext cx="4351683" cy="2901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93134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a:stretch>
            <a:fillRect/>
          </a:stretch>
        </p:blipFill>
        <p:spPr>
          <a:xfrm>
            <a:off x="227353" y="201387"/>
            <a:ext cx="5101582" cy="2961171"/>
          </a:xfrm>
          <a:prstGeom prst="rect">
            <a:avLst/>
          </a:prstGeom>
        </p:spPr>
      </p:pic>
      <p:pic>
        <p:nvPicPr>
          <p:cNvPr id="5" name="Picture 4"/>
          <p:cNvPicPr>
            <a:picLocks noChangeAspect="1"/>
          </p:cNvPicPr>
          <p:nvPr/>
        </p:nvPicPr>
        <p:blipFill>
          <a:blip r:embed="rId4"/>
          <a:stretch>
            <a:fillRect/>
          </a:stretch>
        </p:blipFill>
        <p:spPr>
          <a:xfrm>
            <a:off x="1387782" y="3326296"/>
            <a:ext cx="4907001" cy="2803049"/>
          </a:xfrm>
          <a:prstGeom prst="rect">
            <a:avLst/>
          </a:prstGeom>
          <a:blipFill>
            <a:blip r:embed="rId2"/>
            <a:stretch>
              <a:fillRect/>
            </a:stretch>
          </a:blipFill>
        </p:spPr>
      </p:pic>
      <p:pic>
        <p:nvPicPr>
          <p:cNvPr id="6" name="Picture 5"/>
          <p:cNvPicPr>
            <a:picLocks noChangeAspect="1"/>
          </p:cNvPicPr>
          <p:nvPr/>
        </p:nvPicPr>
        <p:blipFill>
          <a:blip r:embed="rId5"/>
          <a:stretch>
            <a:fillRect/>
          </a:stretch>
        </p:blipFill>
        <p:spPr>
          <a:xfrm>
            <a:off x="5328935" y="365125"/>
            <a:ext cx="4527550" cy="2729261"/>
          </a:xfrm>
          <a:prstGeom prst="rect">
            <a:avLst/>
          </a:prstGeom>
        </p:spPr>
      </p:pic>
      <p:pic>
        <p:nvPicPr>
          <p:cNvPr id="7" name="Picture 3" descr="Arousal.jpe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71654" y="2266122"/>
            <a:ext cx="3177457" cy="4512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73681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823531" y="346841"/>
            <a:ext cx="5244173" cy="3203713"/>
          </a:xfrm>
          <a:prstGeom prst="rect">
            <a:avLst/>
          </a:prstGeom>
        </p:spPr>
      </p:pic>
      <p:sp>
        <p:nvSpPr>
          <p:cNvPr id="2" name="Title 1"/>
          <p:cNvSpPr>
            <a:spLocks noGrp="1"/>
          </p:cNvSpPr>
          <p:nvPr>
            <p:ph type="title"/>
          </p:nvPr>
        </p:nvSpPr>
        <p:spPr>
          <a:xfrm>
            <a:off x="1090448" y="711966"/>
            <a:ext cx="11752662" cy="1880602"/>
          </a:xfrm>
        </p:spPr>
        <p:txBody>
          <a:bodyPr/>
          <a:lstStyle/>
          <a:p>
            <a:endParaRPr lang="en-US" dirty="0"/>
          </a:p>
        </p:txBody>
      </p:sp>
      <p:pic>
        <p:nvPicPr>
          <p:cNvPr id="3074" name="Picture 2" descr="n pictures: UK heads outdoors for bank holiday sunshine - BBC New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276" y="2887635"/>
            <a:ext cx="5954110" cy="334918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S staff being asked to 'sacrifice' themselves over lack of PPE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248" y="346841"/>
            <a:ext cx="4202637" cy="236482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ocial distancing, If you can't stay at home stay apart ..."/>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9409044" y="2491408"/>
            <a:ext cx="2627612" cy="3897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55285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1009" name="Title 1"/>
          <p:cNvSpPr>
            <a:spLocks noGrp="1"/>
          </p:cNvSpPr>
          <p:nvPr>
            <p:ph type="title"/>
          </p:nvPr>
        </p:nvSpPr>
        <p:spPr/>
        <p:txBody>
          <a:bodyPr/>
          <a:lstStyle/>
          <a:p>
            <a:r>
              <a:rPr lang="en-US" altLang="x-none" dirty="0">
                <a:ea typeface="ＭＳ Ｐゴシック" charset="-128"/>
              </a:rPr>
              <a:t>We are all living with risk</a:t>
            </a:r>
          </a:p>
        </p:txBody>
      </p:sp>
      <p:sp>
        <p:nvSpPr>
          <p:cNvPr id="5" name="Left-Right Arrow 4"/>
          <p:cNvSpPr>
            <a:spLocks noChangeArrowheads="1"/>
          </p:cNvSpPr>
          <p:nvPr/>
        </p:nvSpPr>
        <p:spPr bwMode="auto">
          <a:xfrm>
            <a:off x="2566989" y="2781300"/>
            <a:ext cx="7058025" cy="863600"/>
          </a:xfrm>
          <a:prstGeom prst="leftRightArrow">
            <a:avLst>
              <a:gd name="adj1" fmla="val 50000"/>
              <a:gd name="adj2" fmla="val 50021"/>
            </a:avLst>
          </a:prstGeom>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gradFill>
          <a:ln w="9525">
            <a:solidFill>
              <a:srgbClr val="4A7EBB"/>
            </a:solidFill>
            <a:miter lim="800000"/>
            <a:headEnd/>
            <a:tailEnd/>
          </a:ln>
          <a:effectLst>
            <a:outerShdw blurRad="40000" dist="23000" dir="5400000" rotWithShape="0">
              <a:srgbClr val="000000">
                <a:alpha val="34998"/>
              </a:srgbClr>
            </a:outerShdw>
          </a:effectLst>
        </p:spPr>
        <p:txBody>
          <a:bodyPr anchor="ctr"/>
          <a:lstStyle/>
          <a:p>
            <a:pPr algn="ctr">
              <a:defRPr/>
            </a:pPr>
            <a:endParaRPr lang="en-US">
              <a:solidFill>
                <a:schemeClr val="lt1"/>
              </a:solidFill>
            </a:endParaRPr>
          </a:p>
        </p:txBody>
      </p:sp>
      <p:sp>
        <p:nvSpPr>
          <p:cNvPr id="171011" name="TextBox 5"/>
          <p:cNvSpPr txBox="1">
            <a:spLocks noChangeArrowheads="1"/>
          </p:cNvSpPr>
          <p:nvPr/>
        </p:nvSpPr>
        <p:spPr bwMode="auto">
          <a:xfrm>
            <a:off x="8083550" y="3860800"/>
            <a:ext cx="25923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r>
              <a:rPr lang="en-US" altLang="x-none" sz="1800">
                <a:latin typeface="Arial" charset="0"/>
              </a:rPr>
              <a:t>Take lots of risks</a:t>
            </a:r>
          </a:p>
        </p:txBody>
      </p:sp>
      <p:sp>
        <p:nvSpPr>
          <p:cNvPr id="171012" name="TextBox 6"/>
          <p:cNvSpPr txBox="1">
            <a:spLocks noChangeArrowheads="1"/>
          </p:cNvSpPr>
          <p:nvPr/>
        </p:nvSpPr>
        <p:spPr bwMode="auto">
          <a:xfrm>
            <a:off x="2063751" y="3860800"/>
            <a:ext cx="2879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r>
              <a:rPr lang="en-US" altLang="x-none" sz="1800">
                <a:latin typeface="Arial" charset="0"/>
              </a:rPr>
              <a:t>Take no risks</a:t>
            </a:r>
          </a:p>
        </p:txBody>
      </p:sp>
      <p:sp>
        <p:nvSpPr>
          <p:cNvPr id="9" name="Rectangle 8"/>
          <p:cNvSpPr/>
          <p:nvPr/>
        </p:nvSpPr>
        <p:spPr>
          <a:xfrm>
            <a:off x="1992313" y="4365626"/>
            <a:ext cx="8280400" cy="358775"/>
          </a:xfrm>
          <a:prstGeom prst="rect">
            <a:avLst/>
          </a:prstGeom>
          <a:solidFill>
            <a:srgbClr val="0000FF"/>
          </a:solidFill>
          <a:ln w="5715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t>Where were you on this scale before the COVID-19?</a:t>
            </a:r>
            <a:endParaRPr lang="en-GB" dirty="0"/>
          </a:p>
        </p:txBody>
      </p:sp>
      <p:sp>
        <p:nvSpPr>
          <p:cNvPr id="10" name="Rectangle 9"/>
          <p:cNvSpPr/>
          <p:nvPr/>
        </p:nvSpPr>
        <p:spPr>
          <a:xfrm>
            <a:off x="1992313" y="4724400"/>
            <a:ext cx="8280400" cy="865188"/>
          </a:xfrm>
          <a:prstGeom prst="rect">
            <a:avLst/>
          </a:prstGeom>
          <a:noFill/>
          <a:ln w="5715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numCol="3" anchor="ctr"/>
          <a:lstStyle/>
          <a:p>
            <a:pPr>
              <a:defRPr/>
            </a:pPr>
            <a:endParaRPr lang="en-GB" sz="1400" dirty="0">
              <a:solidFill>
                <a:srgbClr val="17375E"/>
              </a:solidFill>
            </a:endParaRPr>
          </a:p>
        </p:txBody>
      </p:sp>
      <p:sp>
        <p:nvSpPr>
          <p:cNvPr id="11" name="TextBox 10"/>
          <p:cNvSpPr txBox="1"/>
          <p:nvPr/>
        </p:nvSpPr>
        <p:spPr>
          <a:xfrm>
            <a:off x="2063750" y="4724401"/>
            <a:ext cx="8135938" cy="1108075"/>
          </a:xfrm>
          <a:prstGeom prst="rect">
            <a:avLst/>
          </a:prstGeom>
          <a:noFill/>
        </p:spPr>
        <p:txBody>
          <a:bodyPr>
            <a:spAutoFit/>
          </a:bodyPr>
          <a:lstStyle/>
          <a:p>
            <a:pPr marL="285750" indent="-285750">
              <a:buFont typeface="Arial"/>
              <a:buChar char="•"/>
              <a:defRPr/>
            </a:pPr>
            <a:r>
              <a:rPr lang="en-US" sz="1600" dirty="0"/>
              <a:t>Where are you now?</a:t>
            </a:r>
          </a:p>
          <a:p>
            <a:pPr marL="285750" indent="-285750">
              <a:buFont typeface="Arial"/>
              <a:buChar char="•"/>
              <a:defRPr/>
            </a:pPr>
            <a:r>
              <a:rPr lang="en-US" sz="1600" dirty="0"/>
              <a:t>Where would your partner or a good friend be?</a:t>
            </a:r>
          </a:p>
          <a:p>
            <a:pPr marL="285750" indent="-285750">
              <a:buFont typeface="Arial"/>
              <a:buChar char="•"/>
              <a:defRPr/>
            </a:pPr>
            <a:r>
              <a:rPr lang="en-US" sz="1600" dirty="0"/>
              <a:t>Where would you like to be? </a:t>
            </a:r>
          </a:p>
          <a:p>
            <a:pPr>
              <a:defRPr/>
            </a:pPr>
            <a:endParaRPr lang="en-US" dirty="0"/>
          </a:p>
        </p:txBody>
      </p:sp>
    </p:spTree>
    <p:extLst>
      <p:ext uri="{BB962C8B-B14F-4D97-AF65-F5344CB8AC3E}">
        <p14:creationId xmlns:p14="http://schemas.microsoft.com/office/powerpoint/2010/main" val="17439754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0530" name="Rectangle 2"/>
          <p:cNvSpPr>
            <a:spLocks noChangeArrowheads="1"/>
          </p:cNvSpPr>
          <p:nvPr/>
        </p:nvSpPr>
        <p:spPr bwMode="auto">
          <a:xfrm>
            <a:off x="4343400" y="2971801"/>
            <a:ext cx="3180358" cy="1385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pPr defTabSz="762000"/>
            <a:r>
              <a:rPr lang="en-GB" sz="2800" b="1">
                <a:latin typeface="Times New Roman" charset="0"/>
              </a:rPr>
              <a:t>perceived           </a:t>
            </a:r>
          </a:p>
          <a:p>
            <a:pPr defTabSz="762000"/>
            <a:r>
              <a:rPr lang="en-GB" sz="2800" b="1">
                <a:latin typeface="Times New Roman" charset="0"/>
              </a:rPr>
              <a:t>likelihood </a:t>
            </a:r>
          </a:p>
          <a:p>
            <a:pPr defTabSz="762000"/>
            <a:r>
              <a:rPr lang="en-GB" sz="2800" b="1">
                <a:latin typeface="Times New Roman" charset="0"/>
              </a:rPr>
              <a:t>it will happen          </a:t>
            </a:r>
          </a:p>
        </p:txBody>
      </p:sp>
      <p:sp>
        <p:nvSpPr>
          <p:cNvPr id="150531" name="Rectangle 3"/>
          <p:cNvSpPr>
            <a:spLocks noChangeArrowheads="1"/>
          </p:cNvSpPr>
          <p:nvPr/>
        </p:nvSpPr>
        <p:spPr bwMode="auto">
          <a:xfrm>
            <a:off x="1758950" y="1911350"/>
            <a:ext cx="8928726" cy="7700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pPr defTabSz="762000"/>
            <a:r>
              <a:rPr lang="en-GB" sz="2800" b="1" i="1">
                <a:latin typeface="Times New Roman" charset="0"/>
              </a:rPr>
              <a:t>Anxiety is proportional to the perception of danger; that is</a:t>
            </a:r>
            <a:r>
              <a:rPr lang="en-GB" sz="4400">
                <a:latin typeface="Times New Roman" charset="0"/>
              </a:rPr>
              <a:t> </a:t>
            </a:r>
          </a:p>
        </p:txBody>
      </p:sp>
      <p:sp>
        <p:nvSpPr>
          <p:cNvPr id="25603" name="Rectangle 4"/>
          <p:cNvSpPr>
            <a:spLocks noGrp="1" noChangeArrowheads="1"/>
          </p:cNvSpPr>
          <p:nvPr>
            <p:ph type="title"/>
          </p:nvPr>
        </p:nvSpPr>
        <p:spPr>
          <a:noFill/>
        </p:spPr>
        <p:txBody>
          <a:bodyPr/>
          <a:lstStyle/>
          <a:p>
            <a:pPr eaLnBrk="1" hangingPunct="1"/>
            <a:r>
              <a:rPr lang="en-GB" sz="5400">
                <a:latin typeface="Calibri" charset="0"/>
              </a:rPr>
              <a:t>Anxiety and threat</a:t>
            </a:r>
          </a:p>
        </p:txBody>
      </p:sp>
      <p:sp>
        <p:nvSpPr>
          <p:cNvPr id="150533" name="Rectangle 5"/>
          <p:cNvSpPr>
            <a:spLocks noChangeArrowheads="1"/>
          </p:cNvSpPr>
          <p:nvPr/>
        </p:nvSpPr>
        <p:spPr bwMode="auto">
          <a:xfrm>
            <a:off x="6232525" y="3475038"/>
            <a:ext cx="399148" cy="5854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r>
              <a:rPr lang="en-GB" sz="3200"/>
              <a:t>X</a:t>
            </a:r>
          </a:p>
        </p:txBody>
      </p:sp>
      <p:sp>
        <p:nvSpPr>
          <p:cNvPr id="150534" name="Rectangle 6"/>
          <p:cNvSpPr>
            <a:spLocks noChangeArrowheads="1"/>
          </p:cNvSpPr>
          <p:nvPr/>
        </p:nvSpPr>
        <p:spPr bwMode="auto">
          <a:xfrm>
            <a:off x="5699126" y="4586289"/>
            <a:ext cx="953787" cy="8316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pPr lvl="1"/>
            <a:r>
              <a:rPr lang="en-GB" sz="4800"/>
              <a:t>+</a:t>
            </a:r>
          </a:p>
        </p:txBody>
      </p:sp>
      <p:sp>
        <p:nvSpPr>
          <p:cNvPr id="150535" name="Rectangle 7"/>
          <p:cNvSpPr>
            <a:spLocks noChangeArrowheads="1"/>
          </p:cNvSpPr>
          <p:nvPr/>
        </p:nvSpPr>
        <p:spPr bwMode="auto">
          <a:xfrm>
            <a:off x="6934201" y="3048000"/>
            <a:ext cx="2022475" cy="1373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pPr defTabSz="762000"/>
            <a:r>
              <a:rPr lang="en-GB" sz="2800" b="1">
                <a:latin typeface="Times New Roman" charset="0"/>
              </a:rPr>
              <a:t>perceived</a:t>
            </a:r>
          </a:p>
          <a:p>
            <a:pPr defTabSz="762000"/>
            <a:r>
              <a:rPr lang="ja-JP" altLang="en-GB" sz="2800" b="1">
                <a:latin typeface="Times New Roman" charset="0"/>
              </a:rPr>
              <a:t>“</a:t>
            </a:r>
            <a:r>
              <a:rPr lang="en-GB" altLang="ja-JP" sz="2800" b="1">
                <a:latin typeface="Times New Roman" charset="0"/>
              </a:rPr>
              <a:t>awfulness</a:t>
            </a:r>
            <a:r>
              <a:rPr lang="ja-JP" altLang="en-GB" sz="2800" b="1">
                <a:latin typeface="Times New Roman" charset="0"/>
              </a:rPr>
              <a:t>”</a:t>
            </a:r>
            <a:endParaRPr lang="en-GB" altLang="ja-JP" sz="2800" b="1">
              <a:latin typeface="Times New Roman" charset="0"/>
            </a:endParaRPr>
          </a:p>
          <a:p>
            <a:pPr defTabSz="762000"/>
            <a:r>
              <a:rPr lang="en-GB" sz="2800" b="1">
                <a:latin typeface="Times New Roman" charset="0"/>
              </a:rPr>
              <a:t>   if it did</a:t>
            </a:r>
          </a:p>
        </p:txBody>
      </p:sp>
      <p:sp>
        <p:nvSpPr>
          <p:cNvPr id="150536" name="Rectangle 8"/>
          <p:cNvSpPr>
            <a:spLocks noChangeArrowheads="1"/>
          </p:cNvSpPr>
          <p:nvPr/>
        </p:nvSpPr>
        <p:spPr bwMode="auto">
          <a:xfrm>
            <a:off x="4419600" y="4648200"/>
            <a:ext cx="4402138" cy="1373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pPr defTabSz="762000"/>
            <a:r>
              <a:rPr lang="en-GB" sz="2800" b="1">
                <a:latin typeface="Times New Roman" charset="0"/>
              </a:rPr>
              <a:t>                               perceived</a:t>
            </a:r>
          </a:p>
          <a:p>
            <a:pPr defTabSz="762000"/>
            <a:r>
              <a:rPr lang="en-GB" sz="2800" b="1">
                <a:latin typeface="Times New Roman" charset="0"/>
              </a:rPr>
              <a:t>                               rescue </a:t>
            </a:r>
          </a:p>
          <a:p>
            <a:pPr defTabSz="762000"/>
            <a:r>
              <a:rPr lang="en-GB" sz="2800" b="1">
                <a:latin typeface="Times New Roman" charset="0"/>
              </a:rPr>
              <a:t>                               factors</a:t>
            </a:r>
          </a:p>
        </p:txBody>
      </p:sp>
      <p:sp>
        <p:nvSpPr>
          <p:cNvPr id="150537" name="Rectangle 9"/>
          <p:cNvSpPr>
            <a:spLocks noChangeArrowheads="1"/>
          </p:cNvSpPr>
          <p:nvPr/>
        </p:nvSpPr>
        <p:spPr bwMode="auto">
          <a:xfrm>
            <a:off x="4038601" y="4648200"/>
            <a:ext cx="2443163" cy="1373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spAutoFit/>
          </a:bodyPr>
          <a:lstStyle/>
          <a:p>
            <a:pPr defTabSz="762000"/>
            <a:r>
              <a:rPr lang="en-GB" sz="2800" b="1">
                <a:latin typeface="Times New Roman" charset="0"/>
              </a:rPr>
              <a:t>perceived</a:t>
            </a:r>
          </a:p>
          <a:p>
            <a:pPr defTabSz="762000"/>
            <a:r>
              <a:rPr lang="en-GB" sz="2800" b="1">
                <a:latin typeface="Times New Roman" charset="0"/>
              </a:rPr>
              <a:t> coping ability</a:t>
            </a:r>
          </a:p>
          <a:p>
            <a:pPr defTabSz="762000"/>
            <a:r>
              <a:rPr lang="en-GB" sz="2800" b="1">
                <a:latin typeface="Times New Roman" charset="0"/>
              </a:rPr>
              <a:t>when it does</a:t>
            </a:r>
          </a:p>
        </p:txBody>
      </p:sp>
      <p:sp>
        <p:nvSpPr>
          <p:cNvPr id="150538" name="Rectangle 10"/>
          <p:cNvSpPr>
            <a:spLocks noChangeArrowheads="1"/>
          </p:cNvSpPr>
          <p:nvPr/>
        </p:nvSpPr>
        <p:spPr bwMode="auto">
          <a:xfrm>
            <a:off x="4191000" y="3581400"/>
            <a:ext cx="4984750" cy="1373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pPr defTabSz="762000"/>
            <a:endParaRPr lang="en-GB" sz="2800" b="1">
              <a:latin typeface="Times New Roman" charset="0"/>
            </a:endParaRPr>
          </a:p>
          <a:p>
            <a:pPr defTabSz="762000"/>
            <a:r>
              <a:rPr lang="en-GB" sz="2800" b="1">
                <a:latin typeface="Times New Roman" charset="0"/>
              </a:rPr>
              <a:t>___________________________</a:t>
            </a:r>
          </a:p>
          <a:p>
            <a:pPr defTabSz="762000"/>
            <a:endParaRPr lang="en-GB" sz="2800" b="1">
              <a:latin typeface="Times New Roman" charset="0"/>
            </a:endParaRPr>
          </a:p>
        </p:txBody>
      </p:sp>
    </p:spTree>
    <p:extLst>
      <p:ext uri="{BB962C8B-B14F-4D97-AF65-F5344CB8AC3E}">
        <p14:creationId xmlns:p14="http://schemas.microsoft.com/office/powerpoint/2010/main" val="8284834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5053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5053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50533"/>
                                        </p:tgtEl>
                                        <p:attrNameLst>
                                          <p:attrName>style.visibility</p:attrName>
                                        </p:attrNameLst>
                                      </p:cBhvr>
                                      <p:to>
                                        <p:strVal val="visible"/>
                                      </p:to>
                                    </p:set>
                                  </p:childTnLst>
                                </p:cTn>
                              </p:par>
                            </p:childTnLst>
                          </p:cTn>
                        </p:par>
                        <p:par>
                          <p:cTn id="15" fill="hold" nodeType="afterGroup">
                            <p:stCondLst>
                              <p:cond delay="500"/>
                            </p:stCondLst>
                            <p:childTnLst>
                              <p:par>
                                <p:cTn id="16" presetID="1" presetClass="entr" presetSubtype="0" fill="hold" grpId="0" nodeType="afterEffect">
                                  <p:stCondLst>
                                    <p:cond delay="1000"/>
                                  </p:stCondLst>
                                  <p:childTnLst>
                                    <p:set>
                                      <p:cBhvr>
                                        <p:cTn id="17" dur="1" fill="hold">
                                          <p:stCondLst>
                                            <p:cond delay="499"/>
                                          </p:stCondLst>
                                        </p:cTn>
                                        <p:tgtEl>
                                          <p:spTgt spid="150535"/>
                                        </p:tgtEl>
                                        <p:attrNameLst>
                                          <p:attrName>style.visibility</p:attrName>
                                        </p:attrNameLst>
                                      </p:cBhvr>
                                      <p:to>
                                        <p:strVal val="visible"/>
                                      </p:to>
                                    </p:set>
                                  </p:childTnLst>
                                </p:cTn>
                              </p:par>
                            </p:childTnLst>
                          </p:cTn>
                        </p:par>
                        <p:par>
                          <p:cTn id="18" fill="hold" nodeType="afterGroup">
                            <p:stCondLst>
                              <p:cond delay="2000"/>
                            </p:stCondLst>
                            <p:childTnLst>
                              <p:par>
                                <p:cTn id="19" presetID="1" presetClass="entr" presetSubtype="0" fill="hold" grpId="0" nodeType="afterEffect">
                                  <p:stCondLst>
                                    <p:cond delay="1000"/>
                                  </p:stCondLst>
                                  <p:childTnLst>
                                    <p:set>
                                      <p:cBhvr>
                                        <p:cTn id="20" dur="1" fill="hold">
                                          <p:stCondLst>
                                            <p:cond delay="499"/>
                                          </p:stCondLst>
                                        </p:cTn>
                                        <p:tgtEl>
                                          <p:spTgt spid="150538"/>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50537"/>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150534"/>
                                        </p:tgtEl>
                                        <p:attrNameLst>
                                          <p:attrName>style.visibility</p:attrName>
                                        </p:attrNameLst>
                                      </p:cBhvr>
                                      <p:to>
                                        <p:strVal val="visible"/>
                                      </p:to>
                                    </p:set>
                                  </p:childTnLst>
                                </p:cTn>
                              </p:par>
                            </p:childTnLst>
                          </p:cTn>
                        </p:par>
                        <p:par>
                          <p:cTn id="29" fill="hold" nodeType="afterGroup">
                            <p:stCondLst>
                              <p:cond delay="500"/>
                            </p:stCondLst>
                            <p:childTnLst>
                              <p:par>
                                <p:cTn id="30" presetID="1" presetClass="entr" presetSubtype="0" fill="hold" grpId="0" nodeType="afterEffect">
                                  <p:stCondLst>
                                    <p:cond delay="1000"/>
                                  </p:stCondLst>
                                  <p:childTnLst>
                                    <p:set>
                                      <p:cBhvr>
                                        <p:cTn id="31" dur="1" fill="hold">
                                          <p:stCondLst>
                                            <p:cond delay="499"/>
                                          </p:stCondLst>
                                        </p:cTn>
                                        <p:tgtEl>
                                          <p:spTgt spid="1505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0" grpId="0" autoUpdateAnimBg="0"/>
      <p:bldP spid="150531" grpId="0" autoUpdateAnimBg="0"/>
      <p:bldP spid="150533" grpId="0" autoUpdateAnimBg="0"/>
      <p:bldP spid="150534" grpId="0" autoUpdateAnimBg="0"/>
      <p:bldP spid="150535" grpId="0" autoUpdateAnimBg="0"/>
      <p:bldP spid="150536" grpId="0" autoUpdateAnimBg="0"/>
      <p:bldP spid="150537" grpId="0" autoUpdateAnimBg="0"/>
      <p:bldP spid="150538"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0530" name="Rectangle 2"/>
          <p:cNvSpPr>
            <a:spLocks noChangeArrowheads="1"/>
          </p:cNvSpPr>
          <p:nvPr/>
        </p:nvSpPr>
        <p:spPr bwMode="auto">
          <a:xfrm>
            <a:off x="2524622" y="2348957"/>
            <a:ext cx="3180358" cy="1385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pPr defTabSz="762000"/>
            <a:r>
              <a:rPr lang="en-GB" sz="2800" b="1" dirty="0">
                <a:latin typeface="Times New Roman" charset="0"/>
              </a:rPr>
              <a:t>perceived           </a:t>
            </a:r>
          </a:p>
          <a:p>
            <a:pPr defTabSz="762000"/>
            <a:r>
              <a:rPr lang="en-GB" sz="2800" b="1" dirty="0">
                <a:latin typeface="Times New Roman" charset="0"/>
              </a:rPr>
              <a:t>likelihood </a:t>
            </a:r>
          </a:p>
          <a:p>
            <a:pPr defTabSz="762000"/>
            <a:r>
              <a:rPr lang="en-GB" sz="2800" b="1" dirty="0">
                <a:latin typeface="Times New Roman" charset="0"/>
              </a:rPr>
              <a:t>it will happen          </a:t>
            </a:r>
          </a:p>
        </p:txBody>
      </p:sp>
      <p:sp>
        <p:nvSpPr>
          <p:cNvPr id="25603" name="Rectangle 4"/>
          <p:cNvSpPr>
            <a:spLocks noGrp="1" noChangeArrowheads="1"/>
          </p:cNvSpPr>
          <p:nvPr>
            <p:ph type="title"/>
          </p:nvPr>
        </p:nvSpPr>
        <p:spPr>
          <a:noFill/>
        </p:spPr>
        <p:txBody>
          <a:bodyPr/>
          <a:lstStyle/>
          <a:p>
            <a:pPr eaLnBrk="1" hangingPunct="1"/>
            <a:r>
              <a:rPr lang="en-GB" sz="5400">
                <a:latin typeface="Calibri" charset="0"/>
              </a:rPr>
              <a:t>Anxiety and threat</a:t>
            </a:r>
          </a:p>
        </p:txBody>
      </p:sp>
      <p:sp>
        <p:nvSpPr>
          <p:cNvPr id="150533" name="Rectangle 5"/>
          <p:cNvSpPr>
            <a:spLocks noChangeArrowheads="1"/>
          </p:cNvSpPr>
          <p:nvPr/>
        </p:nvSpPr>
        <p:spPr bwMode="auto">
          <a:xfrm>
            <a:off x="5976445" y="2852186"/>
            <a:ext cx="399148" cy="5854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r>
              <a:rPr lang="en-GB" sz="3200"/>
              <a:t>X</a:t>
            </a:r>
          </a:p>
        </p:txBody>
      </p:sp>
      <p:sp>
        <p:nvSpPr>
          <p:cNvPr id="150534" name="Rectangle 6"/>
          <p:cNvSpPr>
            <a:spLocks noChangeArrowheads="1"/>
          </p:cNvSpPr>
          <p:nvPr/>
        </p:nvSpPr>
        <p:spPr bwMode="auto">
          <a:xfrm>
            <a:off x="5699126" y="4586289"/>
            <a:ext cx="953787" cy="8316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pPr lvl="1"/>
            <a:r>
              <a:rPr lang="en-GB" sz="4800"/>
              <a:t>+</a:t>
            </a:r>
          </a:p>
        </p:txBody>
      </p:sp>
      <p:sp>
        <p:nvSpPr>
          <p:cNvPr id="150535" name="Rectangle 7"/>
          <p:cNvSpPr>
            <a:spLocks noChangeArrowheads="1"/>
          </p:cNvSpPr>
          <p:nvPr/>
        </p:nvSpPr>
        <p:spPr bwMode="auto">
          <a:xfrm>
            <a:off x="7810500" y="2299844"/>
            <a:ext cx="2022475" cy="1373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pPr defTabSz="762000"/>
            <a:r>
              <a:rPr lang="en-GB" sz="2800" b="1">
                <a:latin typeface="Times New Roman" charset="0"/>
              </a:rPr>
              <a:t>perceived</a:t>
            </a:r>
          </a:p>
          <a:p>
            <a:pPr defTabSz="762000"/>
            <a:r>
              <a:rPr lang="ja-JP" altLang="en-GB" sz="2800" b="1" dirty="0">
                <a:latin typeface="Times New Roman" charset="0"/>
              </a:rPr>
              <a:t>“</a:t>
            </a:r>
            <a:r>
              <a:rPr lang="en-GB" altLang="ja-JP" sz="2800" b="1" dirty="0">
                <a:latin typeface="Times New Roman" charset="0"/>
              </a:rPr>
              <a:t>awfulness</a:t>
            </a:r>
            <a:r>
              <a:rPr lang="ja-JP" altLang="en-GB" sz="2800" b="1" dirty="0">
                <a:latin typeface="Times New Roman" charset="0"/>
              </a:rPr>
              <a:t>”</a:t>
            </a:r>
            <a:endParaRPr lang="en-GB" altLang="ja-JP" sz="2800" b="1" dirty="0">
              <a:latin typeface="Times New Roman" charset="0"/>
            </a:endParaRPr>
          </a:p>
          <a:p>
            <a:pPr defTabSz="762000"/>
            <a:r>
              <a:rPr lang="en-GB" sz="2800" b="1" dirty="0">
                <a:latin typeface="Times New Roman" charset="0"/>
              </a:rPr>
              <a:t>   if it did</a:t>
            </a:r>
          </a:p>
        </p:txBody>
      </p:sp>
      <p:sp>
        <p:nvSpPr>
          <p:cNvPr id="150536" name="Rectangle 8"/>
          <p:cNvSpPr>
            <a:spLocks noChangeArrowheads="1"/>
          </p:cNvSpPr>
          <p:nvPr/>
        </p:nvSpPr>
        <p:spPr bwMode="auto">
          <a:xfrm>
            <a:off x="5280991" y="4578222"/>
            <a:ext cx="4402138" cy="1373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pPr defTabSz="762000"/>
            <a:r>
              <a:rPr lang="en-GB" sz="2800" b="1" dirty="0">
                <a:latin typeface="Times New Roman" charset="0"/>
              </a:rPr>
              <a:t>                               perceived</a:t>
            </a:r>
          </a:p>
          <a:p>
            <a:pPr defTabSz="762000"/>
            <a:r>
              <a:rPr lang="en-GB" sz="2800" b="1" dirty="0">
                <a:latin typeface="Times New Roman" charset="0"/>
              </a:rPr>
              <a:t>                               rescue </a:t>
            </a:r>
          </a:p>
          <a:p>
            <a:pPr defTabSz="762000"/>
            <a:r>
              <a:rPr lang="en-GB" sz="2800" b="1" dirty="0">
                <a:latin typeface="Times New Roman" charset="0"/>
              </a:rPr>
              <a:t>                               factors</a:t>
            </a:r>
          </a:p>
        </p:txBody>
      </p:sp>
      <p:sp>
        <p:nvSpPr>
          <p:cNvPr id="150537" name="Rectangle 9"/>
          <p:cNvSpPr>
            <a:spLocks noChangeArrowheads="1"/>
          </p:cNvSpPr>
          <p:nvPr/>
        </p:nvSpPr>
        <p:spPr bwMode="auto">
          <a:xfrm>
            <a:off x="2519063" y="4586289"/>
            <a:ext cx="2443163" cy="1373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spAutoFit/>
          </a:bodyPr>
          <a:lstStyle/>
          <a:p>
            <a:pPr defTabSz="762000"/>
            <a:r>
              <a:rPr lang="en-GB" sz="2800" b="1" dirty="0">
                <a:latin typeface="Times New Roman" charset="0"/>
              </a:rPr>
              <a:t>perceived</a:t>
            </a:r>
          </a:p>
          <a:p>
            <a:pPr defTabSz="762000"/>
            <a:r>
              <a:rPr lang="en-GB" sz="2800" b="1" dirty="0">
                <a:latin typeface="Times New Roman" charset="0"/>
              </a:rPr>
              <a:t> coping ability</a:t>
            </a:r>
          </a:p>
          <a:p>
            <a:pPr defTabSz="762000"/>
            <a:r>
              <a:rPr lang="en-GB" sz="2800" b="1" dirty="0">
                <a:latin typeface="Times New Roman" charset="0"/>
              </a:rPr>
              <a:t>when it does</a:t>
            </a:r>
          </a:p>
        </p:txBody>
      </p:sp>
      <p:sp>
        <p:nvSpPr>
          <p:cNvPr id="150538" name="Rectangle 10"/>
          <p:cNvSpPr>
            <a:spLocks noChangeArrowheads="1"/>
          </p:cNvSpPr>
          <p:nvPr/>
        </p:nvSpPr>
        <p:spPr bwMode="auto">
          <a:xfrm>
            <a:off x="3683644" y="3664616"/>
            <a:ext cx="4984750" cy="1373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pPr defTabSz="762000"/>
            <a:endParaRPr lang="en-GB" sz="2800" b="1" dirty="0">
              <a:latin typeface="Times New Roman" charset="0"/>
            </a:endParaRPr>
          </a:p>
          <a:p>
            <a:pPr defTabSz="762000"/>
            <a:r>
              <a:rPr lang="en-GB" sz="2800" b="1" dirty="0">
                <a:latin typeface="Times New Roman" charset="0"/>
              </a:rPr>
              <a:t>___________________________</a:t>
            </a:r>
          </a:p>
          <a:p>
            <a:pPr defTabSz="762000"/>
            <a:endParaRPr lang="en-GB" sz="2800" b="1" dirty="0">
              <a:latin typeface="Times New Roman" charset="0"/>
            </a:endParaRPr>
          </a:p>
        </p:txBody>
      </p:sp>
      <p:sp>
        <p:nvSpPr>
          <p:cNvPr id="2" name="TextBox 1"/>
          <p:cNvSpPr txBox="1"/>
          <p:nvPr/>
        </p:nvSpPr>
        <p:spPr>
          <a:xfrm>
            <a:off x="2783648" y="3734594"/>
            <a:ext cx="2915478" cy="707886"/>
          </a:xfrm>
          <a:prstGeom prst="rect">
            <a:avLst/>
          </a:prstGeom>
          <a:noFill/>
        </p:spPr>
        <p:txBody>
          <a:bodyPr wrap="square" rtlCol="0">
            <a:spAutoFit/>
          </a:bodyPr>
          <a:lstStyle/>
          <a:p>
            <a:r>
              <a:rPr lang="en-US" sz="2000" b="1" dirty="0">
                <a:solidFill>
                  <a:srgbClr val="FF0000"/>
                </a:solidFill>
              </a:rPr>
              <a:t>I won’t be able to speak up at the meeting</a:t>
            </a:r>
          </a:p>
        </p:txBody>
      </p:sp>
      <p:sp>
        <p:nvSpPr>
          <p:cNvPr id="12" name="TextBox 11"/>
          <p:cNvSpPr txBox="1"/>
          <p:nvPr/>
        </p:nvSpPr>
        <p:spPr>
          <a:xfrm>
            <a:off x="2160104" y="5946318"/>
            <a:ext cx="3566218" cy="400110"/>
          </a:xfrm>
          <a:prstGeom prst="rect">
            <a:avLst/>
          </a:prstGeom>
          <a:noFill/>
        </p:spPr>
        <p:txBody>
          <a:bodyPr wrap="square" rtlCol="0">
            <a:spAutoFit/>
          </a:bodyPr>
          <a:lstStyle/>
          <a:p>
            <a:r>
              <a:rPr lang="en-US" sz="2000" b="1" dirty="0">
                <a:solidFill>
                  <a:srgbClr val="FF0000"/>
                </a:solidFill>
              </a:rPr>
              <a:t>I won’t know what to do next</a:t>
            </a:r>
          </a:p>
        </p:txBody>
      </p:sp>
      <p:sp>
        <p:nvSpPr>
          <p:cNvPr id="13" name="TextBox 12"/>
          <p:cNvSpPr txBox="1"/>
          <p:nvPr/>
        </p:nvSpPr>
        <p:spPr>
          <a:xfrm>
            <a:off x="7495199" y="5946318"/>
            <a:ext cx="2915478" cy="400110"/>
          </a:xfrm>
          <a:prstGeom prst="rect">
            <a:avLst/>
          </a:prstGeom>
          <a:noFill/>
        </p:spPr>
        <p:txBody>
          <a:bodyPr wrap="square" rtlCol="0">
            <a:spAutoFit/>
          </a:bodyPr>
          <a:lstStyle/>
          <a:p>
            <a:r>
              <a:rPr lang="en-US" sz="2000" b="1" dirty="0">
                <a:solidFill>
                  <a:srgbClr val="FF0000"/>
                </a:solidFill>
              </a:rPr>
              <a:t>Others won’t help me out</a:t>
            </a:r>
          </a:p>
        </p:txBody>
      </p:sp>
      <p:sp>
        <p:nvSpPr>
          <p:cNvPr id="14" name="TextBox 13"/>
          <p:cNvSpPr txBox="1"/>
          <p:nvPr/>
        </p:nvSpPr>
        <p:spPr>
          <a:xfrm>
            <a:off x="7482060" y="3673032"/>
            <a:ext cx="2915478" cy="707886"/>
          </a:xfrm>
          <a:prstGeom prst="rect">
            <a:avLst/>
          </a:prstGeom>
          <a:noFill/>
        </p:spPr>
        <p:txBody>
          <a:bodyPr wrap="square" rtlCol="0">
            <a:spAutoFit/>
          </a:bodyPr>
          <a:lstStyle/>
          <a:p>
            <a:r>
              <a:rPr lang="en-US" sz="2000" b="1" dirty="0">
                <a:solidFill>
                  <a:srgbClr val="FF0000"/>
                </a:solidFill>
              </a:rPr>
              <a:t>Everyone will think I am stupid and incompetent</a:t>
            </a:r>
          </a:p>
        </p:txBody>
      </p:sp>
    </p:spTree>
    <p:extLst>
      <p:ext uri="{BB962C8B-B14F-4D97-AF65-F5344CB8AC3E}">
        <p14:creationId xmlns:p14="http://schemas.microsoft.com/office/powerpoint/2010/main" val="3912096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30026" y="148604"/>
            <a:ext cx="11758264" cy="6048927"/>
          </a:xfrm>
          <a:prstGeom prst="rect">
            <a:avLst/>
          </a:prstGeom>
        </p:spPr>
      </p:pic>
      <p:sp>
        <p:nvSpPr>
          <p:cNvPr id="5" name="TextBox 4"/>
          <p:cNvSpPr txBox="1"/>
          <p:nvPr/>
        </p:nvSpPr>
        <p:spPr>
          <a:xfrm>
            <a:off x="543339" y="6332468"/>
            <a:ext cx="3101009" cy="400110"/>
          </a:xfrm>
          <a:prstGeom prst="rect">
            <a:avLst/>
          </a:prstGeom>
          <a:noFill/>
        </p:spPr>
        <p:txBody>
          <a:bodyPr wrap="square" rtlCol="0">
            <a:spAutoFit/>
          </a:bodyPr>
          <a:lstStyle/>
          <a:p>
            <a:r>
              <a:rPr lang="en-US" sz="2000" b="1" dirty="0" err="1"/>
              <a:t>Salkovskis</a:t>
            </a:r>
            <a:r>
              <a:rPr lang="en-US" sz="2000" b="1" dirty="0"/>
              <a:t> et al (2020)</a:t>
            </a:r>
          </a:p>
        </p:txBody>
      </p:sp>
    </p:spTree>
    <p:extLst>
      <p:ext uri="{BB962C8B-B14F-4D97-AF65-F5344CB8AC3E}">
        <p14:creationId xmlns:p14="http://schemas.microsoft.com/office/powerpoint/2010/main" val="19508090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Acute stress, worry and </a:t>
            </a:r>
            <a:br>
              <a:rPr lang="en-US" dirty="0"/>
            </a:br>
            <a:r>
              <a:rPr lang="en-US" dirty="0"/>
              <a:t>chronic anxiety (disorder)</a:t>
            </a:r>
          </a:p>
        </p:txBody>
      </p:sp>
      <p:sp>
        <p:nvSpPr>
          <p:cNvPr id="3" name="Content Placeholder 2"/>
          <p:cNvSpPr>
            <a:spLocks noGrp="1"/>
          </p:cNvSpPr>
          <p:nvPr>
            <p:ph idx="1"/>
          </p:nvPr>
        </p:nvSpPr>
        <p:spPr/>
        <p:txBody>
          <a:bodyPr>
            <a:normAutofit fontScale="85000" lnSpcReduction="20000"/>
          </a:bodyPr>
          <a:lstStyle/>
          <a:p>
            <a:r>
              <a:rPr lang="en-US" dirty="0"/>
              <a:t>Worry is a normal process</a:t>
            </a:r>
          </a:p>
          <a:p>
            <a:r>
              <a:rPr lang="en-US" dirty="0"/>
              <a:t>Anxiety is a normal human experience</a:t>
            </a:r>
          </a:p>
          <a:p>
            <a:r>
              <a:rPr lang="en-US" dirty="0"/>
              <a:t>Traumatic stress symptoms are normal</a:t>
            </a:r>
          </a:p>
          <a:p>
            <a:r>
              <a:rPr lang="en-US" dirty="0"/>
              <a:t>Most people recover from traumatic/very stressful experiences naturally</a:t>
            </a:r>
          </a:p>
          <a:p>
            <a:endParaRPr lang="en-US" dirty="0"/>
          </a:p>
          <a:p>
            <a:r>
              <a:rPr lang="en-US" dirty="0"/>
              <a:t>How long have they lasted?</a:t>
            </a:r>
          </a:p>
          <a:p>
            <a:r>
              <a:rPr lang="en-US" dirty="0"/>
              <a:t>How much do they interfere?</a:t>
            </a:r>
          </a:p>
          <a:p>
            <a:r>
              <a:rPr lang="en-US" dirty="0"/>
              <a:t>How upsetting are they?</a:t>
            </a:r>
          </a:p>
          <a:p>
            <a:r>
              <a:rPr lang="en-US" dirty="0"/>
              <a:t>Are they improving, worsening, or static? </a:t>
            </a:r>
          </a:p>
          <a:p>
            <a:endParaRPr lang="en-US" dirty="0"/>
          </a:p>
          <a:p>
            <a:r>
              <a:rPr lang="en-US" dirty="0"/>
              <a:t>Worry - chronic anxiety still a continuum!</a:t>
            </a:r>
          </a:p>
          <a:p>
            <a:endParaRPr lang="en-US" dirty="0"/>
          </a:p>
        </p:txBody>
      </p:sp>
    </p:spTree>
    <p:extLst>
      <p:ext uri="{BB962C8B-B14F-4D97-AF65-F5344CB8AC3E}">
        <p14:creationId xmlns:p14="http://schemas.microsoft.com/office/powerpoint/2010/main" val="4544713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1B36B3-B69F-F842-BCFB-2B1DF5832885}"/>
              </a:ext>
            </a:extLst>
          </p:cNvPr>
          <p:cNvSpPr>
            <a:spLocks noGrp="1"/>
          </p:cNvSpPr>
          <p:nvPr>
            <p:ph type="ctrTitle"/>
          </p:nvPr>
        </p:nvSpPr>
        <p:spPr/>
        <p:txBody>
          <a:bodyPr/>
          <a:lstStyle/>
          <a:p>
            <a:r>
              <a:rPr lang="en-US" dirty="0" err="1"/>
              <a:t>Dr</a:t>
            </a:r>
            <a:r>
              <a:rPr lang="en-US" dirty="0"/>
              <a:t> Philip Johnson</a:t>
            </a:r>
          </a:p>
        </p:txBody>
      </p:sp>
      <p:sp>
        <p:nvSpPr>
          <p:cNvPr id="5" name="Subtitle 4">
            <a:extLst>
              <a:ext uri="{FF2B5EF4-FFF2-40B4-BE49-F238E27FC236}">
                <a16:creationId xmlns:a16="http://schemas.microsoft.com/office/drawing/2014/main" id="{AF7AC71B-CFD6-2E42-9998-BDDF59D74F43}"/>
              </a:ext>
            </a:extLst>
          </p:cNvPr>
          <p:cNvSpPr>
            <a:spLocks noGrp="1"/>
          </p:cNvSpPr>
          <p:nvPr>
            <p:ph type="subTitle" idx="1"/>
          </p:nvPr>
        </p:nvSpPr>
        <p:spPr/>
        <p:txBody>
          <a:bodyPr/>
          <a:lstStyle/>
          <a:p>
            <a:r>
              <a:rPr lang="en-US" dirty="0"/>
              <a:t>Independent Consultant Occupational Physician</a:t>
            </a:r>
          </a:p>
          <a:p>
            <a:r>
              <a:rPr lang="en-US" dirty="0"/>
              <a:t>Sarum Occupational Health</a:t>
            </a:r>
          </a:p>
        </p:txBody>
      </p:sp>
    </p:spTree>
    <p:extLst>
      <p:ext uri="{BB962C8B-B14F-4D97-AF65-F5344CB8AC3E}">
        <p14:creationId xmlns:p14="http://schemas.microsoft.com/office/powerpoint/2010/main" val="41037836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0544" y="683177"/>
            <a:ext cx="11361682" cy="1325563"/>
          </a:xfrm>
        </p:spPr>
        <p:txBody>
          <a:bodyPr>
            <a:normAutofit/>
          </a:bodyPr>
          <a:lstStyle/>
          <a:p>
            <a:r>
              <a:rPr lang="en-US" sz="3600" dirty="0">
                <a:hlinkClick r:id="rId3"/>
              </a:rPr>
              <a:t>www.medrxiv.org/content/10.1101/2020.06.16.20133116v1</a:t>
            </a:r>
            <a:endParaRPr lang="en-US" sz="3600" dirty="0"/>
          </a:p>
        </p:txBody>
      </p:sp>
      <p:pic>
        <p:nvPicPr>
          <p:cNvPr id="4" name="Picture 3"/>
          <p:cNvPicPr>
            <a:picLocks noChangeAspect="1"/>
          </p:cNvPicPr>
          <p:nvPr/>
        </p:nvPicPr>
        <p:blipFill>
          <a:blip r:embed="rId4"/>
          <a:stretch>
            <a:fillRect/>
          </a:stretch>
        </p:blipFill>
        <p:spPr>
          <a:xfrm>
            <a:off x="1908313" y="1690688"/>
            <a:ext cx="7766231" cy="4685771"/>
          </a:xfrm>
          <a:prstGeom prst="rect">
            <a:avLst/>
          </a:prstGeom>
        </p:spPr>
      </p:pic>
    </p:spTree>
    <p:extLst>
      <p:ext uri="{BB962C8B-B14F-4D97-AF65-F5344CB8AC3E}">
        <p14:creationId xmlns:p14="http://schemas.microsoft.com/office/powerpoint/2010/main" val="7176965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24948" y="525541"/>
            <a:ext cx="10515600" cy="5888968"/>
          </a:xfrm>
        </p:spPr>
        <p:txBody>
          <a:bodyPr>
            <a:normAutofit lnSpcReduction="10000"/>
          </a:bodyPr>
          <a:lstStyle/>
          <a:p>
            <a:r>
              <a:rPr lang="en-US" dirty="0"/>
              <a:t>COVID-19 surveys April/May 2020 nested within longitudinal population cohorts </a:t>
            </a:r>
          </a:p>
          <a:p>
            <a:pPr lvl="1"/>
            <a:r>
              <a:rPr lang="en-US" dirty="0"/>
              <a:t>Avon Longitudinal Study of Parents and Children</a:t>
            </a:r>
          </a:p>
          <a:p>
            <a:pPr lvl="1"/>
            <a:r>
              <a:rPr lang="en-US" dirty="0"/>
              <a:t>Generation Scotland: Scottish Family Health Study</a:t>
            </a:r>
          </a:p>
          <a:p>
            <a:r>
              <a:rPr lang="en-US" dirty="0"/>
              <a:t>Anxiety higher, wellbeing lower, similar depression</a:t>
            </a:r>
          </a:p>
          <a:p>
            <a:r>
              <a:rPr lang="en-US" b="1" dirty="0"/>
              <a:t>Probable anxiety disorder 24% during COVID-19 vs 13% pre-pandemic</a:t>
            </a:r>
          </a:p>
          <a:p>
            <a:r>
              <a:rPr lang="en-US" dirty="0"/>
              <a:t>Depression and anxiety were greater in </a:t>
            </a:r>
          </a:p>
          <a:p>
            <a:pPr lvl="1"/>
            <a:r>
              <a:rPr lang="en-US" dirty="0"/>
              <a:t>younger populations </a:t>
            </a:r>
          </a:p>
          <a:p>
            <a:pPr lvl="1"/>
            <a:r>
              <a:rPr lang="en-US" dirty="0"/>
              <a:t>women</a:t>
            </a:r>
          </a:p>
          <a:p>
            <a:pPr lvl="1"/>
            <a:r>
              <a:rPr lang="en-US" dirty="0"/>
              <a:t>those with pre-existing mental and physical health conditions</a:t>
            </a:r>
          </a:p>
          <a:p>
            <a:pPr lvl="1"/>
            <a:r>
              <a:rPr lang="en-US" dirty="0"/>
              <a:t>those living alone </a:t>
            </a:r>
          </a:p>
          <a:p>
            <a:pPr lvl="1"/>
            <a:r>
              <a:rPr lang="en-US" dirty="0"/>
              <a:t>those with socio-economic adversity</a:t>
            </a:r>
          </a:p>
          <a:p>
            <a:pPr lvl="1"/>
            <a:r>
              <a:rPr lang="en-US" b="1" dirty="0"/>
              <a:t>No evidence for elevated risk in key workers or health care workers. </a:t>
            </a:r>
          </a:p>
          <a:p>
            <a:pPr lvl="1"/>
            <a:r>
              <a:rPr lang="en-US" dirty="0"/>
              <a:t>No reporting of ethnicity</a:t>
            </a:r>
          </a:p>
          <a:p>
            <a:endParaRPr lang="en-US" dirty="0"/>
          </a:p>
          <a:p>
            <a:endParaRPr lang="en-US" dirty="0"/>
          </a:p>
          <a:p>
            <a:endParaRPr lang="en-US" dirty="0"/>
          </a:p>
        </p:txBody>
      </p:sp>
    </p:spTree>
    <p:extLst>
      <p:ext uri="{BB962C8B-B14F-4D97-AF65-F5344CB8AC3E}">
        <p14:creationId xmlns:p14="http://schemas.microsoft.com/office/powerpoint/2010/main" val="14536457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p>
        </p:txBody>
      </p:sp>
      <p:sp>
        <p:nvSpPr>
          <p:cNvPr id="3" name="Content Placeholder 2"/>
          <p:cNvSpPr>
            <a:spLocks noGrp="1"/>
          </p:cNvSpPr>
          <p:nvPr>
            <p:ph sz="half" idx="1"/>
          </p:nvPr>
        </p:nvSpPr>
        <p:spPr>
          <a:xfrm>
            <a:off x="516835" y="1351722"/>
            <a:ext cx="5502965" cy="4825241"/>
          </a:xfrm>
        </p:spPr>
        <p:txBody>
          <a:bodyPr>
            <a:normAutofit/>
          </a:bodyPr>
          <a:lstStyle/>
          <a:p>
            <a:pPr marL="0" indent="0">
              <a:buNone/>
            </a:pPr>
            <a:r>
              <a:rPr lang="en-US" b="1" dirty="0"/>
              <a:t>Is it depression?</a:t>
            </a:r>
          </a:p>
          <a:p>
            <a:r>
              <a:rPr lang="en-US" dirty="0"/>
              <a:t>Worry and anxiety almost always present in depression</a:t>
            </a:r>
          </a:p>
          <a:p>
            <a:r>
              <a:rPr lang="en-US" dirty="0"/>
              <a:t>Worry and rumination two sides of same coin</a:t>
            </a:r>
          </a:p>
        </p:txBody>
      </p:sp>
      <p:sp>
        <p:nvSpPr>
          <p:cNvPr id="5" name="Content Placeholder 4"/>
          <p:cNvSpPr>
            <a:spLocks noGrp="1"/>
          </p:cNvSpPr>
          <p:nvPr>
            <p:ph sz="half" idx="2"/>
          </p:nvPr>
        </p:nvSpPr>
        <p:spPr>
          <a:xfrm>
            <a:off x="6172199" y="1351722"/>
            <a:ext cx="5502965" cy="4825241"/>
          </a:xfrm>
        </p:spPr>
        <p:txBody>
          <a:bodyPr>
            <a:normAutofit/>
          </a:bodyPr>
          <a:lstStyle/>
          <a:p>
            <a:pPr marL="0" indent="0">
              <a:buNone/>
            </a:pPr>
            <a:r>
              <a:rPr lang="en-US" b="1" dirty="0"/>
              <a:t>Is it PTSD?</a:t>
            </a:r>
          </a:p>
          <a:p>
            <a:r>
              <a:rPr lang="en-US" dirty="0"/>
              <a:t>Often missed</a:t>
            </a:r>
          </a:p>
          <a:p>
            <a:r>
              <a:rPr lang="en-US" dirty="0"/>
              <a:t>People may not disclose without prompting</a:t>
            </a:r>
          </a:p>
          <a:p>
            <a:r>
              <a:rPr lang="en-US" dirty="0"/>
              <a:t>Nature of the trauma memory makes the world seem more dangerous</a:t>
            </a:r>
          </a:p>
          <a:p>
            <a:r>
              <a:rPr lang="en-US" dirty="0"/>
              <a:t>Re-experiencing symptoms key</a:t>
            </a:r>
          </a:p>
          <a:p>
            <a:pPr lvl="1"/>
            <a:r>
              <a:rPr lang="en-US" dirty="0"/>
              <a:t>Sense of </a:t>
            </a:r>
            <a:r>
              <a:rPr lang="en-US" dirty="0" err="1"/>
              <a:t>nowness</a:t>
            </a:r>
            <a:endParaRPr lang="en-US" dirty="0"/>
          </a:p>
          <a:p>
            <a:pPr lvl="1"/>
            <a:r>
              <a:rPr lang="en-US" dirty="0"/>
              <a:t>Awake and/or asleep</a:t>
            </a:r>
          </a:p>
          <a:p>
            <a:endParaRPr lang="en-US" dirty="0"/>
          </a:p>
        </p:txBody>
      </p:sp>
    </p:spTree>
    <p:extLst>
      <p:ext uri="{BB962C8B-B14F-4D97-AF65-F5344CB8AC3E}">
        <p14:creationId xmlns:p14="http://schemas.microsoft.com/office/powerpoint/2010/main" val="3150059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Treatment</a:t>
            </a:r>
          </a:p>
        </p:txBody>
      </p:sp>
      <p:sp>
        <p:nvSpPr>
          <p:cNvPr id="3" name="Content Placeholder 2"/>
          <p:cNvSpPr>
            <a:spLocks noGrp="1"/>
          </p:cNvSpPr>
          <p:nvPr>
            <p:ph idx="1"/>
          </p:nvPr>
        </p:nvSpPr>
        <p:spPr/>
        <p:txBody>
          <a:bodyPr>
            <a:normAutofit fontScale="85000" lnSpcReduction="20000"/>
          </a:bodyPr>
          <a:lstStyle/>
          <a:p>
            <a:r>
              <a:rPr lang="en-US" dirty="0"/>
              <a:t>Specific anxiety disorders need to be offered psychological interventions</a:t>
            </a:r>
          </a:p>
          <a:p>
            <a:r>
              <a:rPr lang="en-US" dirty="0"/>
              <a:t>CBT recommended by NICE across all anxiety problems</a:t>
            </a:r>
          </a:p>
          <a:p>
            <a:endParaRPr lang="en-US" dirty="0"/>
          </a:p>
          <a:p>
            <a:r>
              <a:rPr lang="en-US" dirty="0"/>
              <a:t>Understand (formulation)</a:t>
            </a:r>
          </a:p>
          <a:p>
            <a:r>
              <a:rPr lang="en-US" dirty="0"/>
              <a:t>Get summaries and feedback from patient (as prone to misinterpretation)</a:t>
            </a:r>
          </a:p>
          <a:p>
            <a:endParaRPr lang="en-US" dirty="0"/>
          </a:p>
          <a:p>
            <a:r>
              <a:rPr lang="en-US" dirty="0"/>
              <a:t>Address the threat / meanings</a:t>
            </a:r>
          </a:p>
          <a:p>
            <a:r>
              <a:rPr lang="en-US" dirty="0"/>
              <a:t>Change the maintaining processes</a:t>
            </a:r>
          </a:p>
          <a:p>
            <a:endParaRPr lang="en-US" dirty="0"/>
          </a:p>
          <a:p>
            <a:r>
              <a:rPr lang="en-US" dirty="0"/>
              <a:t>Provide information (</a:t>
            </a:r>
            <a:r>
              <a:rPr lang="en-US" dirty="0" err="1"/>
              <a:t>normalisation</a:t>
            </a:r>
            <a:r>
              <a:rPr lang="en-US" dirty="0"/>
              <a:t>)</a:t>
            </a:r>
          </a:p>
          <a:p>
            <a:r>
              <a:rPr lang="en-US" dirty="0"/>
              <a:t>Overcoming avoidance</a:t>
            </a:r>
          </a:p>
        </p:txBody>
      </p:sp>
    </p:spTree>
    <p:extLst>
      <p:ext uri="{BB962C8B-B14F-4D97-AF65-F5344CB8AC3E}">
        <p14:creationId xmlns:p14="http://schemas.microsoft.com/office/powerpoint/2010/main" val="7610324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7345" name="Rectangle 2"/>
          <p:cNvSpPr>
            <a:spLocks noGrp="1" noChangeArrowheads="1"/>
          </p:cNvSpPr>
          <p:nvPr>
            <p:ph type="title" idx="4294967295"/>
          </p:nvPr>
        </p:nvSpPr>
        <p:spPr>
          <a:xfrm>
            <a:off x="455825" y="374631"/>
            <a:ext cx="9603950" cy="1143000"/>
          </a:xfrm>
        </p:spPr>
        <p:txBody>
          <a:bodyPr>
            <a:normAutofit fontScale="90000"/>
          </a:bodyPr>
          <a:lstStyle/>
          <a:p>
            <a:r>
              <a:rPr lang="en-US" dirty="0">
                <a:latin typeface="Calibri" charset="0"/>
              </a:rPr>
              <a:t>Formulation </a:t>
            </a:r>
            <a:r>
              <a:rPr lang="en-US" b="1" dirty="0">
                <a:latin typeface="Calibri" charset="0"/>
              </a:rPr>
              <a:t>is</a:t>
            </a:r>
            <a:r>
              <a:rPr lang="en-US" dirty="0">
                <a:latin typeface="Calibri" charset="0"/>
              </a:rPr>
              <a:t> the </a:t>
            </a:r>
            <a:r>
              <a:rPr lang="en-US">
                <a:latin typeface="Calibri" charset="0"/>
              </a:rPr>
              <a:t>less </a:t>
            </a:r>
            <a:br>
              <a:rPr lang="en-US">
                <a:latin typeface="Calibri" charset="0"/>
              </a:rPr>
            </a:br>
            <a:r>
              <a:rPr lang="en-US">
                <a:latin typeface="Calibri" charset="0"/>
              </a:rPr>
              <a:t>threatening understanding</a:t>
            </a:r>
            <a:endParaRPr lang="en-US" dirty="0">
              <a:latin typeface="Calibri" charset="0"/>
            </a:endParaRPr>
          </a:p>
        </p:txBody>
      </p:sp>
      <p:sp>
        <p:nvSpPr>
          <p:cNvPr id="57346" name="Text Box 3"/>
          <p:cNvSpPr txBox="1">
            <a:spLocks noChangeArrowheads="1"/>
          </p:cNvSpPr>
          <p:nvPr/>
        </p:nvSpPr>
        <p:spPr bwMode="auto">
          <a:xfrm>
            <a:off x="4599051" y="3134871"/>
            <a:ext cx="23622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sz="2400" b="1">
                <a:solidFill>
                  <a:srgbClr val="FF2A15"/>
                </a:solidFill>
                <a:latin typeface="Times" charset="0"/>
              </a:rPr>
              <a:t>threat appraisal / meaning</a:t>
            </a:r>
            <a:endParaRPr lang="en-US" sz="2400">
              <a:latin typeface="Times" charset="0"/>
            </a:endParaRPr>
          </a:p>
        </p:txBody>
      </p:sp>
      <p:sp>
        <p:nvSpPr>
          <p:cNvPr id="57347" name="Text Box 4"/>
          <p:cNvSpPr txBox="1">
            <a:spLocks noChangeArrowheads="1"/>
          </p:cNvSpPr>
          <p:nvPr/>
        </p:nvSpPr>
        <p:spPr bwMode="auto">
          <a:xfrm>
            <a:off x="3657600" y="1828801"/>
            <a:ext cx="1600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a:latin typeface="Times" charset="0"/>
              </a:rPr>
              <a:t>anxiety</a:t>
            </a:r>
          </a:p>
        </p:txBody>
      </p:sp>
      <p:sp>
        <p:nvSpPr>
          <p:cNvPr id="57348" name="Text Box 5"/>
          <p:cNvSpPr txBox="1">
            <a:spLocks noChangeArrowheads="1"/>
          </p:cNvSpPr>
          <p:nvPr/>
        </p:nvSpPr>
        <p:spPr bwMode="auto">
          <a:xfrm>
            <a:off x="6951125" y="2301049"/>
            <a:ext cx="2667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dirty="0">
                <a:latin typeface="Times" charset="0"/>
              </a:rPr>
              <a:t>attention</a:t>
            </a:r>
          </a:p>
        </p:txBody>
      </p:sp>
      <p:sp>
        <p:nvSpPr>
          <p:cNvPr id="57349" name="Text Box 6"/>
          <p:cNvSpPr txBox="1">
            <a:spLocks noChangeArrowheads="1"/>
          </p:cNvSpPr>
          <p:nvPr/>
        </p:nvSpPr>
        <p:spPr bwMode="auto">
          <a:xfrm>
            <a:off x="5981700" y="4882257"/>
            <a:ext cx="29718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dirty="0">
                <a:latin typeface="Times" charset="0"/>
              </a:rPr>
              <a:t>Avoidance</a:t>
            </a:r>
          </a:p>
        </p:txBody>
      </p:sp>
      <p:sp>
        <p:nvSpPr>
          <p:cNvPr id="57350" name="Text Box 7"/>
          <p:cNvSpPr txBox="1">
            <a:spLocks noChangeArrowheads="1"/>
          </p:cNvSpPr>
          <p:nvPr/>
        </p:nvSpPr>
        <p:spPr bwMode="auto">
          <a:xfrm>
            <a:off x="2204831" y="4464190"/>
            <a:ext cx="21336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a:latin typeface="Times" charset="0"/>
              </a:rPr>
              <a:t>physical sensations</a:t>
            </a:r>
          </a:p>
        </p:txBody>
      </p:sp>
      <p:sp>
        <p:nvSpPr>
          <p:cNvPr id="57351" name="Text Box 8"/>
          <p:cNvSpPr txBox="1">
            <a:spLocks noChangeArrowheads="1"/>
          </p:cNvSpPr>
          <p:nvPr/>
        </p:nvSpPr>
        <p:spPr bwMode="auto">
          <a:xfrm>
            <a:off x="5426210" y="1937659"/>
            <a:ext cx="1600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dirty="0">
                <a:latin typeface="Times" charset="0"/>
              </a:rPr>
              <a:t>memories</a:t>
            </a:r>
            <a:endParaRPr lang="en-US" sz="2400" dirty="0">
              <a:latin typeface="Times" charset="0"/>
            </a:endParaRPr>
          </a:p>
        </p:txBody>
      </p:sp>
      <p:sp>
        <p:nvSpPr>
          <p:cNvPr id="57352" name="Text Box 9"/>
          <p:cNvSpPr txBox="1">
            <a:spLocks noChangeArrowheads="1"/>
          </p:cNvSpPr>
          <p:nvPr/>
        </p:nvSpPr>
        <p:spPr bwMode="auto">
          <a:xfrm>
            <a:off x="2416865" y="3116389"/>
            <a:ext cx="137160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a:latin typeface="Times" charset="0"/>
              </a:rPr>
              <a:t>Worry processes</a:t>
            </a:r>
            <a:endParaRPr lang="en-US" sz="2400">
              <a:latin typeface="Times" charset="0"/>
            </a:endParaRPr>
          </a:p>
        </p:txBody>
      </p:sp>
      <p:sp>
        <p:nvSpPr>
          <p:cNvPr id="57353" name="Freeform 10"/>
          <p:cNvSpPr>
            <a:spLocks/>
          </p:cNvSpPr>
          <p:nvPr/>
        </p:nvSpPr>
        <p:spPr bwMode="auto">
          <a:xfrm>
            <a:off x="4545493" y="2366232"/>
            <a:ext cx="254000" cy="609600"/>
          </a:xfrm>
          <a:custGeom>
            <a:avLst/>
            <a:gdLst>
              <a:gd name="T0" fmla="*/ 0 w 160"/>
              <a:gd name="T1" fmla="*/ 0 h 384"/>
              <a:gd name="T2" fmla="*/ 2147483647 w 160"/>
              <a:gd name="T3" fmla="*/ 2147483647 h 384"/>
              <a:gd name="T4" fmla="*/ 2147483647 w 160"/>
              <a:gd name="T5" fmla="*/ 2147483647 h 384"/>
              <a:gd name="T6" fmla="*/ 0 60000 65536"/>
              <a:gd name="T7" fmla="*/ 0 60000 65536"/>
              <a:gd name="T8" fmla="*/ 0 60000 65536"/>
              <a:gd name="T9" fmla="*/ 0 w 160"/>
              <a:gd name="T10" fmla="*/ 0 h 384"/>
              <a:gd name="T11" fmla="*/ 160 w 160"/>
              <a:gd name="T12" fmla="*/ 384 h 384"/>
            </a:gdLst>
            <a:ahLst/>
            <a:cxnLst>
              <a:cxn ang="T6">
                <a:pos x="T0" y="T1"/>
              </a:cxn>
              <a:cxn ang="T7">
                <a:pos x="T2" y="T3"/>
              </a:cxn>
              <a:cxn ang="T8">
                <a:pos x="T4" y="T5"/>
              </a:cxn>
            </a:cxnLst>
            <a:rect l="T9" t="T10" r="T11" b="T12"/>
            <a:pathLst>
              <a:path w="160" h="384">
                <a:moveTo>
                  <a:pt x="0" y="0"/>
                </a:moveTo>
                <a:cubicBezTo>
                  <a:pt x="64" y="64"/>
                  <a:pt x="128" y="128"/>
                  <a:pt x="144" y="192"/>
                </a:cubicBezTo>
                <a:cubicBezTo>
                  <a:pt x="160" y="256"/>
                  <a:pt x="128" y="320"/>
                  <a:pt x="96" y="384"/>
                </a:cubicBezTo>
              </a:path>
            </a:pathLst>
          </a:custGeom>
          <a:noFill/>
          <a:ln w="38100">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7354" name="Freeform 11"/>
          <p:cNvSpPr>
            <a:spLocks/>
          </p:cNvSpPr>
          <p:nvPr/>
        </p:nvSpPr>
        <p:spPr bwMode="auto">
          <a:xfrm>
            <a:off x="3957981" y="2384566"/>
            <a:ext cx="228600" cy="609600"/>
          </a:xfrm>
          <a:custGeom>
            <a:avLst/>
            <a:gdLst>
              <a:gd name="T0" fmla="*/ 2147483647 w 144"/>
              <a:gd name="T1" fmla="*/ 2147483647 h 384"/>
              <a:gd name="T2" fmla="*/ 0 w 144"/>
              <a:gd name="T3" fmla="*/ 2147483647 h 384"/>
              <a:gd name="T4" fmla="*/ 2147483647 w 144"/>
              <a:gd name="T5" fmla="*/ 0 h 384"/>
              <a:gd name="T6" fmla="*/ 0 60000 65536"/>
              <a:gd name="T7" fmla="*/ 0 60000 65536"/>
              <a:gd name="T8" fmla="*/ 0 60000 65536"/>
              <a:gd name="T9" fmla="*/ 0 w 144"/>
              <a:gd name="T10" fmla="*/ 0 h 384"/>
              <a:gd name="T11" fmla="*/ 144 w 144"/>
              <a:gd name="T12" fmla="*/ 384 h 384"/>
            </a:gdLst>
            <a:ahLst/>
            <a:cxnLst>
              <a:cxn ang="T6">
                <a:pos x="T0" y="T1"/>
              </a:cxn>
              <a:cxn ang="T7">
                <a:pos x="T2" y="T3"/>
              </a:cxn>
              <a:cxn ang="T8">
                <a:pos x="T4" y="T5"/>
              </a:cxn>
            </a:cxnLst>
            <a:rect l="T9" t="T10" r="T11" b="T12"/>
            <a:pathLst>
              <a:path w="144" h="384">
                <a:moveTo>
                  <a:pt x="144" y="384"/>
                </a:moveTo>
                <a:cubicBezTo>
                  <a:pt x="72" y="320"/>
                  <a:pt x="0" y="256"/>
                  <a:pt x="0" y="192"/>
                </a:cubicBezTo>
                <a:cubicBezTo>
                  <a:pt x="0" y="128"/>
                  <a:pt x="72" y="64"/>
                  <a:pt x="144" y="0"/>
                </a:cubicBezTo>
              </a:path>
            </a:pathLst>
          </a:custGeom>
          <a:noFill/>
          <a:ln w="38100">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7355" name="Freeform 12"/>
          <p:cNvSpPr>
            <a:spLocks/>
          </p:cNvSpPr>
          <p:nvPr/>
        </p:nvSpPr>
        <p:spPr bwMode="auto">
          <a:xfrm>
            <a:off x="4301986" y="4479809"/>
            <a:ext cx="609600" cy="381000"/>
          </a:xfrm>
          <a:custGeom>
            <a:avLst/>
            <a:gdLst>
              <a:gd name="T0" fmla="*/ 2147483647 w 384"/>
              <a:gd name="T1" fmla="*/ 0 h 240"/>
              <a:gd name="T2" fmla="*/ 2147483647 w 384"/>
              <a:gd name="T3" fmla="*/ 2147483647 h 240"/>
              <a:gd name="T4" fmla="*/ 0 w 384"/>
              <a:gd name="T5" fmla="*/ 2147483647 h 240"/>
              <a:gd name="T6" fmla="*/ 0 60000 65536"/>
              <a:gd name="T7" fmla="*/ 0 60000 65536"/>
              <a:gd name="T8" fmla="*/ 0 60000 65536"/>
              <a:gd name="T9" fmla="*/ 0 w 384"/>
              <a:gd name="T10" fmla="*/ 0 h 240"/>
              <a:gd name="T11" fmla="*/ 384 w 384"/>
              <a:gd name="T12" fmla="*/ 240 h 240"/>
            </a:gdLst>
            <a:ahLst/>
            <a:cxnLst>
              <a:cxn ang="T6">
                <a:pos x="T0" y="T1"/>
              </a:cxn>
              <a:cxn ang="T7">
                <a:pos x="T2" y="T3"/>
              </a:cxn>
              <a:cxn ang="T8">
                <a:pos x="T4" y="T5"/>
              </a:cxn>
            </a:cxnLst>
            <a:rect l="T9" t="T10" r="T11" b="T12"/>
            <a:pathLst>
              <a:path w="384" h="240">
                <a:moveTo>
                  <a:pt x="384" y="0"/>
                </a:moveTo>
                <a:cubicBezTo>
                  <a:pt x="368" y="76"/>
                  <a:pt x="352" y="152"/>
                  <a:pt x="288" y="192"/>
                </a:cubicBezTo>
                <a:cubicBezTo>
                  <a:pt x="224" y="232"/>
                  <a:pt x="112" y="236"/>
                  <a:pt x="0" y="240"/>
                </a:cubicBezTo>
              </a:path>
            </a:pathLst>
          </a:custGeom>
          <a:noFill/>
          <a:ln w="38100">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7356" name="Freeform 13"/>
          <p:cNvSpPr>
            <a:spLocks/>
          </p:cNvSpPr>
          <p:nvPr/>
        </p:nvSpPr>
        <p:spPr bwMode="auto">
          <a:xfrm>
            <a:off x="3924300" y="4143377"/>
            <a:ext cx="685800" cy="355600"/>
          </a:xfrm>
          <a:custGeom>
            <a:avLst/>
            <a:gdLst>
              <a:gd name="T0" fmla="*/ 0 w 432"/>
              <a:gd name="T1" fmla="*/ 2147483647 h 224"/>
              <a:gd name="T2" fmla="*/ 2147483647 w 432"/>
              <a:gd name="T3" fmla="*/ 2147483647 h 224"/>
              <a:gd name="T4" fmla="*/ 2147483647 w 432"/>
              <a:gd name="T5" fmla="*/ 2147483647 h 224"/>
              <a:gd name="T6" fmla="*/ 0 60000 65536"/>
              <a:gd name="T7" fmla="*/ 0 60000 65536"/>
              <a:gd name="T8" fmla="*/ 0 60000 65536"/>
              <a:gd name="T9" fmla="*/ 0 w 432"/>
              <a:gd name="T10" fmla="*/ 0 h 224"/>
              <a:gd name="T11" fmla="*/ 432 w 432"/>
              <a:gd name="T12" fmla="*/ 224 h 224"/>
            </a:gdLst>
            <a:ahLst/>
            <a:cxnLst>
              <a:cxn ang="T6">
                <a:pos x="T0" y="T1"/>
              </a:cxn>
              <a:cxn ang="T7">
                <a:pos x="T2" y="T3"/>
              </a:cxn>
              <a:cxn ang="T8">
                <a:pos x="T4" y="T5"/>
              </a:cxn>
            </a:cxnLst>
            <a:rect l="T9" t="T10" r="T11" b="T12"/>
            <a:pathLst>
              <a:path w="432" h="224">
                <a:moveTo>
                  <a:pt x="0" y="224"/>
                </a:moveTo>
                <a:cubicBezTo>
                  <a:pt x="36" y="144"/>
                  <a:pt x="72" y="64"/>
                  <a:pt x="144" y="32"/>
                </a:cubicBezTo>
                <a:cubicBezTo>
                  <a:pt x="216" y="0"/>
                  <a:pt x="324" y="16"/>
                  <a:pt x="432" y="32"/>
                </a:cubicBezTo>
              </a:path>
            </a:pathLst>
          </a:custGeom>
          <a:noFill/>
          <a:ln w="38100">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7357" name="Freeform 14"/>
          <p:cNvSpPr>
            <a:spLocks/>
          </p:cNvSpPr>
          <p:nvPr/>
        </p:nvSpPr>
        <p:spPr bwMode="auto">
          <a:xfrm>
            <a:off x="3581400" y="3200400"/>
            <a:ext cx="838200" cy="342900"/>
          </a:xfrm>
          <a:custGeom>
            <a:avLst/>
            <a:gdLst>
              <a:gd name="T0" fmla="*/ 2147483647 w 528"/>
              <a:gd name="T1" fmla="*/ 2147483647 h 216"/>
              <a:gd name="T2" fmla="*/ 2147483647 w 528"/>
              <a:gd name="T3" fmla="*/ 2147483647 h 216"/>
              <a:gd name="T4" fmla="*/ 0 w 528"/>
              <a:gd name="T5" fmla="*/ 2147483647 h 216"/>
              <a:gd name="T6" fmla="*/ 0 60000 65536"/>
              <a:gd name="T7" fmla="*/ 0 60000 65536"/>
              <a:gd name="T8" fmla="*/ 0 60000 65536"/>
              <a:gd name="T9" fmla="*/ 0 w 528"/>
              <a:gd name="T10" fmla="*/ 0 h 216"/>
              <a:gd name="T11" fmla="*/ 528 w 528"/>
              <a:gd name="T12" fmla="*/ 216 h 216"/>
            </a:gdLst>
            <a:ahLst/>
            <a:cxnLst>
              <a:cxn ang="T6">
                <a:pos x="T0" y="T1"/>
              </a:cxn>
              <a:cxn ang="T7">
                <a:pos x="T2" y="T3"/>
              </a:cxn>
              <a:cxn ang="T8">
                <a:pos x="T4" y="T5"/>
              </a:cxn>
            </a:cxnLst>
            <a:rect l="T9" t="T10" r="T11" b="T12"/>
            <a:pathLst>
              <a:path w="528" h="216">
                <a:moveTo>
                  <a:pt x="528" y="216"/>
                </a:moveTo>
                <a:cubicBezTo>
                  <a:pt x="452" y="132"/>
                  <a:pt x="376" y="48"/>
                  <a:pt x="288" y="24"/>
                </a:cubicBezTo>
                <a:cubicBezTo>
                  <a:pt x="200" y="0"/>
                  <a:pt x="100" y="36"/>
                  <a:pt x="0" y="72"/>
                </a:cubicBezTo>
              </a:path>
            </a:pathLst>
          </a:custGeom>
          <a:noFill/>
          <a:ln w="38100">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7358" name="Freeform 15"/>
          <p:cNvSpPr>
            <a:spLocks/>
          </p:cNvSpPr>
          <p:nvPr/>
        </p:nvSpPr>
        <p:spPr bwMode="auto">
          <a:xfrm>
            <a:off x="3581400" y="3581400"/>
            <a:ext cx="838200" cy="419100"/>
          </a:xfrm>
          <a:custGeom>
            <a:avLst/>
            <a:gdLst>
              <a:gd name="T0" fmla="*/ 0 w 528"/>
              <a:gd name="T1" fmla="*/ 0 h 264"/>
              <a:gd name="T2" fmla="*/ 2147483647 w 528"/>
              <a:gd name="T3" fmla="*/ 2147483647 h 264"/>
              <a:gd name="T4" fmla="*/ 2147483647 w 528"/>
              <a:gd name="T5" fmla="*/ 2147483647 h 264"/>
              <a:gd name="T6" fmla="*/ 0 60000 65536"/>
              <a:gd name="T7" fmla="*/ 0 60000 65536"/>
              <a:gd name="T8" fmla="*/ 0 60000 65536"/>
              <a:gd name="T9" fmla="*/ 0 w 528"/>
              <a:gd name="T10" fmla="*/ 0 h 264"/>
              <a:gd name="T11" fmla="*/ 528 w 528"/>
              <a:gd name="T12" fmla="*/ 264 h 264"/>
            </a:gdLst>
            <a:ahLst/>
            <a:cxnLst>
              <a:cxn ang="T6">
                <a:pos x="T0" y="T1"/>
              </a:cxn>
              <a:cxn ang="T7">
                <a:pos x="T2" y="T3"/>
              </a:cxn>
              <a:cxn ang="T8">
                <a:pos x="T4" y="T5"/>
              </a:cxn>
            </a:cxnLst>
            <a:rect l="T9" t="T10" r="T11" b="T12"/>
            <a:pathLst>
              <a:path w="528" h="264">
                <a:moveTo>
                  <a:pt x="0" y="0"/>
                </a:moveTo>
                <a:cubicBezTo>
                  <a:pt x="76" y="108"/>
                  <a:pt x="152" y="216"/>
                  <a:pt x="240" y="240"/>
                </a:cubicBezTo>
                <a:cubicBezTo>
                  <a:pt x="328" y="264"/>
                  <a:pt x="428" y="204"/>
                  <a:pt x="528" y="144"/>
                </a:cubicBezTo>
              </a:path>
            </a:pathLst>
          </a:custGeom>
          <a:noFill/>
          <a:ln w="38100">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7359" name="Freeform 16"/>
          <p:cNvSpPr>
            <a:spLocks/>
          </p:cNvSpPr>
          <p:nvPr/>
        </p:nvSpPr>
        <p:spPr bwMode="auto">
          <a:xfrm>
            <a:off x="5070610" y="2354263"/>
            <a:ext cx="355600" cy="533400"/>
          </a:xfrm>
          <a:custGeom>
            <a:avLst/>
            <a:gdLst>
              <a:gd name="T0" fmla="*/ 2147483647 w 224"/>
              <a:gd name="T1" fmla="*/ 2147483647 h 336"/>
              <a:gd name="T2" fmla="*/ 2147483647 w 224"/>
              <a:gd name="T3" fmla="*/ 2147483647 h 336"/>
              <a:gd name="T4" fmla="*/ 2147483647 w 224"/>
              <a:gd name="T5" fmla="*/ 0 h 336"/>
              <a:gd name="T6" fmla="*/ 0 60000 65536"/>
              <a:gd name="T7" fmla="*/ 0 60000 65536"/>
              <a:gd name="T8" fmla="*/ 0 60000 65536"/>
              <a:gd name="T9" fmla="*/ 0 w 224"/>
              <a:gd name="T10" fmla="*/ 0 h 336"/>
              <a:gd name="T11" fmla="*/ 224 w 224"/>
              <a:gd name="T12" fmla="*/ 336 h 336"/>
            </a:gdLst>
            <a:ahLst/>
            <a:cxnLst>
              <a:cxn ang="T6">
                <a:pos x="T0" y="T1"/>
              </a:cxn>
              <a:cxn ang="T7">
                <a:pos x="T2" y="T3"/>
              </a:cxn>
              <a:cxn ang="T8">
                <a:pos x="T4" y="T5"/>
              </a:cxn>
            </a:cxnLst>
            <a:rect l="T9" t="T10" r="T11" b="T12"/>
            <a:pathLst>
              <a:path w="224" h="336">
                <a:moveTo>
                  <a:pt x="32" y="336"/>
                </a:moveTo>
                <a:cubicBezTo>
                  <a:pt x="16" y="244"/>
                  <a:pt x="0" y="152"/>
                  <a:pt x="32" y="96"/>
                </a:cubicBezTo>
                <a:cubicBezTo>
                  <a:pt x="64" y="40"/>
                  <a:pt x="192" y="16"/>
                  <a:pt x="224" y="0"/>
                </a:cubicBezTo>
              </a:path>
            </a:pathLst>
          </a:custGeom>
          <a:noFill/>
          <a:ln w="38100">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7360" name="Freeform 17"/>
          <p:cNvSpPr>
            <a:spLocks/>
          </p:cNvSpPr>
          <p:nvPr/>
        </p:nvSpPr>
        <p:spPr bwMode="auto">
          <a:xfrm>
            <a:off x="5556521" y="2450179"/>
            <a:ext cx="457200" cy="533400"/>
          </a:xfrm>
          <a:custGeom>
            <a:avLst/>
            <a:gdLst>
              <a:gd name="T0" fmla="*/ 2147483647 w 288"/>
              <a:gd name="T1" fmla="*/ 0 h 336"/>
              <a:gd name="T2" fmla="*/ 2147483647 w 288"/>
              <a:gd name="T3" fmla="*/ 2147483647 h 336"/>
              <a:gd name="T4" fmla="*/ 0 w 288"/>
              <a:gd name="T5" fmla="*/ 2147483647 h 336"/>
              <a:gd name="T6" fmla="*/ 0 60000 65536"/>
              <a:gd name="T7" fmla="*/ 0 60000 65536"/>
              <a:gd name="T8" fmla="*/ 0 60000 65536"/>
              <a:gd name="T9" fmla="*/ 0 w 288"/>
              <a:gd name="T10" fmla="*/ 0 h 336"/>
              <a:gd name="T11" fmla="*/ 288 w 288"/>
              <a:gd name="T12" fmla="*/ 336 h 336"/>
            </a:gdLst>
            <a:ahLst/>
            <a:cxnLst>
              <a:cxn ang="T6">
                <a:pos x="T0" y="T1"/>
              </a:cxn>
              <a:cxn ang="T7">
                <a:pos x="T2" y="T3"/>
              </a:cxn>
              <a:cxn ang="T8">
                <a:pos x="T4" y="T5"/>
              </a:cxn>
            </a:cxnLst>
            <a:rect l="T9" t="T10" r="T11" b="T12"/>
            <a:pathLst>
              <a:path w="288" h="336">
                <a:moveTo>
                  <a:pt x="288" y="0"/>
                </a:moveTo>
                <a:cubicBezTo>
                  <a:pt x="264" y="92"/>
                  <a:pt x="240" y="184"/>
                  <a:pt x="192" y="240"/>
                </a:cubicBezTo>
                <a:cubicBezTo>
                  <a:pt x="144" y="296"/>
                  <a:pt x="72" y="316"/>
                  <a:pt x="0" y="336"/>
                </a:cubicBezTo>
              </a:path>
            </a:pathLst>
          </a:custGeom>
          <a:noFill/>
          <a:ln w="38100">
            <a:solidFill>
              <a:schemeClr val="tx1"/>
            </a:solidFill>
            <a:round/>
            <a:headEnd/>
            <a:tailEnd type="arrow"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7361" name="Freeform 18"/>
          <p:cNvSpPr>
            <a:spLocks/>
          </p:cNvSpPr>
          <p:nvPr/>
        </p:nvSpPr>
        <p:spPr bwMode="auto">
          <a:xfrm rot="19315322">
            <a:off x="6196677" y="2590816"/>
            <a:ext cx="762000" cy="330200"/>
          </a:xfrm>
          <a:custGeom>
            <a:avLst/>
            <a:gdLst>
              <a:gd name="T0" fmla="*/ 0 w 480"/>
              <a:gd name="T1" fmla="*/ 2147483647 h 208"/>
              <a:gd name="T2" fmla="*/ 2147483647 w 480"/>
              <a:gd name="T3" fmla="*/ 2147483647 h 208"/>
              <a:gd name="T4" fmla="*/ 2147483647 w 480"/>
              <a:gd name="T5" fmla="*/ 2147483647 h 208"/>
              <a:gd name="T6" fmla="*/ 0 60000 65536"/>
              <a:gd name="T7" fmla="*/ 0 60000 65536"/>
              <a:gd name="T8" fmla="*/ 0 60000 65536"/>
              <a:gd name="T9" fmla="*/ 0 w 480"/>
              <a:gd name="T10" fmla="*/ 0 h 208"/>
              <a:gd name="T11" fmla="*/ 480 w 480"/>
              <a:gd name="T12" fmla="*/ 208 h 208"/>
            </a:gdLst>
            <a:ahLst/>
            <a:cxnLst>
              <a:cxn ang="T6">
                <a:pos x="T0" y="T1"/>
              </a:cxn>
              <a:cxn ang="T7">
                <a:pos x="T2" y="T3"/>
              </a:cxn>
              <a:cxn ang="T8">
                <a:pos x="T4" y="T5"/>
              </a:cxn>
            </a:cxnLst>
            <a:rect l="T9" t="T10" r="T11" b="T12"/>
            <a:pathLst>
              <a:path w="480" h="208">
                <a:moveTo>
                  <a:pt x="0" y="208"/>
                </a:moveTo>
                <a:cubicBezTo>
                  <a:pt x="56" y="120"/>
                  <a:pt x="112" y="32"/>
                  <a:pt x="192" y="16"/>
                </a:cubicBezTo>
                <a:cubicBezTo>
                  <a:pt x="272" y="0"/>
                  <a:pt x="376" y="56"/>
                  <a:pt x="480" y="112"/>
                </a:cubicBezTo>
              </a:path>
            </a:pathLst>
          </a:custGeom>
          <a:noFill/>
          <a:ln w="38100">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7362" name="Freeform 19"/>
          <p:cNvSpPr>
            <a:spLocks/>
          </p:cNvSpPr>
          <p:nvPr/>
        </p:nvSpPr>
        <p:spPr bwMode="auto">
          <a:xfrm rot="19669811">
            <a:off x="6778760" y="2937993"/>
            <a:ext cx="921026" cy="200250"/>
          </a:xfrm>
          <a:custGeom>
            <a:avLst/>
            <a:gdLst>
              <a:gd name="T0" fmla="*/ 2147483647 w 624"/>
              <a:gd name="T1" fmla="*/ 0 h 200"/>
              <a:gd name="T2" fmla="*/ 2147483647 w 624"/>
              <a:gd name="T3" fmla="*/ 2147483647 h 200"/>
              <a:gd name="T4" fmla="*/ 0 w 624"/>
              <a:gd name="T5" fmla="*/ 2147483647 h 200"/>
              <a:gd name="T6" fmla="*/ 0 60000 65536"/>
              <a:gd name="T7" fmla="*/ 0 60000 65536"/>
              <a:gd name="T8" fmla="*/ 0 60000 65536"/>
              <a:gd name="T9" fmla="*/ 0 w 624"/>
              <a:gd name="T10" fmla="*/ 0 h 200"/>
              <a:gd name="T11" fmla="*/ 624 w 624"/>
              <a:gd name="T12" fmla="*/ 200 h 200"/>
            </a:gdLst>
            <a:ahLst/>
            <a:cxnLst>
              <a:cxn ang="T6">
                <a:pos x="T0" y="T1"/>
              </a:cxn>
              <a:cxn ang="T7">
                <a:pos x="T2" y="T3"/>
              </a:cxn>
              <a:cxn ang="T8">
                <a:pos x="T4" y="T5"/>
              </a:cxn>
            </a:cxnLst>
            <a:rect l="T9" t="T10" r="T11" b="T12"/>
            <a:pathLst>
              <a:path w="624" h="200">
                <a:moveTo>
                  <a:pt x="624" y="0"/>
                </a:moveTo>
                <a:cubicBezTo>
                  <a:pt x="532" y="92"/>
                  <a:pt x="440" y="184"/>
                  <a:pt x="336" y="192"/>
                </a:cubicBezTo>
                <a:cubicBezTo>
                  <a:pt x="232" y="200"/>
                  <a:pt x="116" y="124"/>
                  <a:pt x="0" y="48"/>
                </a:cubicBezTo>
              </a:path>
            </a:pathLst>
          </a:custGeom>
          <a:noFill/>
          <a:ln w="38100">
            <a:solidFill>
              <a:schemeClr val="tx1"/>
            </a:solidFill>
            <a:round/>
            <a:headEnd/>
            <a:tailEnd type="arrow"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7363" name="Freeform 20"/>
          <p:cNvSpPr>
            <a:spLocks/>
          </p:cNvSpPr>
          <p:nvPr/>
        </p:nvSpPr>
        <p:spPr bwMode="auto">
          <a:xfrm>
            <a:off x="5500826" y="4313780"/>
            <a:ext cx="711200" cy="533400"/>
          </a:xfrm>
          <a:custGeom>
            <a:avLst/>
            <a:gdLst>
              <a:gd name="T0" fmla="*/ 2147483647 w 448"/>
              <a:gd name="T1" fmla="*/ 2147483647 h 336"/>
              <a:gd name="T2" fmla="*/ 2147483647 w 448"/>
              <a:gd name="T3" fmla="*/ 2147483647 h 336"/>
              <a:gd name="T4" fmla="*/ 2147483647 w 448"/>
              <a:gd name="T5" fmla="*/ 0 h 336"/>
              <a:gd name="T6" fmla="*/ 0 60000 65536"/>
              <a:gd name="T7" fmla="*/ 0 60000 65536"/>
              <a:gd name="T8" fmla="*/ 0 60000 65536"/>
              <a:gd name="T9" fmla="*/ 0 w 448"/>
              <a:gd name="T10" fmla="*/ 0 h 336"/>
              <a:gd name="T11" fmla="*/ 448 w 448"/>
              <a:gd name="T12" fmla="*/ 336 h 336"/>
            </a:gdLst>
            <a:ahLst/>
            <a:cxnLst>
              <a:cxn ang="T6">
                <a:pos x="T0" y="T1"/>
              </a:cxn>
              <a:cxn ang="T7">
                <a:pos x="T2" y="T3"/>
              </a:cxn>
              <a:cxn ang="T8">
                <a:pos x="T4" y="T5"/>
              </a:cxn>
            </a:cxnLst>
            <a:rect l="T9" t="T10" r="T11" b="T12"/>
            <a:pathLst>
              <a:path w="448" h="336">
                <a:moveTo>
                  <a:pt x="448" y="336"/>
                </a:moveTo>
                <a:cubicBezTo>
                  <a:pt x="288" y="292"/>
                  <a:pt x="128" y="248"/>
                  <a:pt x="64" y="192"/>
                </a:cubicBezTo>
                <a:cubicBezTo>
                  <a:pt x="0" y="136"/>
                  <a:pt x="32" y="68"/>
                  <a:pt x="64" y="0"/>
                </a:cubicBezTo>
              </a:path>
            </a:pathLst>
          </a:custGeom>
          <a:noFill/>
          <a:ln w="38100">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7364" name="Freeform 21"/>
          <p:cNvSpPr>
            <a:spLocks/>
          </p:cNvSpPr>
          <p:nvPr/>
        </p:nvSpPr>
        <p:spPr bwMode="auto">
          <a:xfrm rot="853689">
            <a:off x="5808694" y="4266306"/>
            <a:ext cx="723900" cy="457200"/>
          </a:xfrm>
          <a:custGeom>
            <a:avLst/>
            <a:gdLst>
              <a:gd name="T0" fmla="*/ 0 w 456"/>
              <a:gd name="T1" fmla="*/ 0 h 288"/>
              <a:gd name="T2" fmla="*/ 2147483647 w 456"/>
              <a:gd name="T3" fmla="*/ 2147483647 h 288"/>
              <a:gd name="T4" fmla="*/ 2147483647 w 456"/>
              <a:gd name="T5" fmla="*/ 2147483647 h 288"/>
              <a:gd name="T6" fmla="*/ 0 60000 65536"/>
              <a:gd name="T7" fmla="*/ 0 60000 65536"/>
              <a:gd name="T8" fmla="*/ 0 60000 65536"/>
              <a:gd name="T9" fmla="*/ 0 w 456"/>
              <a:gd name="T10" fmla="*/ 0 h 288"/>
              <a:gd name="T11" fmla="*/ 456 w 456"/>
              <a:gd name="T12" fmla="*/ 288 h 288"/>
            </a:gdLst>
            <a:ahLst/>
            <a:cxnLst>
              <a:cxn ang="T6">
                <a:pos x="T0" y="T1"/>
              </a:cxn>
              <a:cxn ang="T7">
                <a:pos x="T2" y="T3"/>
              </a:cxn>
              <a:cxn ang="T8">
                <a:pos x="T4" y="T5"/>
              </a:cxn>
            </a:cxnLst>
            <a:rect l="T9" t="T10" r="T11" b="T12"/>
            <a:pathLst>
              <a:path w="456" h="288">
                <a:moveTo>
                  <a:pt x="0" y="0"/>
                </a:moveTo>
                <a:cubicBezTo>
                  <a:pt x="156" y="0"/>
                  <a:pt x="312" y="0"/>
                  <a:pt x="384" y="48"/>
                </a:cubicBezTo>
                <a:cubicBezTo>
                  <a:pt x="456" y="96"/>
                  <a:pt x="444" y="192"/>
                  <a:pt x="432" y="288"/>
                </a:cubicBezTo>
              </a:path>
            </a:pathLst>
          </a:custGeom>
          <a:noFill/>
          <a:ln w="38100">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7365" name="Text Box 22"/>
          <p:cNvSpPr txBox="1">
            <a:spLocks noChangeArrowheads="1"/>
          </p:cNvSpPr>
          <p:nvPr/>
        </p:nvSpPr>
        <p:spPr bwMode="auto">
          <a:xfrm>
            <a:off x="3045258" y="5830964"/>
            <a:ext cx="543670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sz="2400">
                <a:latin typeface="Times" charset="0"/>
              </a:rPr>
              <a:t>(Mental) events, stimuli, situations</a:t>
            </a:r>
          </a:p>
        </p:txBody>
      </p:sp>
      <p:sp>
        <p:nvSpPr>
          <p:cNvPr id="57366" name="Line 23"/>
          <p:cNvSpPr>
            <a:spLocks noChangeShapeType="1"/>
          </p:cNvSpPr>
          <p:nvPr/>
        </p:nvSpPr>
        <p:spPr bwMode="auto">
          <a:xfrm flipV="1">
            <a:off x="5257800" y="4369384"/>
            <a:ext cx="0" cy="137160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24" name="Text Box 5"/>
          <p:cNvSpPr txBox="1">
            <a:spLocks noChangeArrowheads="1"/>
          </p:cNvSpPr>
          <p:nvPr/>
        </p:nvSpPr>
        <p:spPr bwMode="auto">
          <a:xfrm>
            <a:off x="7771837" y="3315206"/>
            <a:ext cx="2667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dirty="0">
                <a:latin typeface="Times" charset="0"/>
              </a:rPr>
              <a:t>reassurance</a:t>
            </a:r>
          </a:p>
        </p:txBody>
      </p:sp>
      <p:sp>
        <p:nvSpPr>
          <p:cNvPr id="25" name="Text Box 5"/>
          <p:cNvSpPr txBox="1">
            <a:spLocks noChangeArrowheads="1"/>
          </p:cNvSpPr>
          <p:nvPr/>
        </p:nvSpPr>
        <p:spPr bwMode="auto">
          <a:xfrm>
            <a:off x="7239273" y="4261082"/>
            <a:ext cx="2667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50000"/>
              </a:spcBef>
            </a:pPr>
            <a:r>
              <a:rPr lang="en-US" dirty="0">
                <a:latin typeface="Times" charset="0"/>
              </a:rPr>
              <a:t>checking</a:t>
            </a:r>
          </a:p>
        </p:txBody>
      </p:sp>
      <p:sp>
        <p:nvSpPr>
          <p:cNvPr id="26" name="Freeform 19"/>
          <p:cNvSpPr>
            <a:spLocks/>
          </p:cNvSpPr>
          <p:nvPr/>
        </p:nvSpPr>
        <p:spPr bwMode="auto">
          <a:xfrm rot="10800000">
            <a:off x="6918177" y="3258721"/>
            <a:ext cx="921026" cy="200250"/>
          </a:xfrm>
          <a:custGeom>
            <a:avLst/>
            <a:gdLst>
              <a:gd name="T0" fmla="*/ 2147483647 w 624"/>
              <a:gd name="T1" fmla="*/ 0 h 200"/>
              <a:gd name="T2" fmla="*/ 2147483647 w 624"/>
              <a:gd name="T3" fmla="*/ 2147483647 h 200"/>
              <a:gd name="T4" fmla="*/ 0 w 624"/>
              <a:gd name="T5" fmla="*/ 2147483647 h 200"/>
              <a:gd name="T6" fmla="*/ 0 60000 65536"/>
              <a:gd name="T7" fmla="*/ 0 60000 65536"/>
              <a:gd name="T8" fmla="*/ 0 60000 65536"/>
              <a:gd name="T9" fmla="*/ 0 w 624"/>
              <a:gd name="T10" fmla="*/ 0 h 200"/>
              <a:gd name="T11" fmla="*/ 624 w 624"/>
              <a:gd name="T12" fmla="*/ 200 h 200"/>
            </a:gdLst>
            <a:ahLst/>
            <a:cxnLst>
              <a:cxn ang="T6">
                <a:pos x="T0" y="T1"/>
              </a:cxn>
              <a:cxn ang="T7">
                <a:pos x="T2" y="T3"/>
              </a:cxn>
              <a:cxn ang="T8">
                <a:pos x="T4" y="T5"/>
              </a:cxn>
            </a:cxnLst>
            <a:rect l="T9" t="T10" r="T11" b="T12"/>
            <a:pathLst>
              <a:path w="624" h="200">
                <a:moveTo>
                  <a:pt x="624" y="0"/>
                </a:moveTo>
                <a:cubicBezTo>
                  <a:pt x="532" y="92"/>
                  <a:pt x="440" y="184"/>
                  <a:pt x="336" y="192"/>
                </a:cubicBezTo>
                <a:cubicBezTo>
                  <a:pt x="232" y="200"/>
                  <a:pt x="116" y="124"/>
                  <a:pt x="0" y="48"/>
                </a:cubicBezTo>
              </a:path>
            </a:pathLst>
          </a:custGeom>
          <a:noFill/>
          <a:ln w="38100">
            <a:solidFill>
              <a:schemeClr val="tx1"/>
            </a:solidFill>
            <a:round/>
            <a:headEnd/>
            <a:tailEnd type="arrow"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7" name="Freeform 19"/>
          <p:cNvSpPr>
            <a:spLocks/>
          </p:cNvSpPr>
          <p:nvPr/>
        </p:nvSpPr>
        <p:spPr bwMode="auto">
          <a:xfrm rot="12197901">
            <a:off x="6500738" y="3945849"/>
            <a:ext cx="921026" cy="200250"/>
          </a:xfrm>
          <a:custGeom>
            <a:avLst/>
            <a:gdLst>
              <a:gd name="T0" fmla="*/ 2147483647 w 624"/>
              <a:gd name="T1" fmla="*/ 0 h 200"/>
              <a:gd name="T2" fmla="*/ 2147483647 w 624"/>
              <a:gd name="T3" fmla="*/ 2147483647 h 200"/>
              <a:gd name="T4" fmla="*/ 0 w 624"/>
              <a:gd name="T5" fmla="*/ 2147483647 h 200"/>
              <a:gd name="T6" fmla="*/ 0 60000 65536"/>
              <a:gd name="T7" fmla="*/ 0 60000 65536"/>
              <a:gd name="T8" fmla="*/ 0 60000 65536"/>
              <a:gd name="T9" fmla="*/ 0 w 624"/>
              <a:gd name="T10" fmla="*/ 0 h 200"/>
              <a:gd name="T11" fmla="*/ 624 w 624"/>
              <a:gd name="T12" fmla="*/ 200 h 200"/>
            </a:gdLst>
            <a:ahLst/>
            <a:cxnLst>
              <a:cxn ang="T6">
                <a:pos x="T0" y="T1"/>
              </a:cxn>
              <a:cxn ang="T7">
                <a:pos x="T2" y="T3"/>
              </a:cxn>
              <a:cxn ang="T8">
                <a:pos x="T4" y="T5"/>
              </a:cxn>
            </a:cxnLst>
            <a:rect l="T9" t="T10" r="T11" b="T12"/>
            <a:pathLst>
              <a:path w="624" h="200">
                <a:moveTo>
                  <a:pt x="624" y="0"/>
                </a:moveTo>
                <a:cubicBezTo>
                  <a:pt x="532" y="92"/>
                  <a:pt x="440" y="184"/>
                  <a:pt x="336" y="192"/>
                </a:cubicBezTo>
                <a:cubicBezTo>
                  <a:pt x="232" y="200"/>
                  <a:pt x="116" y="124"/>
                  <a:pt x="0" y="48"/>
                </a:cubicBezTo>
              </a:path>
            </a:pathLst>
          </a:custGeom>
          <a:noFill/>
          <a:ln w="38100">
            <a:solidFill>
              <a:schemeClr val="tx1"/>
            </a:solidFill>
            <a:round/>
            <a:headEnd/>
            <a:tailEnd type="arrow"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8" name="Freeform 19"/>
          <p:cNvSpPr>
            <a:spLocks/>
          </p:cNvSpPr>
          <p:nvPr/>
        </p:nvSpPr>
        <p:spPr bwMode="auto">
          <a:xfrm rot="159539">
            <a:off x="6914028" y="3695632"/>
            <a:ext cx="921026" cy="200250"/>
          </a:xfrm>
          <a:custGeom>
            <a:avLst/>
            <a:gdLst>
              <a:gd name="T0" fmla="*/ 2147483647 w 624"/>
              <a:gd name="T1" fmla="*/ 0 h 200"/>
              <a:gd name="T2" fmla="*/ 2147483647 w 624"/>
              <a:gd name="T3" fmla="*/ 2147483647 h 200"/>
              <a:gd name="T4" fmla="*/ 0 w 624"/>
              <a:gd name="T5" fmla="*/ 2147483647 h 200"/>
              <a:gd name="T6" fmla="*/ 0 60000 65536"/>
              <a:gd name="T7" fmla="*/ 0 60000 65536"/>
              <a:gd name="T8" fmla="*/ 0 60000 65536"/>
              <a:gd name="T9" fmla="*/ 0 w 624"/>
              <a:gd name="T10" fmla="*/ 0 h 200"/>
              <a:gd name="T11" fmla="*/ 624 w 624"/>
              <a:gd name="T12" fmla="*/ 200 h 200"/>
            </a:gdLst>
            <a:ahLst/>
            <a:cxnLst>
              <a:cxn ang="T6">
                <a:pos x="T0" y="T1"/>
              </a:cxn>
              <a:cxn ang="T7">
                <a:pos x="T2" y="T3"/>
              </a:cxn>
              <a:cxn ang="T8">
                <a:pos x="T4" y="T5"/>
              </a:cxn>
            </a:cxnLst>
            <a:rect l="T9" t="T10" r="T11" b="T12"/>
            <a:pathLst>
              <a:path w="624" h="200">
                <a:moveTo>
                  <a:pt x="624" y="0"/>
                </a:moveTo>
                <a:cubicBezTo>
                  <a:pt x="532" y="92"/>
                  <a:pt x="440" y="184"/>
                  <a:pt x="336" y="192"/>
                </a:cubicBezTo>
                <a:cubicBezTo>
                  <a:pt x="232" y="200"/>
                  <a:pt x="116" y="124"/>
                  <a:pt x="0" y="48"/>
                </a:cubicBezTo>
              </a:path>
            </a:pathLst>
          </a:custGeom>
          <a:noFill/>
          <a:ln w="38100">
            <a:solidFill>
              <a:schemeClr val="tx1"/>
            </a:solidFill>
            <a:round/>
            <a:headEnd/>
            <a:tailEnd type="arrow"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9" name="Freeform 19"/>
          <p:cNvSpPr>
            <a:spLocks/>
          </p:cNvSpPr>
          <p:nvPr/>
        </p:nvSpPr>
        <p:spPr bwMode="auto">
          <a:xfrm rot="1466717">
            <a:off x="6246742" y="4233380"/>
            <a:ext cx="921026" cy="200250"/>
          </a:xfrm>
          <a:custGeom>
            <a:avLst/>
            <a:gdLst>
              <a:gd name="T0" fmla="*/ 2147483647 w 624"/>
              <a:gd name="T1" fmla="*/ 0 h 200"/>
              <a:gd name="T2" fmla="*/ 2147483647 w 624"/>
              <a:gd name="T3" fmla="*/ 2147483647 h 200"/>
              <a:gd name="T4" fmla="*/ 0 w 624"/>
              <a:gd name="T5" fmla="*/ 2147483647 h 200"/>
              <a:gd name="T6" fmla="*/ 0 60000 65536"/>
              <a:gd name="T7" fmla="*/ 0 60000 65536"/>
              <a:gd name="T8" fmla="*/ 0 60000 65536"/>
              <a:gd name="T9" fmla="*/ 0 w 624"/>
              <a:gd name="T10" fmla="*/ 0 h 200"/>
              <a:gd name="T11" fmla="*/ 624 w 624"/>
              <a:gd name="T12" fmla="*/ 200 h 200"/>
            </a:gdLst>
            <a:ahLst/>
            <a:cxnLst>
              <a:cxn ang="T6">
                <a:pos x="T0" y="T1"/>
              </a:cxn>
              <a:cxn ang="T7">
                <a:pos x="T2" y="T3"/>
              </a:cxn>
              <a:cxn ang="T8">
                <a:pos x="T4" y="T5"/>
              </a:cxn>
            </a:cxnLst>
            <a:rect l="T9" t="T10" r="T11" b="T12"/>
            <a:pathLst>
              <a:path w="624" h="200">
                <a:moveTo>
                  <a:pt x="624" y="0"/>
                </a:moveTo>
                <a:cubicBezTo>
                  <a:pt x="532" y="92"/>
                  <a:pt x="440" y="184"/>
                  <a:pt x="336" y="192"/>
                </a:cubicBezTo>
                <a:cubicBezTo>
                  <a:pt x="232" y="200"/>
                  <a:pt x="116" y="124"/>
                  <a:pt x="0" y="48"/>
                </a:cubicBezTo>
              </a:path>
            </a:pathLst>
          </a:custGeom>
          <a:noFill/>
          <a:ln w="38100">
            <a:solidFill>
              <a:schemeClr val="tx1"/>
            </a:solidFill>
            <a:round/>
            <a:headEnd/>
            <a:tailEnd type="arrow"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Tree>
    <p:extLst>
      <p:ext uri="{BB962C8B-B14F-4D97-AF65-F5344CB8AC3E}">
        <p14:creationId xmlns:p14="http://schemas.microsoft.com/office/powerpoint/2010/main" val="6805036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26977" name="Picture 5" descr="anxietycard1"/>
          <p:cNvPicPr>
            <a:picLocks noGrp="1" noChangeAspect="1" noChangeArrowheads="1"/>
          </p:cNvPicPr>
          <p:nvPr>
            <p:ph idx="4294967295"/>
          </p:nvPr>
        </p:nvPicPr>
        <p:blipFill>
          <a:blip r:embed="rId4">
            <a:extLst>
              <a:ext uri="{28A0092B-C50C-407E-A947-70E740481C1C}">
                <a14:useLocalDpi xmlns:a14="http://schemas.microsoft.com/office/drawing/2010/main" val="0"/>
              </a:ext>
            </a:extLst>
          </a:blip>
          <a:srcRect/>
          <a:stretch>
            <a:fillRect/>
          </a:stretch>
        </p:blipFill>
        <p:spPr>
          <a:xfrm>
            <a:off x="2351088" y="908050"/>
            <a:ext cx="7632700" cy="4897438"/>
          </a:xfrm>
        </p:spPr>
      </p:pic>
    </p:spTree>
    <p:extLst>
      <p:ext uri="{BB962C8B-B14F-4D97-AF65-F5344CB8AC3E}">
        <p14:creationId xmlns:p14="http://schemas.microsoft.com/office/powerpoint/2010/main" val="21319595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29025" name="Picture 5" descr="anxietycard2"/>
          <p:cNvPicPr>
            <a:picLocks noGrp="1" noChangeAspect="1" noChangeArrowheads="1"/>
          </p:cNvPicPr>
          <p:nvPr>
            <p:ph idx="4294967295"/>
          </p:nvPr>
        </p:nvPicPr>
        <p:blipFill>
          <a:blip r:embed="rId4">
            <a:extLst>
              <a:ext uri="{28A0092B-C50C-407E-A947-70E740481C1C}">
                <a14:useLocalDpi xmlns:a14="http://schemas.microsoft.com/office/drawing/2010/main" val="0"/>
              </a:ext>
            </a:extLst>
          </a:blip>
          <a:srcRect/>
          <a:stretch>
            <a:fillRect/>
          </a:stretch>
        </p:blipFill>
        <p:spPr>
          <a:xfrm>
            <a:off x="3946870" y="1048923"/>
            <a:ext cx="7848600" cy="4959350"/>
          </a:xfrm>
        </p:spPr>
      </p:pic>
      <p:sp>
        <p:nvSpPr>
          <p:cNvPr id="2" name="TextBox 1"/>
          <p:cNvSpPr txBox="1"/>
          <p:nvPr/>
        </p:nvSpPr>
        <p:spPr>
          <a:xfrm>
            <a:off x="583097" y="1603513"/>
            <a:ext cx="2888974" cy="3539430"/>
          </a:xfrm>
          <a:prstGeom prst="rect">
            <a:avLst/>
          </a:prstGeom>
          <a:noFill/>
        </p:spPr>
        <p:txBody>
          <a:bodyPr wrap="square" rtlCol="0">
            <a:spAutoFit/>
          </a:bodyPr>
          <a:lstStyle/>
          <a:p>
            <a:r>
              <a:rPr lang="en-US" sz="3200" dirty="0" err="1"/>
              <a:t>Normalisation</a:t>
            </a:r>
            <a:r>
              <a:rPr lang="en-US" sz="3200" dirty="0"/>
              <a:t> and provide information, </a:t>
            </a:r>
            <a:r>
              <a:rPr lang="en-US" sz="3200" b="1" dirty="0"/>
              <a:t>not</a:t>
            </a:r>
            <a:r>
              <a:rPr lang="en-US" sz="3200" dirty="0"/>
              <a:t> reassurance, for chronic anxiety problems</a:t>
            </a:r>
          </a:p>
        </p:txBody>
      </p:sp>
      <p:sp>
        <p:nvSpPr>
          <p:cNvPr id="3" name="TextBox 2"/>
          <p:cNvSpPr txBox="1"/>
          <p:nvPr/>
        </p:nvSpPr>
        <p:spPr>
          <a:xfrm>
            <a:off x="5897217" y="-1289587"/>
            <a:ext cx="2133600" cy="9325630"/>
          </a:xfrm>
          <a:prstGeom prst="rect">
            <a:avLst/>
          </a:prstGeom>
          <a:noFill/>
        </p:spPr>
        <p:txBody>
          <a:bodyPr wrap="square" rtlCol="0">
            <a:spAutoFit/>
          </a:bodyPr>
          <a:lstStyle/>
          <a:p>
            <a:r>
              <a:rPr lang="en-US" sz="60000" dirty="0">
                <a:solidFill>
                  <a:srgbClr val="FF0000"/>
                </a:solidFill>
              </a:rPr>
              <a:t>X</a:t>
            </a:r>
          </a:p>
        </p:txBody>
      </p:sp>
    </p:spTree>
    <p:extLst>
      <p:ext uri="{BB962C8B-B14F-4D97-AF65-F5344CB8AC3E}">
        <p14:creationId xmlns:p14="http://schemas.microsoft.com/office/powerpoint/2010/main" val="20037695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Health Anxiety</a:t>
            </a:r>
          </a:p>
        </p:txBody>
      </p:sp>
      <p:sp>
        <p:nvSpPr>
          <p:cNvPr id="3" name="Content Placeholder 2"/>
          <p:cNvSpPr>
            <a:spLocks noGrp="1"/>
          </p:cNvSpPr>
          <p:nvPr>
            <p:ph idx="1"/>
          </p:nvPr>
        </p:nvSpPr>
        <p:spPr/>
        <p:txBody>
          <a:bodyPr>
            <a:normAutofit fontScale="92500" lnSpcReduction="20000"/>
          </a:bodyPr>
          <a:lstStyle/>
          <a:p>
            <a:r>
              <a:rPr lang="en-US" dirty="0"/>
              <a:t>“Disease Phobia” </a:t>
            </a:r>
          </a:p>
          <a:p>
            <a:pPr lvl="1"/>
            <a:r>
              <a:rPr lang="en-US" dirty="0"/>
              <a:t>strong with Covid-19 situation</a:t>
            </a:r>
          </a:p>
          <a:p>
            <a:r>
              <a:rPr lang="en-US" dirty="0"/>
              <a:t>“Disease Conviction”</a:t>
            </a:r>
          </a:p>
          <a:p>
            <a:pPr lvl="1"/>
            <a:r>
              <a:rPr lang="en-US" dirty="0"/>
              <a:t>limited by time scales. </a:t>
            </a:r>
          </a:p>
          <a:p>
            <a:r>
              <a:rPr lang="en-US" dirty="0"/>
              <a:t>Misinterpretation </a:t>
            </a:r>
          </a:p>
          <a:p>
            <a:pPr lvl="1"/>
            <a:r>
              <a:rPr lang="en-US" dirty="0"/>
              <a:t>of the meaning of symptoms (most likely to result here in Panic)  </a:t>
            </a:r>
          </a:p>
          <a:p>
            <a:pPr lvl="1"/>
            <a:r>
              <a:rPr lang="en-US" dirty="0"/>
              <a:t>misinterpretation of the meaning of medical information (from health professionals and the media)</a:t>
            </a:r>
          </a:p>
          <a:p>
            <a:r>
              <a:rPr lang="en-US" dirty="0"/>
              <a:t>Reassurance seeking from health professionals and the web sometimes very extreme</a:t>
            </a:r>
          </a:p>
          <a:p>
            <a:r>
              <a:rPr lang="en-US" dirty="0"/>
              <a:t>Patients able to elicit not only reassurance, but also multiple (expensive) unnecessary referrals and investigations</a:t>
            </a:r>
          </a:p>
          <a:p>
            <a:endParaRPr lang="en-US" dirty="0"/>
          </a:p>
        </p:txBody>
      </p:sp>
    </p:spTree>
    <p:extLst>
      <p:ext uri="{BB962C8B-B14F-4D97-AF65-F5344CB8AC3E}">
        <p14:creationId xmlns:p14="http://schemas.microsoft.com/office/powerpoint/2010/main" val="8421474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hlinkClick r:id="rId2"/>
              </a:rPr>
              <a:t>www.babcp.com/Therapists/IAPT-Webinars.aspx</a:t>
            </a:r>
            <a:endParaRPr lang="en-US" sz="4000"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3"/>
          <a:stretch>
            <a:fillRect/>
          </a:stretch>
        </p:blipFill>
        <p:spPr>
          <a:xfrm>
            <a:off x="838200" y="1322845"/>
            <a:ext cx="9462184" cy="5356898"/>
          </a:xfrm>
          <a:prstGeom prst="rect">
            <a:avLst/>
          </a:prstGeom>
        </p:spPr>
      </p:pic>
    </p:spTree>
    <p:extLst>
      <p:ext uri="{BB962C8B-B14F-4D97-AF65-F5344CB8AC3E}">
        <p14:creationId xmlns:p14="http://schemas.microsoft.com/office/powerpoint/2010/main" val="2778380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fi-FI" dirty="0"/>
            </a:br>
            <a:br>
              <a:rPr lang="fi-FI" dirty="0"/>
            </a:br>
            <a:r>
              <a:rPr lang="fi-FI" dirty="0"/>
              <a:t> </a:t>
            </a:r>
            <a:br>
              <a:rPr lang="fi-FI" dirty="0"/>
            </a:br>
            <a:endParaRPr lang="en-US" dirty="0"/>
          </a:p>
        </p:txBody>
      </p:sp>
      <p:sp>
        <p:nvSpPr>
          <p:cNvPr id="3" name="Content Placeholder 2"/>
          <p:cNvSpPr>
            <a:spLocks noGrp="1"/>
          </p:cNvSpPr>
          <p:nvPr>
            <p:ph idx="1"/>
          </p:nvPr>
        </p:nvSpPr>
        <p:spPr>
          <a:xfrm>
            <a:off x="1103244" y="3046601"/>
            <a:ext cx="10515600" cy="4016807"/>
          </a:xfrm>
        </p:spPr>
        <p:txBody>
          <a:bodyPr>
            <a:normAutofit/>
          </a:bodyPr>
          <a:lstStyle/>
          <a:p>
            <a:r>
              <a:rPr lang="en-US" dirty="0"/>
              <a:t>Terror Management Theory (TMT; Becker, 1973) </a:t>
            </a:r>
          </a:p>
          <a:p>
            <a:r>
              <a:rPr lang="en-US" dirty="0"/>
              <a:t>Two buffers in order to allay this fear: </a:t>
            </a:r>
          </a:p>
          <a:p>
            <a:pPr lvl="1"/>
            <a:r>
              <a:rPr lang="en-US" dirty="0"/>
              <a:t>Cultural worldviews </a:t>
            </a:r>
          </a:p>
          <a:p>
            <a:pPr lvl="1"/>
            <a:r>
              <a:rPr lang="en-US" dirty="0"/>
              <a:t>Self-esteem</a:t>
            </a:r>
          </a:p>
          <a:p>
            <a:r>
              <a:rPr lang="en-US" dirty="0"/>
              <a:t>Reminders of death (</a:t>
            </a:r>
            <a:r>
              <a:rPr lang="en-US" dirty="0" err="1"/>
              <a:t>e.g</a:t>
            </a:r>
            <a:r>
              <a:rPr lang="en-US" dirty="0"/>
              <a:t> pandemic) produce increases in attempts </a:t>
            </a:r>
          </a:p>
          <a:p>
            <a:pPr lvl="1"/>
            <a:r>
              <a:rPr lang="en-US" dirty="0"/>
              <a:t>to avoid a physical death (such as by wearing protective gear or self-isolating) </a:t>
            </a:r>
          </a:p>
          <a:p>
            <a:pPr lvl="1"/>
            <a:r>
              <a:rPr lang="en-US" dirty="0"/>
              <a:t>to ensure a symbolic immortality (such as by bolstering one’s cultural worldviews, and aggressing against those that threaten them). </a:t>
            </a:r>
          </a:p>
          <a:p>
            <a:endParaRPr lang="en-US" dirty="0"/>
          </a:p>
          <a:p>
            <a:endParaRPr lang="en-US" dirty="0"/>
          </a:p>
          <a:p>
            <a:endParaRPr lang="en-US" dirty="0"/>
          </a:p>
        </p:txBody>
      </p:sp>
      <p:pic>
        <p:nvPicPr>
          <p:cNvPr id="5" name="Picture 4"/>
          <p:cNvPicPr>
            <a:picLocks noChangeAspect="1"/>
          </p:cNvPicPr>
          <p:nvPr/>
        </p:nvPicPr>
        <p:blipFill>
          <a:blip r:embed="rId4"/>
          <a:stretch>
            <a:fillRect/>
          </a:stretch>
        </p:blipFill>
        <p:spPr>
          <a:xfrm>
            <a:off x="0" y="-265043"/>
            <a:ext cx="7373770" cy="3311645"/>
          </a:xfrm>
          <a:prstGeom prst="rect">
            <a:avLst/>
          </a:prstGeom>
        </p:spPr>
      </p:pic>
    </p:spTree>
    <p:extLst>
      <p:ext uri="{BB962C8B-B14F-4D97-AF65-F5344CB8AC3E}">
        <p14:creationId xmlns:p14="http://schemas.microsoft.com/office/powerpoint/2010/main" val="18556812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84F53-8242-C045-BCBA-AD822D12B0DF}"/>
              </a:ext>
            </a:extLst>
          </p:cNvPr>
          <p:cNvSpPr>
            <a:spLocks noGrp="1"/>
          </p:cNvSpPr>
          <p:nvPr>
            <p:ph type="title"/>
          </p:nvPr>
        </p:nvSpPr>
        <p:spPr/>
        <p:txBody>
          <a:bodyPr/>
          <a:lstStyle/>
          <a:p>
            <a:r>
              <a:rPr lang="en-GB" dirty="0"/>
              <a:t>We live in interesting times</a:t>
            </a:r>
          </a:p>
        </p:txBody>
      </p:sp>
      <p:sp>
        <p:nvSpPr>
          <p:cNvPr id="3" name="Content Placeholder 2">
            <a:extLst>
              <a:ext uri="{FF2B5EF4-FFF2-40B4-BE49-F238E27FC236}">
                <a16:creationId xmlns:a16="http://schemas.microsoft.com/office/drawing/2014/main" id="{BAD72705-7CC2-4345-B27C-41EE51D30595}"/>
              </a:ext>
            </a:extLst>
          </p:cNvPr>
          <p:cNvSpPr>
            <a:spLocks noGrp="1"/>
          </p:cNvSpPr>
          <p:nvPr>
            <p:ph idx="1"/>
          </p:nvPr>
        </p:nvSpPr>
        <p:spPr/>
        <p:txBody>
          <a:bodyPr/>
          <a:lstStyle/>
          <a:p>
            <a:r>
              <a:rPr lang="en-GB" dirty="0"/>
              <a:t>There is no “rule book”</a:t>
            </a:r>
          </a:p>
          <a:p>
            <a:r>
              <a:rPr lang="en-GB" dirty="0"/>
              <a:t>Our reliance upon “evidence” is limited – not a lot of it about</a:t>
            </a:r>
          </a:p>
          <a:p>
            <a:r>
              <a:rPr lang="en-GB" dirty="0"/>
              <a:t>It is difficult to determine “correct” from “incorrect” (or right from wrong…)</a:t>
            </a:r>
          </a:p>
          <a:p>
            <a:r>
              <a:rPr lang="en-GB" dirty="0"/>
              <a:t>Uncertainty is a powerful cause of anxiety</a:t>
            </a:r>
          </a:p>
          <a:p>
            <a:r>
              <a:rPr lang="en-GB" dirty="0"/>
              <a:t>Anxiety may be “understandable”</a:t>
            </a:r>
          </a:p>
          <a:p>
            <a:pPr lvl="1"/>
            <a:r>
              <a:rPr lang="en-GB" dirty="0"/>
              <a:t>Or may be something else</a:t>
            </a:r>
          </a:p>
        </p:txBody>
      </p:sp>
    </p:spTree>
    <p:extLst>
      <p:ext uri="{BB962C8B-B14F-4D97-AF65-F5344CB8AC3E}">
        <p14:creationId xmlns:p14="http://schemas.microsoft.com/office/powerpoint/2010/main" val="13178975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Times" charset="0"/>
              </a:rPr>
              <a:t>Death anxiety </a:t>
            </a:r>
            <a:endParaRPr lang="en-US" dirty="0"/>
          </a:p>
        </p:txBody>
      </p:sp>
      <p:sp>
        <p:nvSpPr>
          <p:cNvPr id="3" name="Content Placeholder 2"/>
          <p:cNvSpPr>
            <a:spLocks noGrp="1"/>
          </p:cNvSpPr>
          <p:nvPr>
            <p:ph idx="1"/>
          </p:nvPr>
        </p:nvSpPr>
        <p:spPr/>
        <p:txBody>
          <a:bodyPr/>
          <a:lstStyle/>
          <a:p>
            <a:r>
              <a:rPr lang="en-US" dirty="0" err="1"/>
              <a:t>Transdiagnostic</a:t>
            </a:r>
            <a:r>
              <a:rPr lang="en-US" dirty="0"/>
              <a:t>, underlying range of mental health conditions</a:t>
            </a:r>
          </a:p>
          <a:p>
            <a:r>
              <a:rPr lang="en-US" dirty="0"/>
              <a:t>Specific worries or thoughts about death </a:t>
            </a:r>
          </a:p>
          <a:p>
            <a:pPr lvl="1"/>
            <a:r>
              <a:rPr lang="en-US" dirty="0"/>
              <a:t>dying process itself (e.g., pain or loss of cognitive capacities), </a:t>
            </a:r>
          </a:p>
          <a:p>
            <a:pPr lvl="1"/>
            <a:r>
              <a:rPr lang="en-US" dirty="0"/>
              <a:t>the feared death of a loved one</a:t>
            </a:r>
          </a:p>
          <a:p>
            <a:pPr lvl="1"/>
            <a:r>
              <a:rPr lang="en-US" dirty="0"/>
              <a:t>fears concerning eternal punishment in the afterlife</a:t>
            </a:r>
          </a:p>
          <a:p>
            <a:pPr lvl="1"/>
            <a:r>
              <a:rPr lang="en-US" dirty="0"/>
              <a:t>uncertainty surrounding life after death, or non-existence itself </a:t>
            </a:r>
          </a:p>
          <a:p>
            <a:r>
              <a:rPr lang="en-US" dirty="0"/>
              <a:t>Focus on addressing the </a:t>
            </a:r>
            <a:r>
              <a:rPr lang="en-US" b="1" i="1" dirty="0"/>
              <a:t>cost </a:t>
            </a:r>
            <a:r>
              <a:rPr lang="en-US" dirty="0"/>
              <a:t>of death, rather than likelihood</a:t>
            </a:r>
          </a:p>
          <a:p>
            <a:r>
              <a:rPr lang="en-US" dirty="0"/>
              <a:t>CBT treatments aimed at overcoming avoidance are most effective </a:t>
            </a:r>
          </a:p>
          <a:p>
            <a:endParaRPr lang="en-US" dirty="0"/>
          </a:p>
          <a:p>
            <a:endParaRPr lang="en-US" dirty="0"/>
          </a:p>
        </p:txBody>
      </p:sp>
    </p:spTree>
    <p:extLst>
      <p:ext uri="{BB962C8B-B14F-4D97-AF65-F5344CB8AC3E}">
        <p14:creationId xmlns:p14="http://schemas.microsoft.com/office/powerpoint/2010/main" val="21273919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Avoidance</a:t>
            </a:r>
          </a:p>
        </p:txBody>
      </p:sp>
      <p:sp>
        <p:nvSpPr>
          <p:cNvPr id="3" name="Content Placeholder 2"/>
          <p:cNvSpPr>
            <a:spLocks noGrp="1"/>
          </p:cNvSpPr>
          <p:nvPr>
            <p:ph idx="1"/>
          </p:nvPr>
        </p:nvSpPr>
        <p:spPr/>
        <p:txBody>
          <a:bodyPr/>
          <a:lstStyle/>
          <a:p>
            <a:r>
              <a:rPr lang="en-US" dirty="0"/>
              <a:t>Avoidance is a key symptom of anxiety (and traumatic stress)</a:t>
            </a:r>
          </a:p>
          <a:p>
            <a:r>
              <a:rPr lang="en-US" dirty="0"/>
              <a:t>So distressed staff may be staying away from work</a:t>
            </a:r>
          </a:p>
          <a:p>
            <a:r>
              <a:rPr lang="en-US" dirty="0"/>
              <a:t>Staff who don</a:t>
            </a:r>
            <a:r>
              <a:rPr lang="ur-PK" dirty="0"/>
              <a:t>’</a:t>
            </a:r>
            <a:r>
              <a:rPr lang="en-US" dirty="0"/>
              <a:t>t turn up to work should be asked if it is related to worry / stress /psychological problems</a:t>
            </a:r>
          </a:p>
        </p:txBody>
      </p:sp>
    </p:spTree>
    <p:extLst>
      <p:ext uri="{BB962C8B-B14F-4D97-AF65-F5344CB8AC3E}">
        <p14:creationId xmlns:p14="http://schemas.microsoft.com/office/powerpoint/2010/main" val="4708445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Advice (for us all!) </a:t>
            </a:r>
          </a:p>
        </p:txBody>
      </p:sp>
      <p:sp>
        <p:nvSpPr>
          <p:cNvPr id="3" name="Content Placeholder 2"/>
          <p:cNvSpPr>
            <a:spLocks noGrp="1"/>
          </p:cNvSpPr>
          <p:nvPr>
            <p:ph idx="1"/>
          </p:nvPr>
        </p:nvSpPr>
        <p:spPr/>
        <p:txBody>
          <a:bodyPr>
            <a:normAutofit/>
          </a:bodyPr>
          <a:lstStyle/>
          <a:p>
            <a:r>
              <a:rPr lang="en-US" dirty="0"/>
              <a:t>Rely on trusted sources of information (e.g. NHS) about the pandemic and what to do. </a:t>
            </a:r>
          </a:p>
          <a:p>
            <a:pPr lvl="1"/>
            <a:r>
              <a:rPr lang="en-US" dirty="0" err="1"/>
              <a:t>Recognise</a:t>
            </a:r>
            <a:r>
              <a:rPr lang="en-US" dirty="0"/>
              <a:t> that people with anxiety will misinterpret this so ask for their understanding </a:t>
            </a:r>
          </a:p>
          <a:p>
            <a:r>
              <a:rPr lang="en-US" dirty="0"/>
              <a:t>Limit exposure to the news and media reporting. </a:t>
            </a:r>
          </a:p>
          <a:p>
            <a:r>
              <a:rPr lang="en-US" dirty="0"/>
              <a:t>Stick to what is known rather than speculation</a:t>
            </a:r>
          </a:p>
          <a:p>
            <a:r>
              <a:rPr lang="en-US" dirty="0"/>
              <a:t>Differentiate acute stress responses from chronic problems</a:t>
            </a:r>
          </a:p>
          <a:p>
            <a:r>
              <a:rPr lang="en-US" dirty="0"/>
              <a:t>Psychological interventions most available in IAPT services</a:t>
            </a:r>
          </a:p>
          <a:p>
            <a:endParaRPr lang="en-US" dirty="0"/>
          </a:p>
        </p:txBody>
      </p:sp>
    </p:spTree>
    <p:extLst>
      <p:ext uri="{BB962C8B-B14F-4D97-AF65-F5344CB8AC3E}">
        <p14:creationId xmlns:p14="http://schemas.microsoft.com/office/powerpoint/2010/main" val="6637598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C09A4B6C-7E37-41C5-A890-65FC52A85E90}"/>
              </a:ext>
            </a:extLst>
          </p:cNvPr>
          <p:cNvSpPr/>
          <p:nvPr/>
        </p:nvSpPr>
        <p:spPr>
          <a:xfrm>
            <a:off x="1137471" y="5025326"/>
            <a:ext cx="5202861" cy="1351466"/>
          </a:xfrm>
          <a:prstGeom prst="roundRect">
            <a:avLst>
              <a:gd name="adj" fmla="val 5497"/>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defRPr/>
            </a:pPr>
            <a:endParaRPr lang="en-IN" sz="2400" dirty="0">
              <a:solidFill>
                <a:prstClr val="white"/>
              </a:solidFill>
              <a:latin typeface="Calibri"/>
            </a:endParaRPr>
          </a:p>
        </p:txBody>
      </p:sp>
      <p:sp>
        <p:nvSpPr>
          <p:cNvPr id="9" name="Rectangle: Rounded Corners 8">
            <a:extLst>
              <a:ext uri="{FF2B5EF4-FFF2-40B4-BE49-F238E27FC236}">
                <a16:creationId xmlns:a16="http://schemas.microsoft.com/office/drawing/2014/main" id="{A4154A83-6C4F-439D-B6B3-8E4F886C9535}"/>
              </a:ext>
            </a:extLst>
          </p:cNvPr>
          <p:cNvSpPr/>
          <p:nvPr/>
        </p:nvSpPr>
        <p:spPr>
          <a:xfrm>
            <a:off x="1133840" y="3525535"/>
            <a:ext cx="5189235" cy="1330643"/>
          </a:xfrm>
          <a:prstGeom prst="roundRect">
            <a:avLst>
              <a:gd name="adj" fmla="val 549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defRPr/>
            </a:pPr>
            <a:endParaRPr lang="en-IN" sz="2400" dirty="0">
              <a:solidFill>
                <a:prstClr val="white"/>
              </a:solidFill>
              <a:latin typeface="Calibri"/>
            </a:endParaRPr>
          </a:p>
        </p:txBody>
      </p:sp>
      <p:sp>
        <p:nvSpPr>
          <p:cNvPr id="10" name="Rectangle 9">
            <a:extLst>
              <a:ext uri="{FF2B5EF4-FFF2-40B4-BE49-F238E27FC236}">
                <a16:creationId xmlns:a16="http://schemas.microsoft.com/office/drawing/2014/main" id="{9730EA11-847A-452C-9C61-15B6D3B4B1E7}"/>
              </a:ext>
            </a:extLst>
          </p:cNvPr>
          <p:cNvSpPr/>
          <p:nvPr/>
        </p:nvSpPr>
        <p:spPr>
          <a:xfrm>
            <a:off x="3729085" y="3588714"/>
            <a:ext cx="2510949" cy="50504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defRPr/>
            </a:pPr>
            <a:r>
              <a:rPr lang="en-IN" sz="1600" dirty="0">
                <a:solidFill>
                  <a:prstClr val="white"/>
                </a:solidFill>
                <a:latin typeface="Open Sans" panose="020B0606030504020204"/>
              </a:rPr>
              <a:t>Access to the latest information and support</a:t>
            </a:r>
          </a:p>
        </p:txBody>
      </p:sp>
      <p:sp>
        <p:nvSpPr>
          <p:cNvPr id="11" name="TextBox 10">
            <a:extLst>
              <a:ext uri="{FF2B5EF4-FFF2-40B4-BE49-F238E27FC236}">
                <a16:creationId xmlns:a16="http://schemas.microsoft.com/office/drawing/2014/main" id="{0132335E-F51E-49AA-886A-EAA9129B4B07}"/>
              </a:ext>
            </a:extLst>
          </p:cNvPr>
          <p:cNvSpPr txBox="1"/>
          <p:nvPr/>
        </p:nvSpPr>
        <p:spPr>
          <a:xfrm>
            <a:off x="8616280" y="2597245"/>
            <a:ext cx="2197100" cy="369332"/>
          </a:xfrm>
          <a:prstGeom prst="rect">
            <a:avLst/>
          </a:prstGeom>
          <a:noFill/>
        </p:spPr>
        <p:txBody>
          <a:bodyPr wrap="square" rtlCol="0">
            <a:spAutoFit/>
          </a:bodyPr>
          <a:lstStyle/>
          <a:p>
            <a:pPr algn="ctr" defTabSz="1218987">
              <a:defRPr/>
            </a:pPr>
            <a:r>
              <a:rPr lang="en-IN" dirty="0">
                <a:solidFill>
                  <a:prstClr val="white"/>
                </a:solidFill>
                <a:latin typeface="Open Sans" panose="020B0606030504020204" pitchFamily="34" charset="0"/>
                <a:ea typeface="Open Sans" panose="020B0606030504020204" pitchFamily="34" charset="0"/>
                <a:cs typeface="Open Sans" panose="020B0606030504020204" pitchFamily="34" charset="0"/>
              </a:rPr>
              <a:t>Emotional support </a:t>
            </a:r>
          </a:p>
        </p:txBody>
      </p:sp>
      <p:sp>
        <p:nvSpPr>
          <p:cNvPr id="12" name="Rectangle: Rounded Corners 11">
            <a:extLst>
              <a:ext uri="{FF2B5EF4-FFF2-40B4-BE49-F238E27FC236}">
                <a16:creationId xmlns:a16="http://schemas.microsoft.com/office/drawing/2014/main" id="{E862F935-6FD6-42C6-BBD4-3C4C5F336578}"/>
              </a:ext>
            </a:extLst>
          </p:cNvPr>
          <p:cNvSpPr/>
          <p:nvPr/>
        </p:nvSpPr>
        <p:spPr>
          <a:xfrm>
            <a:off x="1210579" y="3586886"/>
            <a:ext cx="1967054" cy="500280"/>
          </a:xfrm>
          <a:prstGeom prst="roundRect">
            <a:avLst>
              <a:gd name="adj" fmla="val 50000"/>
            </a:avLst>
          </a:prstGeom>
          <a:solidFill>
            <a:schemeClr val="bg1"/>
          </a:solidFill>
          <a:ln>
            <a:noFill/>
          </a:ln>
          <a:effectLst>
            <a:outerShdw blurRad="38100" dist="508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defRPr/>
            </a:pPr>
            <a:r>
              <a:rPr lang="en-IN" sz="2400" b="1" dirty="0">
                <a:solidFill>
                  <a:prstClr val="black">
                    <a:lumMod val="75000"/>
                    <a:lumOff val="25000"/>
                  </a:prstClr>
                </a:solidFill>
                <a:latin typeface="Open Sans" panose="020B0606030504020204" pitchFamily="34" charset="0"/>
                <a:ea typeface="Open Sans" panose="020B0606030504020204" pitchFamily="34" charset="0"/>
                <a:cs typeface="Open Sans" panose="020B0606030504020204" pitchFamily="34" charset="0"/>
              </a:rPr>
              <a:t>Webinars</a:t>
            </a:r>
          </a:p>
        </p:txBody>
      </p:sp>
      <p:sp>
        <p:nvSpPr>
          <p:cNvPr id="14" name="Rectangle: Rounded Corners 13">
            <a:extLst>
              <a:ext uri="{FF2B5EF4-FFF2-40B4-BE49-F238E27FC236}">
                <a16:creationId xmlns:a16="http://schemas.microsoft.com/office/drawing/2014/main" id="{1E4F53AC-0AA0-4CA1-8B87-E7A7BA1BA0D5}"/>
              </a:ext>
            </a:extLst>
          </p:cNvPr>
          <p:cNvSpPr/>
          <p:nvPr/>
        </p:nvSpPr>
        <p:spPr>
          <a:xfrm>
            <a:off x="1159032" y="2382432"/>
            <a:ext cx="5181300" cy="973955"/>
          </a:xfrm>
          <a:prstGeom prst="roundRect">
            <a:avLst>
              <a:gd name="adj" fmla="val 549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defRPr/>
            </a:pPr>
            <a:endParaRPr lang="en-IN" sz="2400" dirty="0">
              <a:solidFill>
                <a:prstClr val="white"/>
              </a:solidFill>
              <a:latin typeface="Calibri"/>
            </a:endParaRPr>
          </a:p>
        </p:txBody>
      </p:sp>
      <p:sp>
        <p:nvSpPr>
          <p:cNvPr id="15" name="Rectangle 14">
            <a:extLst>
              <a:ext uri="{FF2B5EF4-FFF2-40B4-BE49-F238E27FC236}">
                <a16:creationId xmlns:a16="http://schemas.microsoft.com/office/drawing/2014/main" id="{57E0838D-2C2F-4B8E-AAEA-60AC33969FC9}"/>
              </a:ext>
            </a:extLst>
          </p:cNvPr>
          <p:cNvSpPr/>
          <p:nvPr/>
        </p:nvSpPr>
        <p:spPr>
          <a:xfrm>
            <a:off x="1501437" y="2791490"/>
            <a:ext cx="4751795" cy="864339"/>
          </a:xfrm>
          <a:prstGeom prst="rect">
            <a:avLst/>
          </a:prstGeom>
        </p:spPr>
        <p:txBody>
          <a:bodyPr wrap="square" lIns="0" rIns="0" anchor="t">
            <a:spAutoFit/>
          </a:bodyPr>
          <a:lstStyle/>
          <a:p>
            <a:pPr defTabSz="1218987">
              <a:spcBef>
                <a:spcPts val="500"/>
              </a:spcBef>
              <a:defRPr/>
            </a:pPr>
            <a:r>
              <a:rPr lang="en-IN" sz="1600" dirty="0">
                <a:solidFill>
                  <a:prstClr val="white"/>
                </a:solidFill>
                <a:latin typeface="Open Sans" panose="020B0606030504020204" pitchFamily="34" charset="0"/>
                <a:ea typeface="Open Sans" panose="020B0606030504020204" pitchFamily="34" charset="0"/>
                <a:cs typeface="Open Sans" panose="020B0606030504020204" pitchFamily="34" charset="0"/>
              </a:rPr>
              <a:t>A range of materials to support you and your teams perform under this pressure.</a:t>
            </a:r>
          </a:p>
          <a:p>
            <a:pPr defTabSz="1218987">
              <a:spcBef>
                <a:spcPts val="500"/>
              </a:spcBef>
              <a:defRPr/>
            </a:pPr>
            <a:endParaRPr lang="en-IN" sz="14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Rectangle: Rounded Corners 15">
            <a:extLst>
              <a:ext uri="{FF2B5EF4-FFF2-40B4-BE49-F238E27FC236}">
                <a16:creationId xmlns:a16="http://schemas.microsoft.com/office/drawing/2014/main" id="{E93780CD-4989-4ECC-8246-11777B1F759C}"/>
              </a:ext>
            </a:extLst>
          </p:cNvPr>
          <p:cNvSpPr/>
          <p:nvPr/>
        </p:nvSpPr>
        <p:spPr>
          <a:xfrm>
            <a:off x="1352236" y="2410437"/>
            <a:ext cx="1621539" cy="450470"/>
          </a:xfrm>
          <a:prstGeom prst="roundRect">
            <a:avLst>
              <a:gd name="adj" fmla="val 50000"/>
            </a:avLst>
          </a:prstGeom>
          <a:solidFill>
            <a:schemeClr val="bg1"/>
          </a:solidFill>
          <a:ln>
            <a:noFill/>
          </a:ln>
          <a:effectLst>
            <a:outerShdw blurRad="38100" dist="508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defRPr/>
            </a:pPr>
            <a:r>
              <a:rPr lang="en-IN" sz="2400" b="1" dirty="0">
                <a:solidFill>
                  <a:prstClr val="black">
                    <a:lumMod val="75000"/>
                    <a:lumOff val="25000"/>
                  </a:prstClr>
                </a:solidFill>
                <a:latin typeface="Open Sans" panose="020B0606030504020204" pitchFamily="34" charset="0"/>
                <a:ea typeface="Open Sans" panose="020B0606030504020204" pitchFamily="34" charset="0"/>
                <a:cs typeface="Open Sans" panose="020B0606030504020204" pitchFamily="34" charset="0"/>
              </a:rPr>
              <a:t>On-line</a:t>
            </a:r>
          </a:p>
        </p:txBody>
      </p:sp>
      <p:sp>
        <p:nvSpPr>
          <p:cNvPr id="18" name="Title 1">
            <a:extLst>
              <a:ext uri="{FF2B5EF4-FFF2-40B4-BE49-F238E27FC236}">
                <a16:creationId xmlns:a16="http://schemas.microsoft.com/office/drawing/2014/main" id="{23AB3822-F460-4C1B-B7CA-E1C049415905}"/>
              </a:ext>
            </a:extLst>
          </p:cNvPr>
          <p:cNvSpPr txBox="1">
            <a:spLocks/>
          </p:cNvSpPr>
          <p:nvPr/>
        </p:nvSpPr>
        <p:spPr>
          <a:xfrm>
            <a:off x="1141754" y="-14880"/>
            <a:ext cx="9934422" cy="744836"/>
          </a:xfrm>
          <a:prstGeom prst="rect">
            <a:avLst/>
          </a:prstGeom>
          <a:solidFill>
            <a:srgbClr val="002060"/>
          </a:solidFill>
        </p:spPr>
        <p:txBody>
          <a:bodyPr vert="horz" lIns="91440" tIns="45720" rIns="91440" bIns="45720" rtlCol="0" anchor="ctr">
            <a:normAutofit/>
          </a:bodyPr>
          <a:lstStyle>
            <a:lvl1pPr algn="l" defTabSz="1218987" rtl="0" eaLnBrk="1" latinLnBrk="0" hangingPunct="1">
              <a:spcBef>
                <a:spcPct val="0"/>
              </a:spcBef>
              <a:buNone/>
              <a:defRPr sz="3600" kern="1200">
                <a:solidFill>
                  <a:schemeClr val="tx1"/>
                </a:solidFill>
                <a:latin typeface="+mj-lt"/>
                <a:ea typeface="+mj-ea"/>
                <a:cs typeface="+mj-cs"/>
              </a:defRPr>
            </a:lvl1pPr>
          </a:lstStyle>
          <a:p>
            <a:pPr defTabSz="914400">
              <a:defRPr/>
            </a:pPr>
            <a:r>
              <a:rPr lang="en-US" sz="3200" b="1" dirty="0">
                <a:solidFill>
                  <a:prstClr val="white"/>
                </a:solidFill>
                <a:latin typeface="Calibri"/>
              </a:rPr>
              <a:t>Ways to access support during COVID-19 </a:t>
            </a:r>
          </a:p>
        </p:txBody>
      </p:sp>
      <p:pic>
        <p:nvPicPr>
          <p:cNvPr id="19" name="Picture 18" descr="A picture containing drawing&#10;&#10;Description automatically generated">
            <a:extLst>
              <a:ext uri="{FF2B5EF4-FFF2-40B4-BE49-F238E27FC236}">
                <a16:creationId xmlns:a16="http://schemas.microsoft.com/office/drawing/2014/main" id="{0DE4D670-7D6C-43C3-AEEF-D62D7A8E372D}"/>
              </a:ext>
            </a:extLst>
          </p:cNvPr>
          <p:cNvPicPr>
            <a:picLocks noChangeAspect="1"/>
          </p:cNvPicPr>
          <p:nvPr/>
        </p:nvPicPr>
        <p:blipFill>
          <a:blip r:embed="rId2"/>
          <a:stretch>
            <a:fillRect/>
          </a:stretch>
        </p:blipFill>
        <p:spPr>
          <a:xfrm>
            <a:off x="9425632" y="19870"/>
            <a:ext cx="1642764" cy="686922"/>
          </a:xfrm>
          <a:prstGeom prst="rect">
            <a:avLst/>
          </a:prstGeom>
        </p:spPr>
      </p:pic>
      <p:sp>
        <p:nvSpPr>
          <p:cNvPr id="20" name="Rectangle 19">
            <a:extLst>
              <a:ext uri="{FF2B5EF4-FFF2-40B4-BE49-F238E27FC236}">
                <a16:creationId xmlns:a16="http://schemas.microsoft.com/office/drawing/2014/main" id="{82299671-589C-45AE-903E-E510C1A98F86}"/>
              </a:ext>
            </a:extLst>
          </p:cNvPr>
          <p:cNvSpPr/>
          <p:nvPr/>
        </p:nvSpPr>
        <p:spPr>
          <a:xfrm>
            <a:off x="3686920" y="2410437"/>
            <a:ext cx="2510949" cy="451924"/>
          </a:xfrm>
          <a:prstGeom prst="rect">
            <a:avLst/>
          </a:prstGeom>
          <a:solidFill>
            <a:srgbClr val="FFFF00"/>
          </a:solidFill>
          <a:ln/>
        </p:spPr>
        <p:style>
          <a:lnRef idx="2">
            <a:schemeClr val="dk1"/>
          </a:lnRef>
          <a:fillRef idx="1">
            <a:schemeClr val="lt1"/>
          </a:fillRef>
          <a:effectRef idx="0">
            <a:schemeClr val="dk1"/>
          </a:effectRef>
          <a:fontRef idx="minor">
            <a:schemeClr val="dk1"/>
          </a:fontRef>
        </p:style>
        <p:txBody>
          <a:bodyPr rtlCol="0" anchor="ctr"/>
          <a:lstStyle/>
          <a:p>
            <a:pPr algn="ctr" defTabSz="1218987">
              <a:defRPr/>
            </a:pPr>
            <a:r>
              <a:rPr lang="en-IN" sz="2000" dirty="0">
                <a:solidFill>
                  <a:schemeClr val="tx1"/>
                </a:solidFill>
                <a:latin typeface="Calibri"/>
              </a:rPr>
              <a:t>www.people.nhs.uk</a:t>
            </a:r>
          </a:p>
        </p:txBody>
      </p:sp>
      <p:sp>
        <p:nvSpPr>
          <p:cNvPr id="22" name="Rectangle 21">
            <a:extLst>
              <a:ext uri="{FF2B5EF4-FFF2-40B4-BE49-F238E27FC236}">
                <a16:creationId xmlns:a16="http://schemas.microsoft.com/office/drawing/2014/main" id="{27C13D4A-9CE6-429D-BEF6-267E4154F9CA}"/>
              </a:ext>
            </a:extLst>
          </p:cNvPr>
          <p:cNvSpPr/>
          <p:nvPr/>
        </p:nvSpPr>
        <p:spPr>
          <a:xfrm>
            <a:off x="1204106" y="4084575"/>
            <a:ext cx="2135521" cy="584775"/>
          </a:xfrm>
          <a:prstGeom prst="rect">
            <a:avLst/>
          </a:prstGeom>
        </p:spPr>
        <p:txBody>
          <a:bodyPr wrap="none">
            <a:spAutoFit/>
          </a:bodyPr>
          <a:lstStyle/>
          <a:p>
            <a:pPr>
              <a:defRPr/>
            </a:pPr>
            <a:r>
              <a:rPr lang="en-GB" sz="1600" dirty="0">
                <a:latin typeface="Open Sans" panose="020B0606030504020204"/>
                <a:hlinkClick r:id="rId3">
                  <a:extLst>
                    <a:ext uri="{A12FA001-AC4F-418D-AE19-62706E023703}">
                      <ahyp:hlinkClr xmlns:ahyp="http://schemas.microsoft.com/office/drawing/2018/hyperlinkcolor" val="tx"/>
                    </a:ext>
                  </a:extLst>
                </a:hlinkClick>
              </a:rPr>
              <a:t>http://horizonsnhs.com/</a:t>
            </a:r>
            <a:endParaRPr lang="en-GB" sz="1600" dirty="0">
              <a:latin typeface="Open Sans" panose="020B0606030504020204"/>
            </a:endParaRPr>
          </a:p>
          <a:p>
            <a:pPr>
              <a:defRPr/>
            </a:pPr>
            <a:r>
              <a:rPr lang="en-GB" sz="1600" dirty="0">
                <a:solidFill>
                  <a:prstClr val="white"/>
                </a:solidFill>
                <a:latin typeface="Open Sans" panose="020B0606030504020204"/>
              </a:rPr>
              <a:t>caring4nhspeople/</a:t>
            </a:r>
          </a:p>
        </p:txBody>
      </p:sp>
      <p:sp>
        <p:nvSpPr>
          <p:cNvPr id="23" name="Rectangle: Rounded Corners 22">
            <a:extLst>
              <a:ext uri="{FF2B5EF4-FFF2-40B4-BE49-F238E27FC236}">
                <a16:creationId xmlns:a16="http://schemas.microsoft.com/office/drawing/2014/main" id="{1CCC5946-D255-4824-97CE-FA2F7F26E0BB}"/>
              </a:ext>
            </a:extLst>
          </p:cNvPr>
          <p:cNvSpPr/>
          <p:nvPr/>
        </p:nvSpPr>
        <p:spPr>
          <a:xfrm>
            <a:off x="6384032" y="2417072"/>
            <a:ext cx="2317154" cy="3959721"/>
          </a:xfrm>
          <a:prstGeom prst="roundRect">
            <a:avLst>
              <a:gd name="adj" fmla="val 5497"/>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defRPr/>
            </a:pPr>
            <a:endParaRPr lang="en-IN" sz="2400" dirty="0">
              <a:solidFill>
                <a:prstClr val="white"/>
              </a:solidFill>
              <a:latin typeface="Calibri"/>
            </a:endParaRPr>
          </a:p>
        </p:txBody>
      </p:sp>
      <p:sp>
        <p:nvSpPr>
          <p:cNvPr id="24" name="Rectangle: Rounded Corners 23">
            <a:extLst>
              <a:ext uri="{FF2B5EF4-FFF2-40B4-BE49-F238E27FC236}">
                <a16:creationId xmlns:a16="http://schemas.microsoft.com/office/drawing/2014/main" id="{C99C81F9-16A3-4B9E-A55B-A7B8944C7082}"/>
              </a:ext>
            </a:extLst>
          </p:cNvPr>
          <p:cNvSpPr/>
          <p:nvPr/>
        </p:nvSpPr>
        <p:spPr>
          <a:xfrm>
            <a:off x="1277020" y="5122190"/>
            <a:ext cx="1771968" cy="575389"/>
          </a:xfrm>
          <a:prstGeom prst="roundRect">
            <a:avLst>
              <a:gd name="adj" fmla="val 50000"/>
            </a:avLst>
          </a:prstGeom>
          <a:solidFill>
            <a:schemeClr val="bg1"/>
          </a:solidFill>
          <a:ln>
            <a:noFill/>
          </a:ln>
          <a:effectLst>
            <a:outerShdw blurRad="38100" dist="508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defRPr/>
            </a:pPr>
            <a:r>
              <a:rPr lang="en-IN" sz="2400" b="1" dirty="0">
                <a:solidFill>
                  <a:prstClr val="black">
                    <a:lumMod val="75000"/>
                    <a:lumOff val="25000"/>
                  </a:prstClr>
                </a:solidFill>
                <a:latin typeface="Open Sans" panose="020B0606030504020204" pitchFamily="34" charset="0"/>
                <a:ea typeface="Open Sans" panose="020B0606030504020204" pitchFamily="34" charset="0"/>
                <a:cs typeface="Open Sans" panose="020B0606030504020204" pitchFamily="34" charset="0"/>
              </a:rPr>
              <a:t>Apps</a:t>
            </a:r>
          </a:p>
        </p:txBody>
      </p:sp>
      <p:sp>
        <p:nvSpPr>
          <p:cNvPr id="25" name="Rectangle 24">
            <a:extLst>
              <a:ext uri="{FF2B5EF4-FFF2-40B4-BE49-F238E27FC236}">
                <a16:creationId xmlns:a16="http://schemas.microsoft.com/office/drawing/2014/main" id="{B508831A-33C8-4630-BA66-A9826AA7C483}"/>
              </a:ext>
            </a:extLst>
          </p:cNvPr>
          <p:cNvSpPr/>
          <p:nvPr/>
        </p:nvSpPr>
        <p:spPr>
          <a:xfrm>
            <a:off x="4057783" y="4130116"/>
            <a:ext cx="2189702" cy="584775"/>
          </a:xfrm>
          <a:prstGeom prst="rect">
            <a:avLst/>
          </a:prstGeom>
        </p:spPr>
        <p:txBody>
          <a:bodyPr wrap="none">
            <a:spAutoFit/>
          </a:bodyPr>
          <a:lstStyle/>
          <a:p>
            <a:pPr algn="ctr">
              <a:defRPr/>
            </a:pPr>
            <a:r>
              <a:rPr lang="en-GB" sz="1600" dirty="0">
                <a:solidFill>
                  <a:schemeClr val="bg1"/>
                </a:solidFill>
                <a:latin typeface="Open Sans" panose="020B0606030504020204"/>
                <a:hlinkClick r:id="rId4">
                  <a:extLst>
                    <a:ext uri="{A12FA001-AC4F-418D-AE19-62706E023703}">
                      <ahyp:hlinkClr xmlns:ahyp="http://schemas.microsoft.com/office/drawing/2018/hyperlinkcolor" val="tx"/>
                    </a:ext>
                  </a:extLst>
                </a:hlinkClick>
              </a:rPr>
              <a:t>https://www.practitioner</a:t>
            </a:r>
            <a:endParaRPr lang="en-GB" sz="1600" dirty="0">
              <a:solidFill>
                <a:schemeClr val="bg1"/>
              </a:solidFill>
              <a:latin typeface="Open Sans" panose="020B0606030504020204"/>
            </a:endParaRPr>
          </a:p>
          <a:p>
            <a:pPr algn="ctr">
              <a:defRPr/>
            </a:pPr>
            <a:r>
              <a:rPr lang="en-GB" sz="1600" dirty="0">
                <a:solidFill>
                  <a:prstClr val="white"/>
                </a:solidFill>
                <a:latin typeface="Open Sans" panose="020B0606030504020204"/>
              </a:rPr>
              <a:t>health.nhs.uk/</a:t>
            </a:r>
          </a:p>
        </p:txBody>
      </p:sp>
      <p:pic>
        <p:nvPicPr>
          <p:cNvPr id="26" name="Picture 25" descr="A close up of a logo&#10;&#10;Description automatically generated">
            <a:extLst>
              <a:ext uri="{FF2B5EF4-FFF2-40B4-BE49-F238E27FC236}">
                <a16:creationId xmlns:a16="http://schemas.microsoft.com/office/drawing/2014/main" id="{76F4BD26-766C-4492-9EA6-5A485010B9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99722" y="3832843"/>
            <a:ext cx="909734" cy="1179319"/>
          </a:xfrm>
          <a:prstGeom prst="rect">
            <a:avLst/>
          </a:prstGeom>
        </p:spPr>
      </p:pic>
      <p:sp>
        <p:nvSpPr>
          <p:cNvPr id="27" name="Rectangle 26">
            <a:extLst>
              <a:ext uri="{FF2B5EF4-FFF2-40B4-BE49-F238E27FC236}">
                <a16:creationId xmlns:a16="http://schemas.microsoft.com/office/drawing/2014/main" id="{BA76CB34-F9E7-41DA-8036-236AAB5C4191}"/>
              </a:ext>
            </a:extLst>
          </p:cNvPr>
          <p:cNvSpPr/>
          <p:nvPr/>
        </p:nvSpPr>
        <p:spPr>
          <a:xfrm>
            <a:off x="6456040" y="5160094"/>
            <a:ext cx="2122106" cy="1077218"/>
          </a:xfrm>
          <a:prstGeom prst="rect">
            <a:avLst/>
          </a:prstGeom>
        </p:spPr>
        <p:txBody>
          <a:bodyPr wrap="square" lIns="0" rIns="0" anchor="t">
            <a:spAutoFit/>
          </a:bodyPr>
          <a:lstStyle/>
          <a:p>
            <a:pPr>
              <a:defRPr/>
            </a:pPr>
            <a:r>
              <a:rPr lang="en-US" sz="1600" kern="0" dirty="0">
                <a:solidFill>
                  <a:prstClr val="white"/>
                </a:solidFill>
                <a:latin typeface="Open Sans" panose="020B0606030504020204"/>
                <a:cs typeface="Arial" pitchFamily="34" charset="0"/>
              </a:rPr>
              <a:t>          </a:t>
            </a:r>
            <a:r>
              <a:rPr lang="en-US" sz="1600" b="1" kern="0" dirty="0">
                <a:solidFill>
                  <a:prstClr val="white"/>
                </a:solidFill>
                <a:latin typeface="Open Sans" panose="020B0606030504020204"/>
                <a:cs typeface="Arial" pitchFamily="34" charset="0"/>
              </a:rPr>
              <a:t>Silvercloud</a:t>
            </a:r>
          </a:p>
          <a:p>
            <a:pPr>
              <a:defRPr/>
            </a:pPr>
            <a:r>
              <a:rPr lang="en-US" sz="1600" kern="0" dirty="0">
                <a:solidFill>
                  <a:prstClr val="white"/>
                </a:solidFill>
                <a:latin typeface="Open Sans" panose="020B0606030504020204"/>
                <a:cs typeface="Arial" pitchFamily="34" charset="0"/>
                <a:hlinkClick r:id="rId6">
                  <a:extLst>
                    <a:ext uri="{A12FA001-AC4F-418D-AE19-62706E023703}">
                      <ahyp:hlinkClr xmlns:ahyp="http://schemas.microsoft.com/office/drawing/2018/hyperlinkcolor" val="tx"/>
                    </a:ext>
                  </a:extLst>
                </a:hlinkClick>
              </a:rPr>
              <a:t>https://nhs.silvercloudhealth.com/signup/</a:t>
            </a:r>
            <a:endParaRPr lang="en-US" sz="1600" kern="0" dirty="0">
              <a:solidFill>
                <a:prstClr val="white"/>
              </a:solidFill>
              <a:latin typeface="Open Sans" panose="020B0606030504020204"/>
              <a:cs typeface="Arial" pitchFamily="34" charset="0"/>
            </a:endParaRPr>
          </a:p>
          <a:p>
            <a:pPr>
              <a:defRPr/>
            </a:pPr>
            <a:r>
              <a:rPr lang="en-US" sz="1600" kern="0" dirty="0">
                <a:solidFill>
                  <a:prstClr val="white"/>
                </a:solidFill>
                <a:latin typeface="Open Sans" panose="020B0606030504020204"/>
                <a:cs typeface="Arial" pitchFamily="34" charset="0"/>
              </a:rPr>
              <a:t>use the code </a:t>
            </a:r>
            <a:r>
              <a:rPr lang="en-US" sz="1600" b="1" kern="0" dirty="0">
                <a:solidFill>
                  <a:prstClr val="white"/>
                </a:solidFill>
                <a:latin typeface="Open Sans" panose="020B0606030504020204"/>
                <a:cs typeface="Arial" pitchFamily="34" charset="0"/>
              </a:rPr>
              <a:t>NHS2020</a:t>
            </a:r>
            <a:endParaRPr lang="en-US" sz="1600" kern="0" dirty="0">
              <a:solidFill>
                <a:prstClr val="white"/>
              </a:solidFill>
              <a:latin typeface="Open Sans" panose="020B0606030504020204"/>
              <a:cs typeface="Arial" pitchFamily="34" charset="0"/>
            </a:endParaRPr>
          </a:p>
        </p:txBody>
      </p:sp>
      <p:sp>
        <p:nvSpPr>
          <p:cNvPr id="30" name="Rectangle: Rounded Corners 29">
            <a:extLst>
              <a:ext uri="{FF2B5EF4-FFF2-40B4-BE49-F238E27FC236}">
                <a16:creationId xmlns:a16="http://schemas.microsoft.com/office/drawing/2014/main" id="{A0E51747-9C9D-4B7E-AD1E-5E1B4F02C9C4}"/>
              </a:ext>
            </a:extLst>
          </p:cNvPr>
          <p:cNvSpPr/>
          <p:nvPr/>
        </p:nvSpPr>
        <p:spPr>
          <a:xfrm>
            <a:off x="3338950" y="770219"/>
            <a:ext cx="7710051" cy="1583424"/>
          </a:xfrm>
          <a:prstGeom prst="roundRect">
            <a:avLst>
              <a:gd name="adj" fmla="val 549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defRPr/>
            </a:pPr>
            <a:endParaRPr lang="en-IN" sz="2400" dirty="0">
              <a:solidFill>
                <a:prstClr val="white"/>
              </a:solidFill>
              <a:latin typeface="Calibri"/>
            </a:endParaRPr>
          </a:p>
        </p:txBody>
      </p:sp>
      <p:sp>
        <p:nvSpPr>
          <p:cNvPr id="31" name="Rectangle: Rounded Corners 30">
            <a:extLst>
              <a:ext uri="{FF2B5EF4-FFF2-40B4-BE49-F238E27FC236}">
                <a16:creationId xmlns:a16="http://schemas.microsoft.com/office/drawing/2014/main" id="{4CEEA6A4-AD72-4774-B318-43221CD9F1CD}"/>
              </a:ext>
            </a:extLst>
          </p:cNvPr>
          <p:cNvSpPr/>
          <p:nvPr/>
        </p:nvSpPr>
        <p:spPr>
          <a:xfrm>
            <a:off x="3502631" y="1026376"/>
            <a:ext cx="1686356" cy="1092137"/>
          </a:xfrm>
          <a:prstGeom prst="roundRect">
            <a:avLst>
              <a:gd name="adj" fmla="val 50000"/>
            </a:avLst>
          </a:prstGeom>
          <a:solidFill>
            <a:schemeClr val="bg1"/>
          </a:solidFill>
          <a:ln>
            <a:noFill/>
          </a:ln>
          <a:effectLst>
            <a:outerShdw blurRad="38100" dist="508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defRPr/>
            </a:pPr>
            <a:r>
              <a:rPr lang="en-IN" sz="2400" b="1" dirty="0">
                <a:solidFill>
                  <a:prstClr val="black">
                    <a:lumMod val="75000"/>
                    <a:lumOff val="25000"/>
                  </a:prstClr>
                </a:solidFill>
                <a:latin typeface="Open Sans" panose="020B0606030504020204" pitchFamily="34" charset="0"/>
                <a:ea typeface="Open Sans" panose="020B0606030504020204" pitchFamily="34" charset="0"/>
                <a:cs typeface="Open Sans" panose="020B0606030504020204" pitchFamily="34" charset="0"/>
              </a:rPr>
              <a:t>Help </a:t>
            </a:r>
          </a:p>
          <a:p>
            <a:pPr algn="ctr" defTabSz="1218987">
              <a:defRPr/>
            </a:pPr>
            <a:r>
              <a:rPr lang="en-IN" sz="2400" b="1" dirty="0">
                <a:solidFill>
                  <a:prstClr val="black">
                    <a:lumMod val="75000"/>
                    <a:lumOff val="25000"/>
                  </a:prstClr>
                </a:solidFill>
                <a:latin typeface="Open Sans" panose="020B0606030504020204" pitchFamily="34" charset="0"/>
                <a:ea typeface="Open Sans" panose="020B0606030504020204" pitchFamily="34" charset="0"/>
                <a:cs typeface="Open Sans" panose="020B0606030504020204" pitchFamily="34" charset="0"/>
              </a:rPr>
              <a:t>now</a:t>
            </a:r>
          </a:p>
        </p:txBody>
      </p:sp>
      <p:sp>
        <p:nvSpPr>
          <p:cNvPr id="32" name="Rectangle 31">
            <a:extLst>
              <a:ext uri="{FF2B5EF4-FFF2-40B4-BE49-F238E27FC236}">
                <a16:creationId xmlns:a16="http://schemas.microsoft.com/office/drawing/2014/main" id="{505FE5E3-E638-4D5B-9903-066423B1C51F}"/>
              </a:ext>
            </a:extLst>
          </p:cNvPr>
          <p:cNvSpPr/>
          <p:nvPr/>
        </p:nvSpPr>
        <p:spPr>
          <a:xfrm>
            <a:off x="5291470" y="779220"/>
            <a:ext cx="3851542" cy="1569660"/>
          </a:xfrm>
          <a:prstGeom prst="rect">
            <a:avLst/>
          </a:prstGeom>
        </p:spPr>
        <p:txBody>
          <a:bodyPr wrap="square">
            <a:spAutoFit/>
          </a:bodyPr>
          <a:lstStyle/>
          <a:p>
            <a:pPr>
              <a:defRPr/>
            </a:pPr>
            <a:r>
              <a:rPr lang="en-US" sz="1600" kern="0" dirty="0">
                <a:solidFill>
                  <a:prstClr val="white"/>
                </a:solidFill>
                <a:latin typeface="Open Sans" panose="020B0606030504020204"/>
                <a:cs typeface="Arial" pitchFamily="34" charset="0"/>
              </a:rPr>
              <a:t>Send the text  </a:t>
            </a:r>
            <a:r>
              <a:rPr lang="en-US" sz="1600" b="1" kern="0" dirty="0">
                <a:solidFill>
                  <a:prstClr val="white"/>
                </a:solidFill>
                <a:latin typeface="Open Sans" panose="020B0606030504020204"/>
                <a:cs typeface="Arial" pitchFamily="34" charset="0"/>
              </a:rPr>
              <a:t>‘FRONTLINE’ </a:t>
            </a:r>
            <a:r>
              <a:rPr lang="en-US" sz="1600" kern="0" dirty="0">
                <a:solidFill>
                  <a:prstClr val="white"/>
                </a:solidFill>
                <a:latin typeface="Open Sans" panose="020B0606030504020204"/>
                <a:cs typeface="Arial" pitchFamily="34" charset="0"/>
              </a:rPr>
              <a:t>to </a:t>
            </a:r>
            <a:r>
              <a:rPr lang="en-US" sz="1600" b="1" kern="0" dirty="0">
                <a:solidFill>
                  <a:prstClr val="white"/>
                </a:solidFill>
                <a:latin typeface="Open Sans" panose="020B0606030504020204"/>
                <a:cs typeface="Arial" pitchFamily="34" charset="0"/>
              </a:rPr>
              <a:t>85258</a:t>
            </a:r>
            <a:r>
              <a:rPr lang="en-US" sz="1600" kern="0" dirty="0">
                <a:solidFill>
                  <a:prstClr val="white"/>
                </a:solidFill>
                <a:latin typeface="Open Sans" panose="020B0606030504020204"/>
                <a:cs typeface="Arial" pitchFamily="34" charset="0"/>
              </a:rPr>
              <a:t> to start a conversation</a:t>
            </a:r>
          </a:p>
          <a:p>
            <a:pPr>
              <a:defRPr/>
            </a:pPr>
            <a:r>
              <a:rPr lang="en-US" sz="1600" b="1" kern="0" dirty="0">
                <a:solidFill>
                  <a:prstClr val="white"/>
                </a:solidFill>
                <a:latin typeface="Open Sans" panose="020B0606030504020204"/>
                <a:cs typeface="Arial" pitchFamily="34" charset="0"/>
              </a:rPr>
              <a:t>Listening Line</a:t>
            </a:r>
            <a:r>
              <a:rPr lang="en-US" sz="1600" kern="0" dirty="0">
                <a:solidFill>
                  <a:prstClr val="white"/>
                </a:solidFill>
                <a:latin typeface="Open Sans" panose="020B0606030504020204"/>
                <a:cs typeface="Arial" pitchFamily="34" charset="0"/>
              </a:rPr>
              <a:t> - For all NHS Staff – call </a:t>
            </a:r>
          </a:p>
          <a:p>
            <a:pPr>
              <a:defRPr/>
            </a:pPr>
            <a:r>
              <a:rPr lang="en-US" sz="1600" b="1" kern="0" dirty="0">
                <a:solidFill>
                  <a:prstClr val="white"/>
                </a:solidFill>
                <a:latin typeface="Open Sans" panose="020B0606030504020204"/>
                <a:cs typeface="Arial" pitchFamily="34" charset="0"/>
              </a:rPr>
              <a:t>0300 131 7000 </a:t>
            </a:r>
            <a:r>
              <a:rPr lang="en-US" sz="1600" kern="0" dirty="0">
                <a:solidFill>
                  <a:prstClr val="white"/>
                </a:solidFill>
                <a:latin typeface="Open Sans" panose="020B0606030504020204"/>
                <a:cs typeface="Arial" pitchFamily="34" charset="0"/>
              </a:rPr>
              <a:t> 07:00-23:00</a:t>
            </a:r>
          </a:p>
          <a:p>
            <a:pPr>
              <a:defRPr/>
            </a:pPr>
            <a:r>
              <a:rPr lang="en-US" sz="1600" b="1" kern="0" dirty="0">
                <a:solidFill>
                  <a:prstClr val="white"/>
                </a:solidFill>
                <a:latin typeface="Open Sans" panose="020B0606030504020204"/>
                <a:cs typeface="Arial" pitchFamily="34" charset="0"/>
              </a:rPr>
              <a:t>Bereavement and loss </a:t>
            </a:r>
            <a:r>
              <a:rPr lang="en-US" sz="1600" kern="0" dirty="0">
                <a:solidFill>
                  <a:prstClr val="white"/>
                </a:solidFill>
                <a:latin typeface="Open Sans" panose="020B0606030504020204"/>
                <a:cs typeface="Arial" pitchFamily="34" charset="0"/>
              </a:rPr>
              <a:t>support call </a:t>
            </a:r>
          </a:p>
          <a:p>
            <a:pPr>
              <a:defRPr/>
            </a:pPr>
            <a:r>
              <a:rPr lang="en-GB" altLang="en-US" sz="1600" b="1" dirty="0">
                <a:solidFill>
                  <a:prstClr val="white"/>
                </a:solidFill>
                <a:latin typeface="Open Sans" panose="020B0606030504020204"/>
                <a:ea typeface="Calibri" panose="020F0502020204030204" pitchFamily="34" charset="0"/>
              </a:rPr>
              <a:t>0300 3034434</a:t>
            </a:r>
            <a:r>
              <a:rPr lang="en-US" sz="1600" kern="0" dirty="0">
                <a:solidFill>
                  <a:prstClr val="white"/>
                </a:solidFill>
                <a:latin typeface="Open Sans" panose="020B0606030504020204"/>
                <a:cs typeface="Arial" pitchFamily="34" charset="0"/>
              </a:rPr>
              <a:t> 07:00-23:00</a:t>
            </a:r>
            <a:endParaRPr lang="en-US" sz="1600" kern="0" dirty="0">
              <a:solidFill>
                <a:prstClr val="white"/>
              </a:solidFill>
              <a:latin typeface="Arial" pitchFamily="34" charset="0"/>
              <a:cs typeface="Arial" pitchFamily="34" charset="0"/>
            </a:endParaRPr>
          </a:p>
        </p:txBody>
      </p:sp>
      <p:grpSp>
        <p:nvGrpSpPr>
          <p:cNvPr id="34" name="Group 33">
            <a:extLst>
              <a:ext uri="{FF2B5EF4-FFF2-40B4-BE49-F238E27FC236}">
                <a16:creationId xmlns:a16="http://schemas.microsoft.com/office/drawing/2014/main" id="{DBC1DCD2-59E5-45AF-92CF-38CD4E96CED9}"/>
              </a:ext>
            </a:extLst>
          </p:cNvPr>
          <p:cNvGrpSpPr/>
          <p:nvPr/>
        </p:nvGrpSpPr>
        <p:grpSpPr>
          <a:xfrm>
            <a:off x="1410330" y="911564"/>
            <a:ext cx="1762505" cy="1293300"/>
            <a:chOff x="6593288" y="2208162"/>
            <a:chExt cx="2911525" cy="2323220"/>
          </a:xfrm>
          <a:effectLst>
            <a:outerShdw blurRad="254000" algn="ctr" rotWithShape="0">
              <a:prstClr val="black">
                <a:alpha val="40000"/>
              </a:prstClr>
            </a:outerShdw>
          </a:effectLst>
        </p:grpSpPr>
        <p:sp>
          <p:nvSpPr>
            <p:cNvPr id="35" name="Freeform 42">
              <a:extLst>
                <a:ext uri="{FF2B5EF4-FFF2-40B4-BE49-F238E27FC236}">
                  <a16:creationId xmlns:a16="http://schemas.microsoft.com/office/drawing/2014/main" id="{345A9F15-BC61-4601-90BF-04CFED9F2C4F}"/>
                </a:ext>
              </a:extLst>
            </p:cNvPr>
            <p:cNvSpPr/>
            <p:nvPr/>
          </p:nvSpPr>
          <p:spPr>
            <a:xfrm>
              <a:off x="9165644" y="2794082"/>
              <a:ext cx="294515" cy="372980"/>
            </a:xfrm>
            <a:custGeom>
              <a:avLst/>
              <a:gdLst>
                <a:gd name="connsiteX0" fmla="*/ 0 w 314325"/>
                <a:gd name="connsiteY0" fmla="*/ 0 h 361950"/>
                <a:gd name="connsiteX1" fmla="*/ 314325 w 314325"/>
                <a:gd name="connsiteY1" fmla="*/ 361950 h 361950"/>
                <a:gd name="connsiteX2" fmla="*/ 171450 w 314325"/>
                <a:gd name="connsiteY2" fmla="*/ 342900 h 361950"/>
                <a:gd name="connsiteX3" fmla="*/ 38100 w 314325"/>
                <a:gd name="connsiteY3" fmla="*/ 147638 h 361950"/>
                <a:gd name="connsiteX4" fmla="*/ 0 w 314325"/>
                <a:gd name="connsiteY4" fmla="*/ 0 h 361950"/>
                <a:gd name="connsiteX0" fmla="*/ 0 w 314325"/>
                <a:gd name="connsiteY0" fmla="*/ 8970 h 370920"/>
                <a:gd name="connsiteX1" fmla="*/ 314325 w 314325"/>
                <a:gd name="connsiteY1" fmla="*/ 370920 h 370920"/>
                <a:gd name="connsiteX2" fmla="*/ 171450 w 314325"/>
                <a:gd name="connsiteY2" fmla="*/ 351870 h 370920"/>
                <a:gd name="connsiteX3" fmla="*/ 38100 w 314325"/>
                <a:gd name="connsiteY3" fmla="*/ 156608 h 370920"/>
                <a:gd name="connsiteX4" fmla="*/ 0 w 314325"/>
                <a:gd name="connsiteY4" fmla="*/ 8970 h 370920"/>
                <a:gd name="connsiteX0" fmla="*/ 0 w 295275"/>
                <a:gd name="connsiteY0" fmla="*/ 8854 h 375566"/>
                <a:gd name="connsiteX1" fmla="*/ 295275 w 295275"/>
                <a:gd name="connsiteY1" fmla="*/ 375566 h 375566"/>
                <a:gd name="connsiteX2" fmla="*/ 171450 w 295275"/>
                <a:gd name="connsiteY2" fmla="*/ 351754 h 375566"/>
                <a:gd name="connsiteX3" fmla="*/ 38100 w 295275"/>
                <a:gd name="connsiteY3" fmla="*/ 156492 h 375566"/>
                <a:gd name="connsiteX4" fmla="*/ 0 w 295275"/>
                <a:gd name="connsiteY4" fmla="*/ 8854 h 375566"/>
                <a:gd name="connsiteX0" fmla="*/ 0 w 310012"/>
                <a:gd name="connsiteY0" fmla="*/ 13041 h 379753"/>
                <a:gd name="connsiteX1" fmla="*/ 295275 w 310012"/>
                <a:gd name="connsiteY1" fmla="*/ 379753 h 379753"/>
                <a:gd name="connsiteX2" fmla="*/ 171450 w 310012"/>
                <a:gd name="connsiteY2" fmla="*/ 355941 h 379753"/>
                <a:gd name="connsiteX3" fmla="*/ 38100 w 310012"/>
                <a:gd name="connsiteY3" fmla="*/ 160679 h 379753"/>
                <a:gd name="connsiteX4" fmla="*/ 0 w 310012"/>
                <a:gd name="connsiteY4" fmla="*/ 13041 h 379753"/>
                <a:gd name="connsiteX0" fmla="*/ 0 w 294515"/>
                <a:gd name="connsiteY0" fmla="*/ 13412 h 372980"/>
                <a:gd name="connsiteX1" fmla="*/ 278606 w 294515"/>
                <a:gd name="connsiteY1" fmla="*/ 372980 h 372980"/>
                <a:gd name="connsiteX2" fmla="*/ 154781 w 294515"/>
                <a:gd name="connsiteY2" fmla="*/ 349168 h 372980"/>
                <a:gd name="connsiteX3" fmla="*/ 21431 w 294515"/>
                <a:gd name="connsiteY3" fmla="*/ 153906 h 372980"/>
                <a:gd name="connsiteX4" fmla="*/ 0 w 294515"/>
                <a:gd name="connsiteY4" fmla="*/ 13412 h 372980"/>
                <a:gd name="connsiteX0" fmla="*/ 0 w 294515"/>
                <a:gd name="connsiteY0" fmla="*/ 13412 h 372980"/>
                <a:gd name="connsiteX1" fmla="*/ 278606 w 294515"/>
                <a:gd name="connsiteY1" fmla="*/ 372980 h 372980"/>
                <a:gd name="connsiteX2" fmla="*/ 154781 w 294515"/>
                <a:gd name="connsiteY2" fmla="*/ 349168 h 372980"/>
                <a:gd name="connsiteX3" fmla="*/ 21431 w 294515"/>
                <a:gd name="connsiteY3" fmla="*/ 153906 h 372980"/>
                <a:gd name="connsiteX4" fmla="*/ 0 w 294515"/>
                <a:gd name="connsiteY4" fmla="*/ 13412 h 372980"/>
                <a:gd name="connsiteX0" fmla="*/ 0 w 294515"/>
                <a:gd name="connsiteY0" fmla="*/ 13412 h 372980"/>
                <a:gd name="connsiteX1" fmla="*/ 278606 w 294515"/>
                <a:gd name="connsiteY1" fmla="*/ 372980 h 372980"/>
                <a:gd name="connsiteX2" fmla="*/ 161925 w 294515"/>
                <a:gd name="connsiteY2" fmla="*/ 346786 h 372980"/>
                <a:gd name="connsiteX3" fmla="*/ 21431 w 294515"/>
                <a:gd name="connsiteY3" fmla="*/ 153906 h 372980"/>
                <a:gd name="connsiteX4" fmla="*/ 0 w 294515"/>
                <a:gd name="connsiteY4" fmla="*/ 13412 h 372980"/>
                <a:gd name="connsiteX0" fmla="*/ 0 w 294515"/>
                <a:gd name="connsiteY0" fmla="*/ 13412 h 372980"/>
                <a:gd name="connsiteX1" fmla="*/ 278606 w 294515"/>
                <a:gd name="connsiteY1" fmla="*/ 372980 h 372980"/>
                <a:gd name="connsiteX2" fmla="*/ 161925 w 294515"/>
                <a:gd name="connsiteY2" fmla="*/ 346786 h 372980"/>
                <a:gd name="connsiteX3" fmla="*/ 21431 w 294515"/>
                <a:gd name="connsiteY3" fmla="*/ 153906 h 372980"/>
                <a:gd name="connsiteX4" fmla="*/ 0 w 294515"/>
                <a:gd name="connsiteY4" fmla="*/ 13412 h 372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515" h="372980">
                  <a:moveTo>
                    <a:pt x="0" y="13412"/>
                  </a:moveTo>
                  <a:cubicBezTo>
                    <a:pt x="204788" y="-51676"/>
                    <a:pt x="342900" y="128505"/>
                    <a:pt x="278606" y="372980"/>
                  </a:cubicBezTo>
                  <a:lnTo>
                    <a:pt x="161925" y="346786"/>
                  </a:lnTo>
                  <a:cubicBezTo>
                    <a:pt x="174625" y="326942"/>
                    <a:pt x="234950" y="45162"/>
                    <a:pt x="21431" y="153906"/>
                  </a:cubicBezTo>
                  <a:lnTo>
                    <a:pt x="0" y="13412"/>
                  </a:lnTo>
                  <a:close/>
                </a:path>
              </a:pathLst>
            </a:custGeom>
            <a:solidFill>
              <a:srgbClr val="3434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defRPr/>
              </a:pPr>
              <a:endParaRPr lang="en-US" dirty="0">
                <a:solidFill>
                  <a:prstClr val="white"/>
                </a:solidFill>
                <a:latin typeface="Calibri"/>
              </a:endParaRPr>
            </a:p>
          </p:txBody>
        </p:sp>
        <p:sp>
          <p:nvSpPr>
            <p:cNvPr id="36" name="Freeform 45">
              <a:extLst>
                <a:ext uri="{FF2B5EF4-FFF2-40B4-BE49-F238E27FC236}">
                  <a16:creationId xmlns:a16="http://schemas.microsoft.com/office/drawing/2014/main" id="{CF1EEDB2-B201-48CB-B979-D293AAD885BA}"/>
                </a:ext>
              </a:extLst>
            </p:cNvPr>
            <p:cNvSpPr/>
            <p:nvPr/>
          </p:nvSpPr>
          <p:spPr>
            <a:xfrm flipH="1">
              <a:off x="6632787" y="2794082"/>
              <a:ext cx="294515" cy="372980"/>
            </a:xfrm>
            <a:custGeom>
              <a:avLst/>
              <a:gdLst>
                <a:gd name="connsiteX0" fmla="*/ 0 w 314325"/>
                <a:gd name="connsiteY0" fmla="*/ 0 h 361950"/>
                <a:gd name="connsiteX1" fmla="*/ 314325 w 314325"/>
                <a:gd name="connsiteY1" fmla="*/ 361950 h 361950"/>
                <a:gd name="connsiteX2" fmla="*/ 171450 w 314325"/>
                <a:gd name="connsiteY2" fmla="*/ 342900 h 361950"/>
                <a:gd name="connsiteX3" fmla="*/ 38100 w 314325"/>
                <a:gd name="connsiteY3" fmla="*/ 147638 h 361950"/>
                <a:gd name="connsiteX4" fmla="*/ 0 w 314325"/>
                <a:gd name="connsiteY4" fmla="*/ 0 h 361950"/>
                <a:gd name="connsiteX0" fmla="*/ 0 w 314325"/>
                <a:gd name="connsiteY0" fmla="*/ 8970 h 370920"/>
                <a:gd name="connsiteX1" fmla="*/ 314325 w 314325"/>
                <a:gd name="connsiteY1" fmla="*/ 370920 h 370920"/>
                <a:gd name="connsiteX2" fmla="*/ 171450 w 314325"/>
                <a:gd name="connsiteY2" fmla="*/ 351870 h 370920"/>
                <a:gd name="connsiteX3" fmla="*/ 38100 w 314325"/>
                <a:gd name="connsiteY3" fmla="*/ 156608 h 370920"/>
                <a:gd name="connsiteX4" fmla="*/ 0 w 314325"/>
                <a:gd name="connsiteY4" fmla="*/ 8970 h 370920"/>
                <a:gd name="connsiteX0" fmla="*/ 0 w 295275"/>
                <a:gd name="connsiteY0" fmla="*/ 8854 h 375566"/>
                <a:gd name="connsiteX1" fmla="*/ 295275 w 295275"/>
                <a:gd name="connsiteY1" fmla="*/ 375566 h 375566"/>
                <a:gd name="connsiteX2" fmla="*/ 171450 w 295275"/>
                <a:gd name="connsiteY2" fmla="*/ 351754 h 375566"/>
                <a:gd name="connsiteX3" fmla="*/ 38100 w 295275"/>
                <a:gd name="connsiteY3" fmla="*/ 156492 h 375566"/>
                <a:gd name="connsiteX4" fmla="*/ 0 w 295275"/>
                <a:gd name="connsiteY4" fmla="*/ 8854 h 375566"/>
                <a:gd name="connsiteX0" fmla="*/ 0 w 310012"/>
                <a:gd name="connsiteY0" fmla="*/ 13041 h 379753"/>
                <a:gd name="connsiteX1" fmla="*/ 295275 w 310012"/>
                <a:gd name="connsiteY1" fmla="*/ 379753 h 379753"/>
                <a:gd name="connsiteX2" fmla="*/ 171450 w 310012"/>
                <a:gd name="connsiteY2" fmla="*/ 355941 h 379753"/>
                <a:gd name="connsiteX3" fmla="*/ 38100 w 310012"/>
                <a:gd name="connsiteY3" fmla="*/ 160679 h 379753"/>
                <a:gd name="connsiteX4" fmla="*/ 0 w 310012"/>
                <a:gd name="connsiteY4" fmla="*/ 13041 h 379753"/>
                <a:gd name="connsiteX0" fmla="*/ 0 w 294515"/>
                <a:gd name="connsiteY0" fmla="*/ 13412 h 372980"/>
                <a:gd name="connsiteX1" fmla="*/ 278606 w 294515"/>
                <a:gd name="connsiteY1" fmla="*/ 372980 h 372980"/>
                <a:gd name="connsiteX2" fmla="*/ 154781 w 294515"/>
                <a:gd name="connsiteY2" fmla="*/ 349168 h 372980"/>
                <a:gd name="connsiteX3" fmla="*/ 21431 w 294515"/>
                <a:gd name="connsiteY3" fmla="*/ 153906 h 372980"/>
                <a:gd name="connsiteX4" fmla="*/ 0 w 294515"/>
                <a:gd name="connsiteY4" fmla="*/ 13412 h 372980"/>
                <a:gd name="connsiteX0" fmla="*/ 0 w 294515"/>
                <a:gd name="connsiteY0" fmla="*/ 13412 h 372980"/>
                <a:gd name="connsiteX1" fmla="*/ 278606 w 294515"/>
                <a:gd name="connsiteY1" fmla="*/ 372980 h 372980"/>
                <a:gd name="connsiteX2" fmla="*/ 154781 w 294515"/>
                <a:gd name="connsiteY2" fmla="*/ 349168 h 372980"/>
                <a:gd name="connsiteX3" fmla="*/ 21431 w 294515"/>
                <a:gd name="connsiteY3" fmla="*/ 153906 h 372980"/>
                <a:gd name="connsiteX4" fmla="*/ 0 w 294515"/>
                <a:gd name="connsiteY4" fmla="*/ 13412 h 372980"/>
                <a:gd name="connsiteX0" fmla="*/ 0 w 294515"/>
                <a:gd name="connsiteY0" fmla="*/ 13412 h 372980"/>
                <a:gd name="connsiteX1" fmla="*/ 278606 w 294515"/>
                <a:gd name="connsiteY1" fmla="*/ 372980 h 372980"/>
                <a:gd name="connsiteX2" fmla="*/ 161925 w 294515"/>
                <a:gd name="connsiteY2" fmla="*/ 346786 h 372980"/>
                <a:gd name="connsiteX3" fmla="*/ 21431 w 294515"/>
                <a:gd name="connsiteY3" fmla="*/ 153906 h 372980"/>
                <a:gd name="connsiteX4" fmla="*/ 0 w 294515"/>
                <a:gd name="connsiteY4" fmla="*/ 13412 h 372980"/>
                <a:gd name="connsiteX0" fmla="*/ 0 w 294515"/>
                <a:gd name="connsiteY0" fmla="*/ 13412 h 372980"/>
                <a:gd name="connsiteX1" fmla="*/ 278606 w 294515"/>
                <a:gd name="connsiteY1" fmla="*/ 372980 h 372980"/>
                <a:gd name="connsiteX2" fmla="*/ 161925 w 294515"/>
                <a:gd name="connsiteY2" fmla="*/ 346786 h 372980"/>
                <a:gd name="connsiteX3" fmla="*/ 21431 w 294515"/>
                <a:gd name="connsiteY3" fmla="*/ 153906 h 372980"/>
                <a:gd name="connsiteX4" fmla="*/ 0 w 294515"/>
                <a:gd name="connsiteY4" fmla="*/ 13412 h 372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515" h="372980">
                  <a:moveTo>
                    <a:pt x="0" y="13412"/>
                  </a:moveTo>
                  <a:cubicBezTo>
                    <a:pt x="204788" y="-51676"/>
                    <a:pt x="342900" y="128505"/>
                    <a:pt x="278606" y="372980"/>
                  </a:cubicBezTo>
                  <a:lnTo>
                    <a:pt x="161925" y="346786"/>
                  </a:lnTo>
                  <a:cubicBezTo>
                    <a:pt x="174625" y="326942"/>
                    <a:pt x="234950" y="45162"/>
                    <a:pt x="21431" y="153906"/>
                  </a:cubicBezTo>
                  <a:lnTo>
                    <a:pt x="0" y="13412"/>
                  </a:lnTo>
                  <a:close/>
                </a:path>
              </a:pathLst>
            </a:custGeom>
            <a:solidFill>
              <a:srgbClr val="3434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defRPr/>
              </a:pPr>
              <a:endParaRPr lang="en-US" dirty="0">
                <a:solidFill>
                  <a:prstClr val="white"/>
                </a:solidFill>
                <a:latin typeface="Calibri"/>
              </a:endParaRPr>
            </a:p>
          </p:txBody>
        </p:sp>
        <p:sp>
          <p:nvSpPr>
            <p:cNvPr id="37" name="Freeform 32">
              <a:extLst>
                <a:ext uri="{FF2B5EF4-FFF2-40B4-BE49-F238E27FC236}">
                  <a16:creationId xmlns:a16="http://schemas.microsoft.com/office/drawing/2014/main" id="{C45D92B5-38B3-41D0-9AD4-CB1C25044F80}"/>
                </a:ext>
              </a:extLst>
            </p:cNvPr>
            <p:cNvSpPr/>
            <p:nvPr/>
          </p:nvSpPr>
          <p:spPr>
            <a:xfrm>
              <a:off x="7323627" y="2869501"/>
              <a:ext cx="295163" cy="599000"/>
            </a:xfrm>
            <a:custGeom>
              <a:avLst/>
              <a:gdLst>
                <a:gd name="connsiteX0" fmla="*/ 159239 w 295163"/>
                <a:gd name="connsiteY0" fmla="*/ 0 h 599000"/>
                <a:gd name="connsiteX1" fmla="*/ 206195 w 295163"/>
                <a:gd name="connsiteY1" fmla="*/ 53460 h 599000"/>
                <a:gd name="connsiteX2" fmla="*/ 289479 w 295163"/>
                <a:gd name="connsiteY2" fmla="*/ 295441 h 599000"/>
                <a:gd name="connsiteX3" fmla="*/ 295163 w 295163"/>
                <a:gd name="connsiteY3" fmla="*/ 330851 h 599000"/>
                <a:gd name="connsiteX4" fmla="*/ 255458 w 295163"/>
                <a:gd name="connsiteY4" fmla="*/ 361023 h 599000"/>
                <a:gd name="connsiteX5" fmla="*/ 157778 w 295163"/>
                <a:gd name="connsiteY5" fmla="*/ 561521 h 599000"/>
                <a:gd name="connsiteX6" fmla="*/ 163805 w 295163"/>
                <a:gd name="connsiteY6" fmla="*/ 599000 h 599000"/>
                <a:gd name="connsiteX7" fmla="*/ 124939 w 295163"/>
                <a:gd name="connsiteY7" fmla="*/ 567881 h 599000"/>
                <a:gd name="connsiteX8" fmla="*/ 0 w 295163"/>
                <a:gd name="connsiteY8" fmla="*/ 297672 h 599000"/>
                <a:gd name="connsiteX9" fmla="*/ 124939 w 295163"/>
                <a:gd name="connsiteY9" fmla="*/ 27463 h 599000"/>
                <a:gd name="connsiteX10" fmla="*/ 159239 w 295163"/>
                <a:gd name="connsiteY10" fmla="*/ 0 h 59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163" h="599000">
                  <a:moveTo>
                    <a:pt x="159239" y="0"/>
                  </a:moveTo>
                  <a:lnTo>
                    <a:pt x="206195" y="53460"/>
                  </a:lnTo>
                  <a:cubicBezTo>
                    <a:pt x="251872" y="120893"/>
                    <a:pt x="273312" y="203855"/>
                    <a:pt x="289479" y="295441"/>
                  </a:cubicBezTo>
                  <a:lnTo>
                    <a:pt x="295163" y="330851"/>
                  </a:lnTo>
                  <a:lnTo>
                    <a:pt x="255458" y="361023"/>
                  </a:lnTo>
                  <a:cubicBezTo>
                    <a:pt x="193788" y="418257"/>
                    <a:pt x="157778" y="487252"/>
                    <a:pt x="157778" y="561521"/>
                  </a:cubicBezTo>
                  <a:lnTo>
                    <a:pt x="163805" y="599000"/>
                  </a:lnTo>
                  <a:lnTo>
                    <a:pt x="124939" y="567881"/>
                  </a:lnTo>
                  <a:cubicBezTo>
                    <a:pt x="46059" y="490749"/>
                    <a:pt x="0" y="397764"/>
                    <a:pt x="0" y="297672"/>
                  </a:cubicBezTo>
                  <a:cubicBezTo>
                    <a:pt x="0" y="197581"/>
                    <a:pt x="46059" y="104596"/>
                    <a:pt x="124939" y="27463"/>
                  </a:cubicBezTo>
                  <a:lnTo>
                    <a:pt x="159239" y="0"/>
                  </a:lnTo>
                  <a:close/>
                </a:path>
              </a:pathLst>
            </a:custGeom>
            <a:solidFill>
              <a:srgbClr val="DD5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defRPr/>
              </a:pPr>
              <a:endParaRPr lang="en-US" dirty="0">
                <a:solidFill>
                  <a:prstClr val="white"/>
                </a:solidFill>
                <a:latin typeface="Calibri"/>
              </a:endParaRPr>
            </a:p>
          </p:txBody>
        </p:sp>
        <p:sp>
          <p:nvSpPr>
            <p:cNvPr id="38" name="Freeform 35">
              <a:extLst>
                <a:ext uri="{FF2B5EF4-FFF2-40B4-BE49-F238E27FC236}">
                  <a16:creationId xmlns:a16="http://schemas.microsoft.com/office/drawing/2014/main" id="{96ADBD98-AEE8-4B77-8984-97537D9C8E38}"/>
                </a:ext>
              </a:extLst>
            </p:cNvPr>
            <p:cNvSpPr/>
            <p:nvPr/>
          </p:nvSpPr>
          <p:spPr>
            <a:xfrm>
              <a:off x="8484890" y="2865206"/>
              <a:ext cx="301859" cy="606662"/>
            </a:xfrm>
            <a:custGeom>
              <a:avLst/>
              <a:gdLst>
                <a:gd name="connsiteX0" fmla="*/ 137256 w 301859"/>
                <a:gd name="connsiteY0" fmla="*/ 0 h 606662"/>
                <a:gd name="connsiteX1" fmla="*/ 176920 w 301859"/>
                <a:gd name="connsiteY1" fmla="*/ 31758 h 606662"/>
                <a:gd name="connsiteX2" fmla="*/ 301859 w 301859"/>
                <a:gd name="connsiteY2" fmla="*/ 301967 h 606662"/>
                <a:gd name="connsiteX3" fmla="*/ 176920 w 301859"/>
                <a:gd name="connsiteY3" fmla="*/ 572176 h 606662"/>
                <a:gd name="connsiteX4" fmla="*/ 133850 w 301859"/>
                <a:gd name="connsiteY4" fmla="*/ 606662 h 606662"/>
                <a:gd name="connsiteX5" fmla="*/ 140417 w 301859"/>
                <a:gd name="connsiteY5" fmla="*/ 565816 h 606662"/>
                <a:gd name="connsiteX6" fmla="*/ 42737 w 301859"/>
                <a:gd name="connsiteY6" fmla="*/ 365318 h 606662"/>
                <a:gd name="connsiteX7" fmla="*/ 0 w 301859"/>
                <a:gd name="connsiteY7" fmla="*/ 332841 h 606662"/>
                <a:gd name="connsiteX8" fmla="*/ 5776 w 301859"/>
                <a:gd name="connsiteY8" fmla="*/ 296854 h 606662"/>
                <a:gd name="connsiteX9" fmla="*/ 89060 w 301859"/>
                <a:gd name="connsiteY9" fmla="*/ 54873 h 606662"/>
                <a:gd name="connsiteX10" fmla="*/ 137256 w 301859"/>
                <a:gd name="connsiteY10" fmla="*/ 0 h 606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1859" h="606662">
                  <a:moveTo>
                    <a:pt x="137256" y="0"/>
                  </a:moveTo>
                  <a:lnTo>
                    <a:pt x="176920" y="31758"/>
                  </a:lnTo>
                  <a:cubicBezTo>
                    <a:pt x="255800" y="108891"/>
                    <a:pt x="301859" y="201876"/>
                    <a:pt x="301859" y="301967"/>
                  </a:cubicBezTo>
                  <a:cubicBezTo>
                    <a:pt x="301859" y="402059"/>
                    <a:pt x="255800" y="495044"/>
                    <a:pt x="176920" y="572176"/>
                  </a:cubicBezTo>
                  <a:lnTo>
                    <a:pt x="133850" y="606662"/>
                  </a:lnTo>
                  <a:lnTo>
                    <a:pt x="140417" y="565816"/>
                  </a:lnTo>
                  <a:cubicBezTo>
                    <a:pt x="140417" y="491547"/>
                    <a:pt x="104407" y="422552"/>
                    <a:pt x="42737" y="365318"/>
                  </a:cubicBezTo>
                  <a:lnTo>
                    <a:pt x="0" y="332841"/>
                  </a:lnTo>
                  <a:lnTo>
                    <a:pt x="5776" y="296854"/>
                  </a:lnTo>
                  <a:cubicBezTo>
                    <a:pt x="21943" y="205268"/>
                    <a:pt x="43383" y="122306"/>
                    <a:pt x="89060" y="54873"/>
                  </a:cubicBezTo>
                  <a:lnTo>
                    <a:pt x="137256" y="0"/>
                  </a:lnTo>
                  <a:close/>
                </a:path>
              </a:pathLst>
            </a:custGeom>
            <a:solidFill>
              <a:srgbClr val="DD5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defRPr/>
              </a:pPr>
              <a:endParaRPr lang="en-US" dirty="0">
                <a:solidFill>
                  <a:prstClr val="white"/>
                </a:solidFill>
                <a:latin typeface="Calibri"/>
              </a:endParaRPr>
            </a:p>
          </p:txBody>
        </p:sp>
        <p:sp>
          <p:nvSpPr>
            <p:cNvPr id="39" name="Freeform 34">
              <a:extLst>
                <a:ext uri="{FF2B5EF4-FFF2-40B4-BE49-F238E27FC236}">
                  <a16:creationId xmlns:a16="http://schemas.microsoft.com/office/drawing/2014/main" id="{C5F4D837-D354-4C15-B07F-FC7FE465004B}"/>
                </a:ext>
              </a:extLst>
            </p:cNvPr>
            <p:cNvSpPr/>
            <p:nvPr/>
          </p:nvSpPr>
          <p:spPr>
            <a:xfrm>
              <a:off x="7482866" y="2683888"/>
              <a:ext cx="1139280" cy="516464"/>
            </a:xfrm>
            <a:custGeom>
              <a:avLst/>
              <a:gdLst>
                <a:gd name="connsiteX0" fmla="*/ 572322 w 1139280"/>
                <a:gd name="connsiteY0" fmla="*/ 0 h 516464"/>
                <a:gd name="connsiteX1" fmla="*/ 1089614 w 1139280"/>
                <a:gd name="connsiteY1" fmla="*/ 141551 h 516464"/>
                <a:gd name="connsiteX2" fmla="*/ 1139280 w 1139280"/>
                <a:gd name="connsiteY2" fmla="*/ 181318 h 516464"/>
                <a:gd name="connsiteX3" fmla="*/ 1091084 w 1139280"/>
                <a:gd name="connsiteY3" fmla="*/ 236191 h 516464"/>
                <a:gd name="connsiteX4" fmla="*/ 1007800 w 1139280"/>
                <a:gd name="connsiteY4" fmla="*/ 478172 h 516464"/>
                <a:gd name="connsiteX5" fmla="*/ 1002024 w 1139280"/>
                <a:gd name="connsiteY5" fmla="*/ 514159 h 516464"/>
                <a:gd name="connsiteX6" fmla="*/ 974921 w 1139280"/>
                <a:gd name="connsiteY6" fmla="*/ 493564 h 516464"/>
                <a:gd name="connsiteX7" fmla="*/ 570490 w 1139280"/>
                <a:gd name="connsiteY7" fmla="*/ 388532 h 516464"/>
                <a:gd name="connsiteX8" fmla="*/ 166060 w 1139280"/>
                <a:gd name="connsiteY8" fmla="*/ 493564 h 516464"/>
                <a:gd name="connsiteX9" fmla="*/ 135924 w 1139280"/>
                <a:gd name="connsiteY9" fmla="*/ 516464 h 516464"/>
                <a:gd name="connsiteX10" fmla="*/ 130240 w 1139280"/>
                <a:gd name="connsiteY10" fmla="*/ 481054 h 516464"/>
                <a:gd name="connsiteX11" fmla="*/ 46956 w 1139280"/>
                <a:gd name="connsiteY11" fmla="*/ 239073 h 516464"/>
                <a:gd name="connsiteX12" fmla="*/ 0 w 1139280"/>
                <a:gd name="connsiteY12" fmla="*/ 185613 h 516464"/>
                <a:gd name="connsiteX13" fmla="*/ 55030 w 1139280"/>
                <a:gd name="connsiteY13" fmla="*/ 141551 h 516464"/>
                <a:gd name="connsiteX14" fmla="*/ 572322 w 1139280"/>
                <a:gd name="connsiteY14" fmla="*/ 0 h 516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9280" h="516464">
                  <a:moveTo>
                    <a:pt x="572322" y="0"/>
                  </a:moveTo>
                  <a:cubicBezTo>
                    <a:pt x="774337" y="0"/>
                    <a:pt x="957227" y="54094"/>
                    <a:pt x="1089614" y="141551"/>
                  </a:cubicBezTo>
                  <a:lnTo>
                    <a:pt x="1139280" y="181318"/>
                  </a:lnTo>
                  <a:lnTo>
                    <a:pt x="1091084" y="236191"/>
                  </a:lnTo>
                  <a:cubicBezTo>
                    <a:pt x="1045407" y="303624"/>
                    <a:pt x="1023967" y="386586"/>
                    <a:pt x="1007800" y="478172"/>
                  </a:cubicBezTo>
                  <a:lnTo>
                    <a:pt x="1002024" y="514159"/>
                  </a:lnTo>
                  <a:lnTo>
                    <a:pt x="974921" y="493564"/>
                  </a:lnTo>
                  <a:cubicBezTo>
                    <a:pt x="871418" y="428670"/>
                    <a:pt x="728430" y="388532"/>
                    <a:pt x="570490" y="388532"/>
                  </a:cubicBezTo>
                  <a:cubicBezTo>
                    <a:pt x="412550" y="388532"/>
                    <a:pt x="269562" y="428670"/>
                    <a:pt x="166060" y="493564"/>
                  </a:cubicBezTo>
                  <a:lnTo>
                    <a:pt x="135924" y="516464"/>
                  </a:lnTo>
                  <a:lnTo>
                    <a:pt x="130240" y="481054"/>
                  </a:lnTo>
                  <a:cubicBezTo>
                    <a:pt x="114073" y="389468"/>
                    <a:pt x="92633" y="306506"/>
                    <a:pt x="46956" y="239073"/>
                  </a:cubicBezTo>
                  <a:lnTo>
                    <a:pt x="0" y="185613"/>
                  </a:lnTo>
                  <a:lnTo>
                    <a:pt x="55030" y="141551"/>
                  </a:lnTo>
                  <a:cubicBezTo>
                    <a:pt x="187417" y="54094"/>
                    <a:pt x="370307" y="0"/>
                    <a:pt x="572322" y="0"/>
                  </a:cubicBezTo>
                  <a:close/>
                </a:path>
              </a:pathLst>
            </a:custGeom>
            <a:solidFill>
              <a:srgbClr val="DADC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defRPr/>
              </a:pPr>
              <a:endParaRPr lang="en-US" dirty="0">
                <a:solidFill>
                  <a:prstClr val="white"/>
                </a:solidFill>
                <a:latin typeface="Calibri"/>
              </a:endParaRPr>
            </a:p>
          </p:txBody>
        </p:sp>
        <p:sp>
          <p:nvSpPr>
            <p:cNvPr id="40" name="Freeform 20">
              <a:extLst>
                <a:ext uri="{FF2B5EF4-FFF2-40B4-BE49-F238E27FC236}">
                  <a16:creationId xmlns:a16="http://schemas.microsoft.com/office/drawing/2014/main" id="{049A73F4-86E9-46D1-A8DF-545B687CEF55}"/>
                </a:ext>
              </a:extLst>
            </p:cNvPr>
            <p:cNvSpPr/>
            <p:nvPr/>
          </p:nvSpPr>
          <p:spPr>
            <a:xfrm>
              <a:off x="6704012" y="2208854"/>
              <a:ext cx="2695998" cy="2322528"/>
            </a:xfrm>
            <a:custGeom>
              <a:avLst/>
              <a:gdLst>
                <a:gd name="connsiteX0" fmla="*/ 1347999 w 2695998"/>
                <a:gd name="connsiteY0" fmla="*/ 0 h 2322528"/>
                <a:gd name="connsiteX1" fmla="*/ 2695998 w 2695998"/>
                <a:gd name="connsiteY1" fmla="*/ 1161264 h 2322528"/>
                <a:gd name="connsiteX2" fmla="*/ 1347999 w 2695998"/>
                <a:gd name="connsiteY2" fmla="*/ 2322528 h 2322528"/>
                <a:gd name="connsiteX3" fmla="*/ 0 w 2695998"/>
                <a:gd name="connsiteY3" fmla="*/ 1161264 h 2322528"/>
                <a:gd name="connsiteX4" fmla="*/ 1347999 w 2695998"/>
                <a:gd name="connsiteY4" fmla="*/ 0 h 2322528"/>
                <a:gd name="connsiteX5" fmla="*/ 1351175 w 2695998"/>
                <a:gd name="connsiteY5" fmla="*/ 475034 h 2322528"/>
                <a:gd name="connsiteX6" fmla="*/ 619614 w 2695998"/>
                <a:gd name="connsiteY6" fmla="*/ 958319 h 2322528"/>
                <a:gd name="connsiteX7" fmla="*/ 744553 w 2695998"/>
                <a:gd name="connsiteY7" fmla="*/ 1228528 h 2322528"/>
                <a:gd name="connsiteX8" fmla="*/ 783419 w 2695998"/>
                <a:gd name="connsiteY8" fmla="*/ 1259647 h 2322528"/>
                <a:gd name="connsiteX9" fmla="*/ 784704 w 2695998"/>
                <a:gd name="connsiteY9" fmla="*/ 1267642 h 2322528"/>
                <a:gd name="connsiteX10" fmla="*/ 822368 w 2695998"/>
                <a:gd name="connsiteY10" fmla="*/ 1295117 h 2322528"/>
                <a:gd name="connsiteX11" fmla="*/ 872491 w 2695998"/>
                <a:gd name="connsiteY11" fmla="*/ 1321097 h 2322528"/>
                <a:gd name="connsiteX12" fmla="*/ 942152 w 2695998"/>
                <a:gd name="connsiteY12" fmla="*/ 1359067 h 2322528"/>
                <a:gd name="connsiteX13" fmla="*/ 1351175 w 2695998"/>
                <a:gd name="connsiteY13" fmla="*/ 1441604 h 2322528"/>
                <a:gd name="connsiteX14" fmla="*/ 1868467 w 2695998"/>
                <a:gd name="connsiteY14" fmla="*/ 1300053 h 2322528"/>
                <a:gd name="connsiteX15" fmla="*/ 1891392 w 2695998"/>
                <a:gd name="connsiteY15" fmla="*/ 1281698 h 2322528"/>
                <a:gd name="connsiteX16" fmla="*/ 1895902 w 2695998"/>
                <a:gd name="connsiteY16" fmla="*/ 1279118 h 2322528"/>
                <a:gd name="connsiteX17" fmla="*/ 1914580 w 2695998"/>
                <a:gd name="connsiteY17" fmla="*/ 1263927 h 2322528"/>
                <a:gd name="connsiteX18" fmla="*/ 1914727 w 2695998"/>
                <a:gd name="connsiteY18" fmla="*/ 1263014 h 2322528"/>
                <a:gd name="connsiteX19" fmla="*/ 1957797 w 2695998"/>
                <a:gd name="connsiteY19" fmla="*/ 1228528 h 2322528"/>
                <a:gd name="connsiteX20" fmla="*/ 2082736 w 2695998"/>
                <a:gd name="connsiteY20" fmla="*/ 958319 h 2322528"/>
                <a:gd name="connsiteX21" fmla="*/ 1351175 w 2695998"/>
                <a:gd name="connsiteY21" fmla="*/ 475034 h 2322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95998" h="2322528">
                  <a:moveTo>
                    <a:pt x="1347999" y="0"/>
                  </a:moveTo>
                  <a:cubicBezTo>
                    <a:pt x="2092478" y="0"/>
                    <a:pt x="2695998" y="519916"/>
                    <a:pt x="2695998" y="1161264"/>
                  </a:cubicBezTo>
                  <a:cubicBezTo>
                    <a:pt x="2695998" y="1802612"/>
                    <a:pt x="2092478" y="2322528"/>
                    <a:pt x="1347999" y="2322528"/>
                  </a:cubicBezTo>
                  <a:cubicBezTo>
                    <a:pt x="603520" y="2322528"/>
                    <a:pt x="0" y="1802612"/>
                    <a:pt x="0" y="1161264"/>
                  </a:cubicBezTo>
                  <a:cubicBezTo>
                    <a:pt x="0" y="519916"/>
                    <a:pt x="603520" y="0"/>
                    <a:pt x="1347999" y="0"/>
                  </a:cubicBezTo>
                  <a:close/>
                  <a:moveTo>
                    <a:pt x="1351175" y="475034"/>
                  </a:moveTo>
                  <a:cubicBezTo>
                    <a:pt x="947145" y="475034"/>
                    <a:pt x="619614" y="691408"/>
                    <a:pt x="619614" y="958319"/>
                  </a:cubicBezTo>
                  <a:cubicBezTo>
                    <a:pt x="619614" y="1058411"/>
                    <a:pt x="665673" y="1151396"/>
                    <a:pt x="744553" y="1228528"/>
                  </a:cubicBezTo>
                  <a:lnTo>
                    <a:pt x="783419" y="1259647"/>
                  </a:lnTo>
                  <a:lnTo>
                    <a:pt x="784704" y="1267642"/>
                  </a:lnTo>
                  <a:lnTo>
                    <a:pt x="822368" y="1295117"/>
                  </a:lnTo>
                  <a:lnTo>
                    <a:pt x="872491" y="1321097"/>
                  </a:lnTo>
                  <a:lnTo>
                    <a:pt x="942152" y="1359067"/>
                  </a:lnTo>
                  <a:cubicBezTo>
                    <a:pt x="1058910" y="1411177"/>
                    <a:pt x="1199664" y="1441604"/>
                    <a:pt x="1351175" y="1441604"/>
                  </a:cubicBezTo>
                  <a:cubicBezTo>
                    <a:pt x="1553190" y="1441604"/>
                    <a:pt x="1736080" y="1387511"/>
                    <a:pt x="1868467" y="1300053"/>
                  </a:cubicBezTo>
                  <a:lnTo>
                    <a:pt x="1891392" y="1281698"/>
                  </a:lnTo>
                  <a:lnTo>
                    <a:pt x="1895902" y="1279118"/>
                  </a:lnTo>
                  <a:lnTo>
                    <a:pt x="1914580" y="1263927"/>
                  </a:lnTo>
                  <a:lnTo>
                    <a:pt x="1914727" y="1263014"/>
                  </a:lnTo>
                  <a:lnTo>
                    <a:pt x="1957797" y="1228528"/>
                  </a:lnTo>
                  <a:cubicBezTo>
                    <a:pt x="2036677" y="1151396"/>
                    <a:pt x="2082736" y="1058411"/>
                    <a:pt x="2082736" y="958319"/>
                  </a:cubicBezTo>
                  <a:cubicBezTo>
                    <a:pt x="2082736" y="691408"/>
                    <a:pt x="1755205" y="475034"/>
                    <a:pt x="1351175" y="47503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defRPr/>
              </a:pPr>
              <a:endParaRPr lang="en-US" dirty="0">
                <a:solidFill>
                  <a:prstClr val="white"/>
                </a:solidFill>
                <a:latin typeface="Calibri"/>
              </a:endParaRPr>
            </a:p>
          </p:txBody>
        </p:sp>
        <p:sp>
          <p:nvSpPr>
            <p:cNvPr id="41" name="Freeform 47">
              <a:extLst>
                <a:ext uri="{FF2B5EF4-FFF2-40B4-BE49-F238E27FC236}">
                  <a16:creationId xmlns:a16="http://schemas.microsoft.com/office/drawing/2014/main" id="{81203D45-6BCA-42FB-BF31-C515A6BC79E0}"/>
                </a:ext>
              </a:extLst>
            </p:cNvPr>
            <p:cNvSpPr/>
            <p:nvPr/>
          </p:nvSpPr>
          <p:spPr>
            <a:xfrm flipV="1">
              <a:off x="7783432" y="2208162"/>
              <a:ext cx="522872" cy="490126"/>
            </a:xfrm>
            <a:custGeom>
              <a:avLst/>
              <a:gdLst>
                <a:gd name="connsiteX0" fmla="*/ 50007 w 733425"/>
                <a:gd name="connsiteY0" fmla="*/ 2381 h 885825"/>
                <a:gd name="connsiteX1" fmla="*/ 0 w 733425"/>
                <a:gd name="connsiteY1" fmla="*/ 883444 h 885825"/>
                <a:gd name="connsiteX2" fmla="*/ 733425 w 733425"/>
                <a:gd name="connsiteY2" fmla="*/ 885825 h 885825"/>
                <a:gd name="connsiteX3" fmla="*/ 688182 w 733425"/>
                <a:gd name="connsiteY3" fmla="*/ 0 h 885825"/>
                <a:gd name="connsiteX4" fmla="*/ 50007 w 733425"/>
                <a:gd name="connsiteY4" fmla="*/ 2381 h 885825"/>
                <a:gd name="connsiteX0" fmla="*/ 50007 w 733425"/>
                <a:gd name="connsiteY0" fmla="*/ 2381 h 885825"/>
                <a:gd name="connsiteX1" fmla="*/ 0 w 733425"/>
                <a:gd name="connsiteY1" fmla="*/ 883444 h 885825"/>
                <a:gd name="connsiteX2" fmla="*/ 733425 w 733425"/>
                <a:gd name="connsiteY2" fmla="*/ 885825 h 885825"/>
                <a:gd name="connsiteX3" fmla="*/ 688182 w 733425"/>
                <a:gd name="connsiteY3" fmla="*/ 0 h 885825"/>
                <a:gd name="connsiteX4" fmla="*/ 50007 w 733425"/>
                <a:gd name="connsiteY4" fmla="*/ 2381 h 885825"/>
                <a:gd name="connsiteX0" fmla="*/ 50007 w 733425"/>
                <a:gd name="connsiteY0" fmla="*/ 2381 h 885825"/>
                <a:gd name="connsiteX1" fmla="*/ 0 w 733425"/>
                <a:gd name="connsiteY1" fmla="*/ 883444 h 885825"/>
                <a:gd name="connsiteX2" fmla="*/ 733425 w 733425"/>
                <a:gd name="connsiteY2" fmla="*/ 885825 h 885825"/>
                <a:gd name="connsiteX3" fmla="*/ 688182 w 733425"/>
                <a:gd name="connsiteY3" fmla="*/ 0 h 885825"/>
                <a:gd name="connsiteX4" fmla="*/ 50007 w 733425"/>
                <a:gd name="connsiteY4" fmla="*/ 2381 h 885825"/>
                <a:gd name="connsiteX0" fmla="*/ 50007 w 733425"/>
                <a:gd name="connsiteY0" fmla="*/ 2381 h 912555"/>
                <a:gd name="connsiteX1" fmla="*/ 0 w 733425"/>
                <a:gd name="connsiteY1" fmla="*/ 883444 h 912555"/>
                <a:gd name="connsiteX2" fmla="*/ 733425 w 733425"/>
                <a:gd name="connsiteY2" fmla="*/ 885825 h 912555"/>
                <a:gd name="connsiteX3" fmla="*/ 688182 w 733425"/>
                <a:gd name="connsiteY3" fmla="*/ 0 h 912555"/>
                <a:gd name="connsiteX4" fmla="*/ 50007 w 733425"/>
                <a:gd name="connsiteY4" fmla="*/ 2381 h 912555"/>
                <a:gd name="connsiteX0" fmla="*/ 50007 w 733425"/>
                <a:gd name="connsiteY0" fmla="*/ 2381 h 929332"/>
                <a:gd name="connsiteX1" fmla="*/ 0 w 733425"/>
                <a:gd name="connsiteY1" fmla="*/ 883444 h 929332"/>
                <a:gd name="connsiteX2" fmla="*/ 733425 w 733425"/>
                <a:gd name="connsiteY2" fmla="*/ 885825 h 929332"/>
                <a:gd name="connsiteX3" fmla="*/ 688182 w 733425"/>
                <a:gd name="connsiteY3" fmla="*/ 0 h 929332"/>
                <a:gd name="connsiteX4" fmla="*/ 50007 w 733425"/>
                <a:gd name="connsiteY4" fmla="*/ 2381 h 929332"/>
                <a:gd name="connsiteX0" fmla="*/ 74675 w 758093"/>
                <a:gd name="connsiteY0" fmla="*/ 2381 h 929332"/>
                <a:gd name="connsiteX1" fmla="*/ 24668 w 758093"/>
                <a:gd name="connsiteY1" fmla="*/ 883444 h 929332"/>
                <a:gd name="connsiteX2" fmla="*/ 758093 w 758093"/>
                <a:gd name="connsiteY2" fmla="*/ 885825 h 929332"/>
                <a:gd name="connsiteX3" fmla="*/ 712850 w 758093"/>
                <a:gd name="connsiteY3" fmla="*/ 0 h 929332"/>
                <a:gd name="connsiteX4" fmla="*/ 74675 w 758093"/>
                <a:gd name="connsiteY4" fmla="*/ 2381 h 929332"/>
                <a:gd name="connsiteX0" fmla="*/ 80162 w 763580"/>
                <a:gd name="connsiteY0" fmla="*/ 2381 h 929332"/>
                <a:gd name="connsiteX1" fmla="*/ 30155 w 763580"/>
                <a:gd name="connsiteY1" fmla="*/ 883444 h 929332"/>
                <a:gd name="connsiteX2" fmla="*/ 763580 w 763580"/>
                <a:gd name="connsiteY2" fmla="*/ 885825 h 929332"/>
                <a:gd name="connsiteX3" fmla="*/ 718337 w 763580"/>
                <a:gd name="connsiteY3" fmla="*/ 0 h 929332"/>
                <a:gd name="connsiteX4" fmla="*/ 80162 w 763580"/>
                <a:gd name="connsiteY4" fmla="*/ 2381 h 929332"/>
                <a:gd name="connsiteX0" fmla="*/ 80162 w 767898"/>
                <a:gd name="connsiteY0" fmla="*/ 2381 h 929332"/>
                <a:gd name="connsiteX1" fmla="*/ 30155 w 767898"/>
                <a:gd name="connsiteY1" fmla="*/ 883444 h 929332"/>
                <a:gd name="connsiteX2" fmla="*/ 763580 w 767898"/>
                <a:gd name="connsiteY2" fmla="*/ 885825 h 929332"/>
                <a:gd name="connsiteX3" fmla="*/ 718337 w 767898"/>
                <a:gd name="connsiteY3" fmla="*/ 0 h 929332"/>
                <a:gd name="connsiteX4" fmla="*/ 80162 w 767898"/>
                <a:gd name="connsiteY4" fmla="*/ 2381 h 929332"/>
                <a:gd name="connsiteX0" fmla="*/ 80162 w 793831"/>
                <a:gd name="connsiteY0" fmla="*/ 2381 h 929332"/>
                <a:gd name="connsiteX1" fmla="*/ 30155 w 793831"/>
                <a:gd name="connsiteY1" fmla="*/ 883444 h 929332"/>
                <a:gd name="connsiteX2" fmla="*/ 763580 w 793831"/>
                <a:gd name="connsiteY2" fmla="*/ 885825 h 929332"/>
                <a:gd name="connsiteX3" fmla="*/ 718337 w 793831"/>
                <a:gd name="connsiteY3" fmla="*/ 0 h 929332"/>
                <a:gd name="connsiteX4" fmla="*/ 80162 w 793831"/>
                <a:gd name="connsiteY4" fmla="*/ 2381 h 929332"/>
                <a:gd name="connsiteX0" fmla="*/ 80162 w 793831"/>
                <a:gd name="connsiteY0" fmla="*/ 2381 h 929332"/>
                <a:gd name="connsiteX1" fmla="*/ 30155 w 793831"/>
                <a:gd name="connsiteY1" fmla="*/ 883444 h 929332"/>
                <a:gd name="connsiteX2" fmla="*/ 763580 w 793831"/>
                <a:gd name="connsiteY2" fmla="*/ 885825 h 929332"/>
                <a:gd name="connsiteX3" fmla="*/ 718337 w 793831"/>
                <a:gd name="connsiteY3" fmla="*/ 0 h 929332"/>
                <a:gd name="connsiteX4" fmla="*/ 80162 w 793831"/>
                <a:gd name="connsiteY4" fmla="*/ 2381 h 929332"/>
                <a:gd name="connsiteX0" fmla="*/ 80162 w 793831"/>
                <a:gd name="connsiteY0" fmla="*/ 2381 h 926211"/>
                <a:gd name="connsiteX1" fmla="*/ 30155 w 793831"/>
                <a:gd name="connsiteY1" fmla="*/ 883444 h 926211"/>
                <a:gd name="connsiteX2" fmla="*/ 763580 w 793831"/>
                <a:gd name="connsiteY2" fmla="*/ 885825 h 926211"/>
                <a:gd name="connsiteX3" fmla="*/ 718337 w 793831"/>
                <a:gd name="connsiteY3" fmla="*/ 0 h 926211"/>
                <a:gd name="connsiteX4" fmla="*/ 80162 w 793831"/>
                <a:gd name="connsiteY4" fmla="*/ 2381 h 926211"/>
                <a:gd name="connsiteX0" fmla="*/ 80162 w 793831"/>
                <a:gd name="connsiteY0" fmla="*/ 2381 h 926211"/>
                <a:gd name="connsiteX1" fmla="*/ 30155 w 793831"/>
                <a:gd name="connsiteY1" fmla="*/ 883444 h 926211"/>
                <a:gd name="connsiteX2" fmla="*/ 763580 w 793831"/>
                <a:gd name="connsiteY2" fmla="*/ 885825 h 926211"/>
                <a:gd name="connsiteX3" fmla="*/ 718337 w 793831"/>
                <a:gd name="connsiteY3" fmla="*/ 0 h 926211"/>
                <a:gd name="connsiteX4" fmla="*/ 80162 w 793831"/>
                <a:gd name="connsiteY4" fmla="*/ 2381 h 926211"/>
                <a:gd name="connsiteX0" fmla="*/ 80162 w 793831"/>
                <a:gd name="connsiteY0" fmla="*/ 2381 h 926211"/>
                <a:gd name="connsiteX1" fmla="*/ 30155 w 793831"/>
                <a:gd name="connsiteY1" fmla="*/ 883444 h 926211"/>
                <a:gd name="connsiteX2" fmla="*/ 763580 w 793831"/>
                <a:gd name="connsiteY2" fmla="*/ 885825 h 926211"/>
                <a:gd name="connsiteX3" fmla="*/ 718337 w 793831"/>
                <a:gd name="connsiteY3" fmla="*/ 0 h 926211"/>
                <a:gd name="connsiteX4" fmla="*/ 80162 w 793831"/>
                <a:gd name="connsiteY4" fmla="*/ 2381 h 926211"/>
                <a:gd name="connsiteX0" fmla="*/ 80162 w 793831"/>
                <a:gd name="connsiteY0" fmla="*/ 2381 h 926211"/>
                <a:gd name="connsiteX1" fmla="*/ 30155 w 793831"/>
                <a:gd name="connsiteY1" fmla="*/ 883444 h 926211"/>
                <a:gd name="connsiteX2" fmla="*/ 763580 w 793831"/>
                <a:gd name="connsiteY2" fmla="*/ 885825 h 926211"/>
                <a:gd name="connsiteX3" fmla="*/ 718337 w 793831"/>
                <a:gd name="connsiteY3" fmla="*/ 0 h 926211"/>
                <a:gd name="connsiteX4" fmla="*/ 80162 w 793831"/>
                <a:gd name="connsiteY4" fmla="*/ 2381 h 926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831" h="926211">
                  <a:moveTo>
                    <a:pt x="80162" y="2381"/>
                  </a:moveTo>
                  <a:cubicBezTo>
                    <a:pt x="30155" y="174625"/>
                    <a:pt x="-41282" y="546893"/>
                    <a:pt x="30155" y="883444"/>
                  </a:cubicBezTo>
                  <a:cubicBezTo>
                    <a:pt x="221009" y="932566"/>
                    <a:pt x="525101" y="946944"/>
                    <a:pt x="763580" y="885825"/>
                  </a:cubicBezTo>
                  <a:cubicBezTo>
                    <a:pt x="812793" y="592931"/>
                    <a:pt x="804855" y="304800"/>
                    <a:pt x="718337" y="0"/>
                  </a:cubicBezTo>
                  <a:cubicBezTo>
                    <a:pt x="508081" y="54586"/>
                    <a:pt x="268101" y="40742"/>
                    <a:pt x="80162" y="2381"/>
                  </a:cubicBezTo>
                  <a:close/>
                </a:path>
              </a:pathLst>
            </a:custGeom>
            <a:solidFill>
              <a:srgbClr val="F263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defRPr/>
              </a:pPr>
              <a:endParaRPr lang="en-US" dirty="0">
                <a:solidFill>
                  <a:prstClr val="white"/>
                </a:solidFill>
                <a:latin typeface="Calibri"/>
              </a:endParaRPr>
            </a:p>
          </p:txBody>
        </p:sp>
        <p:sp>
          <p:nvSpPr>
            <p:cNvPr id="42" name="Freeform 48">
              <a:extLst>
                <a:ext uri="{FF2B5EF4-FFF2-40B4-BE49-F238E27FC236}">
                  <a16:creationId xmlns:a16="http://schemas.microsoft.com/office/drawing/2014/main" id="{A8A72484-FF1B-4B1E-BE71-DC6B27003CD7}"/>
                </a:ext>
              </a:extLst>
            </p:cNvPr>
            <p:cNvSpPr/>
            <p:nvPr/>
          </p:nvSpPr>
          <p:spPr>
            <a:xfrm flipV="1">
              <a:off x="7816314" y="2669097"/>
              <a:ext cx="457573" cy="425623"/>
            </a:xfrm>
            <a:custGeom>
              <a:avLst/>
              <a:gdLst>
                <a:gd name="connsiteX0" fmla="*/ 50007 w 733425"/>
                <a:gd name="connsiteY0" fmla="*/ 2381 h 885825"/>
                <a:gd name="connsiteX1" fmla="*/ 0 w 733425"/>
                <a:gd name="connsiteY1" fmla="*/ 883444 h 885825"/>
                <a:gd name="connsiteX2" fmla="*/ 733425 w 733425"/>
                <a:gd name="connsiteY2" fmla="*/ 885825 h 885825"/>
                <a:gd name="connsiteX3" fmla="*/ 688182 w 733425"/>
                <a:gd name="connsiteY3" fmla="*/ 0 h 885825"/>
                <a:gd name="connsiteX4" fmla="*/ 50007 w 733425"/>
                <a:gd name="connsiteY4" fmla="*/ 2381 h 885825"/>
                <a:gd name="connsiteX0" fmla="*/ 50007 w 733425"/>
                <a:gd name="connsiteY0" fmla="*/ 2381 h 885825"/>
                <a:gd name="connsiteX1" fmla="*/ 0 w 733425"/>
                <a:gd name="connsiteY1" fmla="*/ 883444 h 885825"/>
                <a:gd name="connsiteX2" fmla="*/ 733425 w 733425"/>
                <a:gd name="connsiteY2" fmla="*/ 885825 h 885825"/>
                <a:gd name="connsiteX3" fmla="*/ 688182 w 733425"/>
                <a:gd name="connsiteY3" fmla="*/ 0 h 885825"/>
                <a:gd name="connsiteX4" fmla="*/ 50007 w 733425"/>
                <a:gd name="connsiteY4" fmla="*/ 2381 h 885825"/>
                <a:gd name="connsiteX0" fmla="*/ 50007 w 733425"/>
                <a:gd name="connsiteY0" fmla="*/ 2381 h 885825"/>
                <a:gd name="connsiteX1" fmla="*/ 0 w 733425"/>
                <a:gd name="connsiteY1" fmla="*/ 883444 h 885825"/>
                <a:gd name="connsiteX2" fmla="*/ 733425 w 733425"/>
                <a:gd name="connsiteY2" fmla="*/ 885825 h 885825"/>
                <a:gd name="connsiteX3" fmla="*/ 688182 w 733425"/>
                <a:gd name="connsiteY3" fmla="*/ 0 h 885825"/>
                <a:gd name="connsiteX4" fmla="*/ 50007 w 733425"/>
                <a:gd name="connsiteY4" fmla="*/ 2381 h 885825"/>
                <a:gd name="connsiteX0" fmla="*/ 50007 w 733425"/>
                <a:gd name="connsiteY0" fmla="*/ 2381 h 912555"/>
                <a:gd name="connsiteX1" fmla="*/ 0 w 733425"/>
                <a:gd name="connsiteY1" fmla="*/ 883444 h 912555"/>
                <a:gd name="connsiteX2" fmla="*/ 733425 w 733425"/>
                <a:gd name="connsiteY2" fmla="*/ 885825 h 912555"/>
                <a:gd name="connsiteX3" fmla="*/ 688182 w 733425"/>
                <a:gd name="connsiteY3" fmla="*/ 0 h 912555"/>
                <a:gd name="connsiteX4" fmla="*/ 50007 w 733425"/>
                <a:gd name="connsiteY4" fmla="*/ 2381 h 912555"/>
                <a:gd name="connsiteX0" fmla="*/ 50007 w 733425"/>
                <a:gd name="connsiteY0" fmla="*/ 2381 h 929332"/>
                <a:gd name="connsiteX1" fmla="*/ 0 w 733425"/>
                <a:gd name="connsiteY1" fmla="*/ 883444 h 929332"/>
                <a:gd name="connsiteX2" fmla="*/ 733425 w 733425"/>
                <a:gd name="connsiteY2" fmla="*/ 885825 h 929332"/>
                <a:gd name="connsiteX3" fmla="*/ 688182 w 733425"/>
                <a:gd name="connsiteY3" fmla="*/ 0 h 929332"/>
                <a:gd name="connsiteX4" fmla="*/ 50007 w 733425"/>
                <a:gd name="connsiteY4" fmla="*/ 2381 h 929332"/>
                <a:gd name="connsiteX0" fmla="*/ 74675 w 758093"/>
                <a:gd name="connsiteY0" fmla="*/ 2381 h 929332"/>
                <a:gd name="connsiteX1" fmla="*/ 24668 w 758093"/>
                <a:gd name="connsiteY1" fmla="*/ 883444 h 929332"/>
                <a:gd name="connsiteX2" fmla="*/ 758093 w 758093"/>
                <a:gd name="connsiteY2" fmla="*/ 885825 h 929332"/>
                <a:gd name="connsiteX3" fmla="*/ 712850 w 758093"/>
                <a:gd name="connsiteY3" fmla="*/ 0 h 929332"/>
                <a:gd name="connsiteX4" fmla="*/ 74675 w 758093"/>
                <a:gd name="connsiteY4" fmla="*/ 2381 h 929332"/>
                <a:gd name="connsiteX0" fmla="*/ 80162 w 763580"/>
                <a:gd name="connsiteY0" fmla="*/ 2381 h 929332"/>
                <a:gd name="connsiteX1" fmla="*/ 30155 w 763580"/>
                <a:gd name="connsiteY1" fmla="*/ 883444 h 929332"/>
                <a:gd name="connsiteX2" fmla="*/ 763580 w 763580"/>
                <a:gd name="connsiteY2" fmla="*/ 885825 h 929332"/>
                <a:gd name="connsiteX3" fmla="*/ 718337 w 763580"/>
                <a:gd name="connsiteY3" fmla="*/ 0 h 929332"/>
                <a:gd name="connsiteX4" fmla="*/ 80162 w 763580"/>
                <a:gd name="connsiteY4" fmla="*/ 2381 h 929332"/>
                <a:gd name="connsiteX0" fmla="*/ 80162 w 767898"/>
                <a:gd name="connsiteY0" fmla="*/ 2381 h 929332"/>
                <a:gd name="connsiteX1" fmla="*/ 30155 w 767898"/>
                <a:gd name="connsiteY1" fmla="*/ 883444 h 929332"/>
                <a:gd name="connsiteX2" fmla="*/ 763580 w 767898"/>
                <a:gd name="connsiteY2" fmla="*/ 885825 h 929332"/>
                <a:gd name="connsiteX3" fmla="*/ 718337 w 767898"/>
                <a:gd name="connsiteY3" fmla="*/ 0 h 929332"/>
                <a:gd name="connsiteX4" fmla="*/ 80162 w 767898"/>
                <a:gd name="connsiteY4" fmla="*/ 2381 h 929332"/>
                <a:gd name="connsiteX0" fmla="*/ 80162 w 793831"/>
                <a:gd name="connsiteY0" fmla="*/ 2381 h 929332"/>
                <a:gd name="connsiteX1" fmla="*/ 30155 w 793831"/>
                <a:gd name="connsiteY1" fmla="*/ 883444 h 929332"/>
                <a:gd name="connsiteX2" fmla="*/ 763580 w 793831"/>
                <a:gd name="connsiteY2" fmla="*/ 885825 h 929332"/>
                <a:gd name="connsiteX3" fmla="*/ 718337 w 793831"/>
                <a:gd name="connsiteY3" fmla="*/ 0 h 929332"/>
                <a:gd name="connsiteX4" fmla="*/ 80162 w 793831"/>
                <a:gd name="connsiteY4" fmla="*/ 2381 h 929332"/>
                <a:gd name="connsiteX0" fmla="*/ 80162 w 793831"/>
                <a:gd name="connsiteY0" fmla="*/ 2381 h 929332"/>
                <a:gd name="connsiteX1" fmla="*/ 30155 w 793831"/>
                <a:gd name="connsiteY1" fmla="*/ 883444 h 929332"/>
                <a:gd name="connsiteX2" fmla="*/ 763580 w 793831"/>
                <a:gd name="connsiteY2" fmla="*/ 885825 h 929332"/>
                <a:gd name="connsiteX3" fmla="*/ 718337 w 793831"/>
                <a:gd name="connsiteY3" fmla="*/ 0 h 929332"/>
                <a:gd name="connsiteX4" fmla="*/ 80162 w 793831"/>
                <a:gd name="connsiteY4" fmla="*/ 2381 h 929332"/>
                <a:gd name="connsiteX0" fmla="*/ 80162 w 793831"/>
                <a:gd name="connsiteY0" fmla="*/ 2381 h 926211"/>
                <a:gd name="connsiteX1" fmla="*/ 30155 w 793831"/>
                <a:gd name="connsiteY1" fmla="*/ 883444 h 926211"/>
                <a:gd name="connsiteX2" fmla="*/ 763580 w 793831"/>
                <a:gd name="connsiteY2" fmla="*/ 885825 h 926211"/>
                <a:gd name="connsiteX3" fmla="*/ 718337 w 793831"/>
                <a:gd name="connsiteY3" fmla="*/ 0 h 926211"/>
                <a:gd name="connsiteX4" fmla="*/ 80162 w 793831"/>
                <a:gd name="connsiteY4" fmla="*/ 2381 h 926211"/>
                <a:gd name="connsiteX0" fmla="*/ 80162 w 793831"/>
                <a:gd name="connsiteY0" fmla="*/ 2381 h 926211"/>
                <a:gd name="connsiteX1" fmla="*/ 30155 w 793831"/>
                <a:gd name="connsiteY1" fmla="*/ 883444 h 926211"/>
                <a:gd name="connsiteX2" fmla="*/ 763580 w 793831"/>
                <a:gd name="connsiteY2" fmla="*/ 885825 h 926211"/>
                <a:gd name="connsiteX3" fmla="*/ 718337 w 793831"/>
                <a:gd name="connsiteY3" fmla="*/ 0 h 926211"/>
                <a:gd name="connsiteX4" fmla="*/ 80162 w 793831"/>
                <a:gd name="connsiteY4" fmla="*/ 2381 h 926211"/>
                <a:gd name="connsiteX0" fmla="*/ 80162 w 793831"/>
                <a:gd name="connsiteY0" fmla="*/ 2381 h 926211"/>
                <a:gd name="connsiteX1" fmla="*/ 30155 w 793831"/>
                <a:gd name="connsiteY1" fmla="*/ 883444 h 926211"/>
                <a:gd name="connsiteX2" fmla="*/ 763580 w 793831"/>
                <a:gd name="connsiteY2" fmla="*/ 885825 h 926211"/>
                <a:gd name="connsiteX3" fmla="*/ 718337 w 793831"/>
                <a:gd name="connsiteY3" fmla="*/ 0 h 926211"/>
                <a:gd name="connsiteX4" fmla="*/ 80162 w 793831"/>
                <a:gd name="connsiteY4" fmla="*/ 2381 h 926211"/>
                <a:gd name="connsiteX0" fmla="*/ 80162 w 793831"/>
                <a:gd name="connsiteY0" fmla="*/ 2381 h 926211"/>
                <a:gd name="connsiteX1" fmla="*/ 30155 w 793831"/>
                <a:gd name="connsiteY1" fmla="*/ 883444 h 926211"/>
                <a:gd name="connsiteX2" fmla="*/ 763580 w 793831"/>
                <a:gd name="connsiteY2" fmla="*/ 885825 h 926211"/>
                <a:gd name="connsiteX3" fmla="*/ 718337 w 793831"/>
                <a:gd name="connsiteY3" fmla="*/ 0 h 926211"/>
                <a:gd name="connsiteX4" fmla="*/ 80162 w 793831"/>
                <a:gd name="connsiteY4" fmla="*/ 2381 h 926211"/>
                <a:gd name="connsiteX0" fmla="*/ 90637 w 804306"/>
                <a:gd name="connsiteY0" fmla="*/ 2381 h 926211"/>
                <a:gd name="connsiteX1" fmla="*/ 27506 w 804306"/>
                <a:gd name="connsiteY1" fmla="*/ 883445 h 926211"/>
                <a:gd name="connsiteX2" fmla="*/ 774055 w 804306"/>
                <a:gd name="connsiteY2" fmla="*/ 885825 h 926211"/>
                <a:gd name="connsiteX3" fmla="*/ 728812 w 804306"/>
                <a:gd name="connsiteY3" fmla="*/ 0 h 926211"/>
                <a:gd name="connsiteX4" fmla="*/ 90637 w 804306"/>
                <a:gd name="connsiteY4" fmla="*/ 2381 h 926211"/>
                <a:gd name="connsiteX0" fmla="*/ 90637 w 822956"/>
                <a:gd name="connsiteY0" fmla="*/ 2381 h 920656"/>
                <a:gd name="connsiteX1" fmla="*/ 27506 w 822956"/>
                <a:gd name="connsiteY1" fmla="*/ 883445 h 920656"/>
                <a:gd name="connsiteX2" fmla="*/ 800303 w 822956"/>
                <a:gd name="connsiteY2" fmla="*/ 875151 h 920656"/>
                <a:gd name="connsiteX3" fmla="*/ 728812 w 822956"/>
                <a:gd name="connsiteY3" fmla="*/ 0 h 920656"/>
                <a:gd name="connsiteX4" fmla="*/ 90637 w 822956"/>
                <a:gd name="connsiteY4" fmla="*/ 2381 h 920656"/>
                <a:gd name="connsiteX0" fmla="*/ 90637 w 819636"/>
                <a:gd name="connsiteY0" fmla="*/ 2381 h 926211"/>
                <a:gd name="connsiteX1" fmla="*/ 27506 w 819636"/>
                <a:gd name="connsiteY1" fmla="*/ 883445 h 926211"/>
                <a:gd name="connsiteX2" fmla="*/ 795928 w 819636"/>
                <a:gd name="connsiteY2" fmla="*/ 885825 h 926211"/>
                <a:gd name="connsiteX3" fmla="*/ 728812 w 819636"/>
                <a:gd name="connsiteY3" fmla="*/ 0 h 926211"/>
                <a:gd name="connsiteX4" fmla="*/ 90637 w 819636"/>
                <a:gd name="connsiteY4" fmla="*/ 2381 h 926211"/>
                <a:gd name="connsiteX0" fmla="*/ 90637 w 819636"/>
                <a:gd name="connsiteY0" fmla="*/ 2381 h 926211"/>
                <a:gd name="connsiteX1" fmla="*/ 27506 w 819636"/>
                <a:gd name="connsiteY1" fmla="*/ 883445 h 926211"/>
                <a:gd name="connsiteX2" fmla="*/ 795928 w 819636"/>
                <a:gd name="connsiteY2" fmla="*/ 885825 h 926211"/>
                <a:gd name="connsiteX3" fmla="*/ 728812 w 819636"/>
                <a:gd name="connsiteY3" fmla="*/ 0 h 926211"/>
                <a:gd name="connsiteX4" fmla="*/ 90637 w 819636"/>
                <a:gd name="connsiteY4" fmla="*/ 2381 h 926211"/>
                <a:gd name="connsiteX0" fmla="*/ 90637 w 819636"/>
                <a:gd name="connsiteY0" fmla="*/ 2381 h 928367"/>
                <a:gd name="connsiteX1" fmla="*/ 27506 w 819636"/>
                <a:gd name="connsiteY1" fmla="*/ 883445 h 928367"/>
                <a:gd name="connsiteX2" fmla="*/ 795928 w 819636"/>
                <a:gd name="connsiteY2" fmla="*/ 885825 h 928367"/>
                <a:gd name="connsiteX3" fmla="*/ 728812 w 819636"/>
                <a:gd name="connsiteY3" fmla="*/ 0 h 928367"/>
                <a:gd name="connsiteX4" fmla="*/ 90637 w 819636"/>
                <a:gd name="connsiteY4" fmla="*/ 2381 h 928367"/>
                <a:gd name="connsiteX0" fmla="*/ 90637 w 831274"/>
                <a:gd name="connsiteY0" fmla="*/ 1 h 925987"/>
                <a:gd name="connsiteX1" fmla="*/ 27506 w 831274"/>
                <a:gd name="connsiteY1" fmla="*/ 881065 h 925987"/>
                <a:gd name="connsiteX2" fmla="*/ 795928 w 831274"/>
                <a:gd name="connsiteY2" fmla="*/ 883445 h 925987"/>
                <a:gd name="connsiteX3" fmla="*/ 763808 w 831274"/>
                <a:gd name="connsiteY3" fmla="*/ 2800 h 925987"/>
                <a:gd name="connsiteX4" fmla="*/ 90637 w 831274"/>
                <a:gd name="connsiteY4" fmla="*/ 1 h 925987"/>
                <a:gd name="connsiteX0" fmla="*/ 54992 w 843748"/>
                <a:gd name="connsiteY0" fmla="*/ 0 h 925987"/>
                <a:gd name="connsiteX1" fmla="*/ 39980 w 843748"/>
                <a:gd name="connsiteY1" fmla="*/ 881065 h 925987"/>
                <a:gd name="connsiteX2" fmla="*/ 808402 w 843748"/>
                <a:gd name="connsiteY2" fmla="*/ 883445 h 925987"/>
                <a:gd name="connsiteX3" fmla="*/ 776282 w 843748"/>
                <a:gd name="connsiteY3" fmla="*/ 2800 h 925987"/>
                <a:gd name="connsiteX4" fmla="*/ 54992 w 843748"/>
                <a:gd name="connsiteY4" fmla="*/ 0 h 925987"/>
                <a:gd name="connsiteX0" fmla="*/ 54992 w 843748"/>
                <a:gd name="connsiteY0" fmla="*/ 0 h 925987"/>
                <a:gd name="connsiteX1" fmla="*/ 39980 w 843748"/>
                <a:gd name="connsiteY1" fmla="*/ 881065 h 925987"/>
                <a:gd name="connsiteX2" fmla="*/ 808402 w 843748"/>
                <a:gd name="connsiteY2" fmla="*/ 883445 h 925987"/>
                <a:gd name="connsiteX3" fmla="*/ 776283 w 843748"/>
                <a:gd name="connsiteY3" fmla="*/ 7980 h 925987"/>
                <a:gd name="connsiteX4" fmla="*/ 54992 w 843748"/>
                <a:gd name="connsiteY4" fmla="*/ 0 h 925987"/>
                <a:gd name="connsiteX0" fmla="*/ 54992 w 835768"/>
                <a:gd name="connsiteY0" fmla="*/ 0 h 925987"/>
                <a:gd name="connsiteX1" fmla="*/ 39980 w 835768"/>
                <a:gd name="connsiteY1" fmla="*/ 881065 h 925987"/>
                <a:gd name="connsiteX2" fmla="*/ 808402 w 835768"/>
                <a:gd name="connsiteY2" fmla="*/ 883445 h 925987"/>
                <a:gd name="connsiteX3" fmla="*/ 776283 w 835768"/>
                <a:gd name="connsiteY3" fmla="*/ 7980 h 925987"/>
                <a:gd name="connsiteX4" fmla="*/ 54992 w 835768"/>
                <a:gd name="connsiteY4" fmla="*/ 0 h 925987"/>
                <a:gd name="connsiteX0" fmla="*/ 54992 w 840581"/>
                <a:gd name="connsiteY0" fmla="*/ 0 h 925987"/>
                <a:gd name="connsiteX1" fmla="*/ 39980 w 840581"/>
                <a:gd name="connsiteY1" fmla="*/ 881065 h 925987"/>
                <a:gd name="connsiteX2" fmla="*/ 808402 w 840581"/>
                <a:gd name="connsiteY2" fmla="*/ 883445 h 925987"/>
                <a:gd name="connsiteX3" fmla="*/ 789407 w 840581"/>
                <a:gd name="connsiteY3" fmla="*/ 7980 h 925987"/>
                <a:gd name="connsiteX4" fmla="*/ 54992 w 840581"/>
                <a:gd name="connsiteY4" fmla="*/ 0 h 925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0581" h="925987">
                  <a:moveTo>
                    <a:pt x="54992" y="0"/>
                  </a:moveTo>
                  <a:cubicBezTo>
                    <a:pt x="4985" y="172244"/>
                    <a:pt x="-31457" y="544514"/>
                    <a:pt x="39980" y="881065"/>
                  </a:cubicBezTo>
                  <a:cubicBezTo>
                    <a:pt x="230834" y="930187"/>
                    <a:pt x="530554" y="949902"/>
                    <a:pt x="808402" y="883445"/>
                  </a:cubicBezTo>
                  <a:cubicBezTo>
                    <a:pt x="857615" y="590551"/>
                    <a:pt x="849680" y="349043"/>
                    <a:pt x="789407" y="7980"/>
                  </a:cubicBezTo>
                  <a:cubicBezTo>
                    <a:pt x="579151" y="62566"/>
                    <a:pt x="242931" y="38361"/>
                    <a:pt x="54992" y="0"/>
                  </a:cubicBezTo>
                  <a:close/>
                </a:path>
              </a:pathLst>
            </a:custGeom>
            <a:solidFill>
              <a:srgbClr val="DD5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defRPr/>
              </a:pPr>
              <a:endParaRPr lang="en-US" dirty="0">
                <a:solidFill>
                  <a:prstClr val="white"/>
                </a:solidFill>
                <a:latin typeface="Calibri"/>
              </a:endParaRPr>
            </a:p>
          </p:txBody>
        </p:sp>
        <p:sp>
          <p:nvSpPr>
            <p:cNvPr id="43" name="Freeform 27">
              <a:extLst>
                <a:ext uri="{FF2B5EF4-FFF2-40B4-BE49-F238E27FC236}">
                  <a16:creationId xmlns:a16="http://schemas.microsoft.com/office/drawing/2014/main" id="{6C22BADF-DC72-4966-8C2F-38F332441199}"/>
                </a:ext>
              </a:extLst>
            </p:cNvPr>
            <p:cNvSpPr/>
            <p:nvPr/>
          </p:nvSpPr>
          <p:spPr>
            <a:xfrm>
              <a:off x="6716806" y="2794588"/>
              <a:ext cx="765294" cy="839200"/>
            </a:xfrm>
            <a:custGeom>
              <a:avLst/>
              <a:gdLst>
                <a:gd name="connsiteX0" fmla="*/ 71438 w 747713"/>
                <a:gd name="connsiteY0" fmla="*/ 30957 h 754857"/>
                <a:gd name="connsiteX1" fmla="*/ 747713 w 747713"/>
                <a:gd name="connsiteY1" fmla="*/ 0 h 754857"/>
                <a:gd name="connsiteX2" fmla="*/ 583406 w 747713"/>
                <a:gd name="connsiteY2" fmla="*/ 340519 h 754857"/>
                <a:gd name="connsiteX3" fmla="*/ 0 w 747713"/>
                <a:gd name="connsiteY3" fmla="*/ 754857 h 754857"/>
                <a:gd name="connsiteX4" fmla="*/ 71438 w 747713"/>
                <a:gd name="connsiteY4" fmla="*/ 30957 h 754857"/>
                <a:gd name="connsiteX0" fmla="*/ 71438 w 747713"/>
                <a:gd name="connsiteY0" fmla="*/ 70210 h 794110"/>
                <a:gd name="connsiteX1" fmla="*/ 747713 w 747713"/>
                <a:gd name="connsiteY1" fmla="*/ 39253 h 794110"/>
                <a:gd name="connsiteX2" fmla="*/ 583406 w 747713"/>
                <a:gd name="connsiteY2" fmla="*/ 379772 h 794110"/>
                <a:gd name="connsiteX3" fmla="*/ 0 w 747713"/>
                <a:gd name="connsiteY3" fmla="*/ 794110 h 794110"/>
                <a:gd name="connsiteX4" fmla="*/ 71438 w 747713"/>
                <a:gd name="connsiteY4" fmla="*/ 70210 h 794110"/>
                <a:gd name="connsiteX0" fmla="*/ 71438 w 747713"/>
                <a:gd name="connsiteY0" fmla="*/ 111344 h 835244"/>
                <a:gd name="connsiteX1" fmla="*/ 747713 w 747713"/>
                <a:gd name="connsiteY1" fmla="*/ 80387 h 835244"/>
                <a:gd name="connsiteX2" fmla="*/ 583406 w 747713"/>
                <a:gd name="connsiteY2" fmla="*/ 420906 h 835244"/>
                <a:gd name="connsiteX3" fmla="*/ 0 w 747713"/>
                <a:gd name="connsiteY3" fmla="*/ 835244 h 835244"/>
                <a:gd name="connsiteX4" fmla="*/ 71438 w 747713"/>
                <a:gd name="connsiteY4" fmla="*/ 111344 h 835244"/>
                <a:gd name="connsiteX0" fmla="*/ 71438 w 747713"/>
                <a:gd name="connsiteY0" fmla="*/ 111344 h 835244"/>
                <a:gd name="connsiteX1" fmla="*/ 747713 w 747713"/>
                <a:gd name="connsiteY1" fmla="*/ 80387 h 835244"/>
                <a:gd name="connsiteX2" fmla="*/ 583406 w 747713"/>
                <a:gd name="connsiteY2" fmla="*/ 420906 h 835244"/>
                <a:gd name="connsiteX3" fmla="*/ 0 w 747713"/>
                <a:gd name="connsiteY3" fmla="*/ 835244 h 835244"/>
                <a:gd name="connsiteX4" fmla="*/ 71438 w 747713"/>
                <a:gd name="connsiteY4" fmla="*/ 111344 h 835244"/>
                <a:gd name="connsiteX0" fmla="*/ 71438 w 747713"/>
                <a:gd name="connsiteY0" fmla="*/ 111344 h 835244"/>
                <a:gd name="connsiteX1" fmla="*/ 747713 w 747713"/>
                <a:gd name="connsiteY1" fmla="*/ 80387 h 835244"/>
                <a:gd name="connsiteX2" fmla="*/ 583406 w 747713"/>
                <a:gd name="connsiteY2" fmla="*/ 420906 h 835244"/>
                <a:gd name="connsiteX3" fmla="*/ 0 w 747713"/>
                <a:gd name="connsiteY3" fmla="*/ 835244 h 835244"/>
                <a:gd name="connsiteX4" fmla="*/ 71438 w 747713"/>
                <a:gd name="connsiteY4" fmla="*/ 111344 h 835244"/>
                <a:gd name="connsiteX0" fmla="*/ 71438 w 747713"/>
                <a:gd name="connsiteY0" fmla="*/ 111344 h 835244"/>
                <a:gd name="connsiteX1" fmla="*/ 747713 w 747713"/>
                <a:gd name="connsiteY1" fmla="*/ 80387 h 835244"/>
                <a:gd name="connsiteX2" fmla="*/ 583406 w 747713"/>
                <a:gd name="connsiteY2" fmla="*/ 420906 h 835244"/>
                <a:gd name="connsiteX3" fmla="*/ 0 w 747713"/>
                <a:gd name="connsiteY3" fmla="*/ 835244 h 835244"/>
                <a:gd name="connsiteX4" fmla="*/ 71438 w 747713"/>
                <a:gd name="connsiteY4" fmla="*/ 111344 h 835244"/>
                <a:gd name="connsiteX0" fmla="*/ 71438 w 747713"/>
                <a:gd name="connsiteY0" fmla="*/ 111344 h 835244"/>
                <a:gd name="connsiteX1" fmla="*/ 747713 w 747713"/>
                <a:gd name="connsiteY1" fmla="*/ 80387 h 835244"/>
                <a:gd name="connsiteX2" fmla="*/ 583406 w 747713"/>
                <a:gd name="connsiteY2" fmla="*/ 420906 h 835244"/>
                <a:gd name="connsiteX3" fmla="*/ 0 w 747713"/>
                <a:gd name="connsiteY3" fmla="*/ 835244 h 835244"/>
                <a:gd name="connsiteX4" fmla="*/ 71438 w 747713"/>
                <a:gd name="connsiteY4" fmla="*/ 111344 h 835244"/>
                <a:gd name="connsiteX0" fmla="*/ 71438 w 747713"/>
                <a:gd name="connsiteY0" fmla="*/ 111344 h 835244"/>
                <a:gd name="connsiteX1" fmla="*/ 747713 w 747713"/>
                <a:gd name="connsiteY1" fmla="*/ 80387 h 835244"/>
                <a:gd name="connsiteX2" fmla="*/ 583406 w 747713"/>
                <a:gd name="connsiteY2" fmla="*/ 420906 h 835244"/>
                <a:gd name="connsiteX3" fmla="*/ 0 w 747713"/>
                <a:gd name="connsiteY3" fmla="*/ 835244 h 835244"/>
                <a:gd name="connsiteX4" fmla="*/ 71438 w 747713"/>
                <a:gd name="connsiteY4" fmla="*/ 111344 h 835244"/>
                <a:gd name="connsiteX0" fmla="*/ 106821 w 783096"/>
                <a:gd name="connsiteY0" fmla="*/ 111344 h 835244"/>
                <a:gd name="connsiteX1" fmla="*/ 783096 w 783096"/>
                <a:gd name="connsiteY1" fmla="*/ 80387 h 835244"/>
                <a:gd name="connsiteX2" fmla="*/ 618789 w 783096"/>
                <a:gd name="connsiteY2" fmla="*/ 420906 h 835244"/>
                <a:gd name="connsiteX3" fmla="*/ 35383 w 783096"/>
                <a:gd name="connsiteY3" fmla="*/ 835244 h 835244"/>
                <a:gd name="connsiteX4" fmla="*/ 106821 w 783096"/>
                <a:gd name="connsiteY4" fmla="*/ 111344 h 835244"/>
                <a:gd name="connsiteX0" fmla="*/ 115127 w 791402"/>
                <a:gd name="connsiteY0" fmla="*/ 111344 h 835244"/>
                <a:gd name="connsiteX1" fmla="*/ 791402 w 791402"/>
                <a:gd name="connsiteY1" fmla="*/ 80387 h 835244"/>
                <a:gd name="connsiteX2" fmla="*/ 627095 w 791402"/>
                <a:gd name="connsiteY2" fmla="*/ 420906 h 835244"/>
                <a:gd name="connsiteX3" fmla="*/ 43689 w 791402"/>
                <a:gd name="connsiteY3" fmla="*/ 835244 h 835244"/>
                <a:gd name="connsiteX4" fmla="*/ 115127 w 791402"/>
                <a:gd name="connsiteY4" fmla="*/ 111344 h 835244"/>
                <a:gd name="connsiteX0" fmla="*/ 105664 w 781939"/>
                <a:gd name="connsiteY0" fmla="*/ 111344 h 835244"/>
                <a:gd name="connsiteX1" fmla="*/ 781939 w 781939"/>
                <a:gd name="connsiteY1" fmla="*/ 80387 h 835244"/>
                <a:gd name="connsiteX2" fmla="*/ 617632 w 781939"/>
                <a:gd name="connsiteY2" fmla="*/ 420906 h 835244"/>
                <a:gd name="connsiteX3" fmla="*/ 34226 w 781939"/>
                <a:gd name="connsiteY3" fmla="*/ 835244 h 835244"/>
                <a:gd name="connsiteX4" fmla="*/ 105664 w 781939"/>
                <a:gd name="connsiteY4" fmla="*/ 111344 h 835244"/>
                <a:gd name="connsiteX0" fmla="*/ 104614 w 780889"/>
                <a:gd name="connsiteY0" fmla="*/ 111344 h 835244"/>
                <a:gd name="connsiteX1" fmla="*/ 780889 w 780889"/>
                <a:gd name="connsiteY1" fmla="*/ 80387 h 835244"/>
                <a:gd name="connsiteX2" fmla="*/ 616582 w 780889"/>
                <a:gd name="connsiteY2" fmla="*/ 420906 h 835244"/>
                <a:gd name="connsiteX3" fmla="*/ 33176 w 780889"/>
                <a:gd name="connsiteY3" fmla="*/ 835244 h 835244"/>
                <a:gd name="connsiteX4" fmla="*/ 104614 w 780889"/>
                <a:gd name="connsiteY4" fmla="*/ 111344 h 835244"/>
                <a:gd name="connsiteX0" fmla="*/ 103307 w 779582"/>
                <a:gd name="connsiteY0" fmla="*/ 111344 h 835244"/>
                <a:gd name="connsiteX1" fmla="*/ 779582 w 779582"/>
                <a:gd name="connsiteY1" fmla="*/ 80387 h 835244"/>
                <a:gd name="connsiteX2" fmla="*/ 615275 w 779582"/>
                <a:gd name="connsiteY2" fmla="*/ 420906 h 835244"/>
                <a:gd name="connsiteX3" fmla="*/ 31869 w 779582"/>
                <a:gd name="connsiteY3" fmla="*/ 835244 h 835244"/>
                <a:gd name="connsiteX4" fmla="*/ 103307 w 779582"/>
                <a:gd name="connsiteY4" fmla="*/ 111344 h 835244"/>
                <a:gd name="connsiteX0" fmla="*/ 103307 w 765294"/>
                <a:gd name="connsiteY0" fmla="*/ 115300 h 839200"/>
                <a:gd name="connsiteX1" fmla="*/ 765294 w 765294"/>
                <a:gd name="connsiteY1" fmla="*/ 77199 h 839200"/>
                <a:gd name="connsiteX2" fmla="*/ 615275 w 765294"/>
                <a:gd name="connsiteY2" fmla="*/ 424862 h 839200"/>
                <a:gd name="connsiteX3" fmla="*/ 31869 w 765294"/>
                <a:gd name="connsiteY3" fmla="*/ 839200 h 839200"/>
                <a:gd name="connsiteX4" fmla="*/ 103307 w 765294"/>
                <a:gd name="connsiteY4" fmla="*/ 115300 h 83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294" h="839200">
                  <a:moveTo>
                    <a:pt x="103307" y="115300"/>
                  </a:moveTo>
                  <a:cubicBezTo>
                    <a:pt x="307301" y="-28369"/>
                    <a:pt x="563681" y="-33925"/>
                    <a:pt x="765294" y="77199"/>
                  </a:cubicBezTo>
                  <a:cubicBezTo>
                    <a:pt x="679569" y="150224"/>
                    <a:pt x="591462" y="254206"/>
                    <a:pt x="615275" y="424862"/>
                  </a:cubicBezTo>
                  <a:cubicBezTo>
                    <a:pt x="332699" y="429625"/>
                    <a:pt x="59650" y="534400"/>
                    <a:pt x="31869" y="839200"/>
                  </a:cubicBezTo>
                  <a:cubicBezTo>
                    <a:pt x="-46711" y="466933"/>
                    <a:pt x="36630" y="263731"/>
                    <a:pt x="103307" y="115300"/>
                  </a:cubicBezTo>
                  <a:close/>
                </a:path>
              </a:pathLst>
            </a:custGeom>
            <a:solidFill>
              <a:srgbClr val="F263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defRPr/>
              </a:pPr>
              <a:endParaRPr lang="en-US" dirty="0">
                <a:solidFill>
                  <a:prstClr val="white"/>
                </a:solidFill>
                <a:latin typeface="Calibri"/>
              </a:endParaRPr>
            </a:p>
          </p:txBody>
        </p:sp>
        <p:sp>
          <p:nvSpPr>
            <p:cNvPr id="44" name="Freeform 36">
              <a:extLst>
                <a:ext uri="{FF2B5EF4-FFF2-40B4-BE49-F238E27FC236}">
                  <a16:creationId xmlns:a16="http://schemas.microsoft.com/office/drawing/2014/main" id="{7CD62B98-F828-4D57-BDEF-C33A239D856A}"/>
                </a:ext>
              </a:extLst>
            </p:cNvPr>
            <p:cNvSpPr/>
            <p:nvPr/>
          </p:nvSpPr>
          <p:spPr>
            <a:xfrm flipH="1">
              <a:off x="8630214" y="2794588"/>
              <a:ext cx="765294" cy="839200"/>
            </a:xfrm>
            <a:custGeom>
              <a:avLst/>
              <a:gdLst>
                <a:gd name="connsiteX0" fmla="*/ 71438 w 747713"/>
                <a:gd name="connsiteY0" fmla="*/ 30957 h 754857"/>
                <a:gd name="connsiteX1" fmla="*/ 747713 w 747713"/>
                <a:gd name="connsiteY1" fmla="*/ 0 h 754857"/>
                <a:gd name="connsiteX2" fmla="*/ 583406 w 747713"/>
                <a:gd name="connsiteY2" fmla="*/ 340519 h 754857"/>
                <a:gd name="connsiteX3" fmla="*/ 0 w 747713"/>
                <a:gd name="connsiteY3" fmla="*/ 754857 h 754857"/>
                <a:gd name="connsiteX4" fmla="*/ 71438 w 747713"/>
                <a:gd name="connsiteY4" fmla="*/ 30957 h 754857"/>
                <a:gd name="connsiteX0" fmla="*/ 71438 w 747713"/>
                <a:gd name="connsiteY0" fmla="*/ 70210 h 794110"/>
                <a:gd name="connsiteX1" fmla="*/ 747713 w 747713"/>
                <a:gd name="connsiteY1" fmla="*/ 39253 h 794110"/>
                <a:gd name="connsiteX2" fmla="*/ 583406 w 747713"/>
                <a:gd name="connsiteY2" fmla="*/ 379772 h 794110"/>
                <a:gd name="connsiteX3" fmla="*/ 0 w 747713"/>
                <a:gd name="connsiteY3" fmla="*/ 794110 h 794110"/>
                <a:gd name="connsiteX4" fmla="*/ 71438 w 747713"/>
                <a:gd name="connsiteY4" fmla="*/ 70210 h 794110"/>
                <a:gd name="connsiteX0" fmla="*/ 71438 w 747713"/>
                <a:gd name="connsiteY0" fmla="*/ 111344 h 835244"/>
                <a:gd name="connsiteX1" fmla="*/ 747713 w 747713"/>
                <a:gd name="connsiteY1" fmla="*/ 80387 h 835244"/>
                <a:gd name="connsiteX2" fmla="*/ 583406 w 747713"/>
                <a:gd name="connsiteY2" fmla="*/ 420906 h 835244"/>
                <a:gd name="connsiteX3" fmla="*/ 0 w 747713"/>
                <a:gd name="connsiteY3" fmla="*/ 835244 h 835244"/>
                <a:gd name="connsiteX4" fmla="*/ 71438 w 747713"/>
                <a:gd name="connsiteY4" fmla="*/ 111344 h 835244"/>
                <a:gd name="connsiteX0" fmla="*/ 71438 w 747713"/>
                <a:gd name="connsiteY0" fmla="*/ 111344 h 835244"/>
                <a:gd name="connsiteX1" fmla="*/ 747713 w 747713"/>
                <a:gd name="connsiteY1" fmla="*/ 80387 h 835244"/>
                <a:gd name="connsiteX2" fmla="*/ 583406 w 747713"/>
                <a:gd name="connsiteY2" fmla="*/ 420906 h 835244"/>
                <a:gd name="connsiteX3" fmla="*/ 0 w 747713"/>
                <a:gd name="connsiteY3" fmla="*/ 835244 h 835244"/>
                <a:gd name="connsiteX4" fmla="*/ 71438 w 747713"/>
                <a:gd name="connsiteY4" fmla="*/ 111344 h 835244"/>
                <a:gd name="connsiteX0" fmla="*/ 71438 w 747713"/>
                <a:gd name="connsiteY0" fmla="*/ 111344 h 835244"/>
                <a:gd name="connsiteX1" fmla="*/ 747713 w 747713"/>
                <a:gd name="connsiteY1" fmla="*/ 80387 h 835244"/>
                <a:gd name="connsiteX2" fmla="*/ 583406 w 747713"/>
                <a:gd name="connsiteY2" fmla="*/ 420906 h 835244"/>
                <a:gd name="connsiteX3" fmla="*/ 0 w 747713"/>
                <a:gd name="connsiteY3" fmla="*/ 835244 h 835244"/>
                <a:gd name="connsiteX4" fmla="*/ 71438 w 747713"/>
                <a:gd name="connsiteY4" fmla="*/ 111344 h 835244"/>
                <a:gd name="connsiteX0" fmla="*/ 71438 w 747713"/>
                <a:gd name="connsiteY0" fmla="*/ 111344 h 835244"/>
                <a:gd name="connsiteX1" fmla="*/ 747713 w 747713"/>
                <a:gd name="connsiteY1" fmla="*/ 80387 h 835244"/>
                <a:gd name="connsiteX2" fmla="*/ 583406 w 747713"/>
                <a:gd name="connsiteY2" fmla="*/ 420906 h 835244"/>
                <a:gd name="connsiteX3" fmla="*/ 0 w 747713"/>
                <a:gd name="connsiteY3" fmla="*/ 835244 h 835244"/>
                <a:gd name="connsiteX4" fmla="*/ 71438 w 747713"/>
                <a:gd name="connsiteY4" fmla="*/ 111344 h 835244"/>
                <a:gd name="connsiteX0" fmla="*/ 71438 w 747713"/>
                <a:gd name="connsiteY0" fmla="*/ 111344 h 835244"/>
                <a:gd name="connsiteX1" fmla="*/ 747713 w 747713"/>
                <a:gd name="connsiteY1" fmla="*/ 80387 h 835244"/>
                <a:gd name="connsiteX2" fmla="*/ 583406 w 747713"/>
                <a:gd name="connsiteY2" fmla="*/ 420906 h 835244"/>
                <a:gd name="connsiteX3" fmla="*/ 0 w 747713"/>
                <a:gd name="connsiteY3" fmla="*/ 835244 h 835244"/>
                <a:gd name="connsiteX4" fmla="*/ 71438 w 747713"/>
                <a:gd name="connsiteY4" fmla="*/ 111344 h 835244"/>
                <a:gd name="connsiteX0" fmla="*/ 71438 w 747713"/>
                <a:gd name="connsiteY0" fmla="*/ 111344 h 835244"/>
                <a:gd name="connsiteX1" fmla="*/ 747713 w 747713"/>
                <a:gd name="connsiteY1" fmla="*/ 80387 h 835244"/>
                <a:gd name="connsiteX2" fmla="*/ 583406 w 747713"/>
                <a:gd name="connsiteY2" fmla="*/ 420906 h 835244"/>
                <a:gd name="connsiteX3" fmla="*/ 0 w 747713"/>
                <a:gd name="connsiteY3" fmla="*/ 835244 h 835244"/>
                <a:gd name="connsiteX4" fmla="*/ 71438 w 747713"/>
                <a:gd name="connsiteY4" fmla="*/ 111344 h 835244"/>
                <a:gd name="connsiteX0" fmla="*/ 106821 w 783096"/>
                <a:gd name="connsiteY0" fmla="*/ 111344 h 835244"/>
                <a:gd name="connsiteX1" fmla="*/ 783096 w 783096"/>
                <a:gd name="connsiteY1" fmla="*/ 80387 h 835244"/>
                <a:gd name="connsiteX2" fmla="*/ 618789 w 783096"/>
                <a:gd name="connsiteY2" fmla="*/ 420906 h 835244"/>
                <a:gd name="connsiteX3" fmla="*/ 35383 w 783096"/>
                <a:gd name="connsiteY3" fmla="*/ 835244 h 835244"/>
                <a:gd name="connsiteX4" fmla="*/ 106821 w 783096"/>
                <a:gd name="connsiteY4" fmla="*/ 111344 h 835244"/>
                <a:gd name="connsiteX0" fmla="*/ 115127 w 791402"/>
                <a:gd name="connsiteY0" fmla="*/ 111344 h 835244"/>
                <a:gd name="connsiteX1" fmla="*/ 791402 w 791402"/>
                <a:gd name="connsiteY1" fmla="*/ 80387 h 835244"/>
                <a:gd name="connsiteX2" fmla="*/ 627095 w 791402"/>
                <a:gd name="connsiteY2" fmla="*/ 420906 h 835244"/>
                <a:gd name="connsiteX3" fmla="*/ 43689 w 791402"/>
                <a:gd name="connsiteY3" fmla="*/ 835244 h 835244"/>
                <a:gd name="connsiteX4" fmla="*/ 115127 w 791402"/>
                <a:gd name="connsiteY4" fmla="*/ 111344 h 835244"/>
                <a:gd name="connsiteX0" fmla="*/ 105664 w 781939"/>
                <a:gd name="connsiteY0" fmla="*/ 111344 h 835244"/>
                <a:gd name="connsiteX1" fmla="*/ 781939 w 781939"/>
                <a:gd name="connsiteY1" fmla="*/ 80387 h 835244"/>
                <a:gd name="connsiteX2" fmla="*/ 617632 w 781939"/>
                <a:gd name="connsiteY2" fmla="*/ 420906 h 835244"/>
                <a:gd name="connsiteX3" fmla="*/ 34226 w 781939"/>
                <a:gd name="connsiteY3" fmla="*/ 835244 h 835244"/>
                <a:gd name="connsiteX4" fmla="*/ 105664 w 781939"/>
                <a:gd name="connsiteY4" fmla="*/ 111344 h 835244"/>
                <a:gd name="connsiteX0" fmla="*/ 104614 w 780889"/>
                <a:gd name="connsiteY0" fmla="*/ 111344 h 835244"/>
                <a:gd name="connsiteX1" fmla="*/ 780889 w 780889"/>
                <a:gd name="connsiteY1" fmla="*/ 80387 h 835244"/>
                <a:gd name="connsiteX2" fmla="*/ 616582 w 780889"/>
                <a:gd name="connsiteY2" fmla="*/ 420906 h 835244"/>
                <a:gd name="connsiteX3" fmla="*/ 33176 w 780889"/>
                <a:gd name="connsiteY3" fmla="*/ 835244 h 835244"/>
                <a:gd name="connsiteX4" fmla="*/ 104614 w 780889"/>
                <a:gd name="connsiteY4" fmla="*/ 111344 h 835244"/>
                <a:gd name="connsiteX0" fmla="*/ 103307 w 779582"/>
                <a:gd name="connsiteY0" fmla="*/ 111344 h 835244"/>
                <a:gd name="connsiteX1" fmla="*/ 779582 w 779582"/>
                <a:gd name="connsiteY1" fmla="*/ 80387 h 835244"/>
                <a:gd name="connsiteX2" fmla="*/ 615275 w 779582"/>
                <a:gd name="connsiteY2" fmla="*/ 420906 h 835244"/>
                <a:gd name="connsiteX3" fmla="*/ 31869 w 779582"/>
                <a:gd name="connsiteY3" fmla="*/ 835244 h 835244"/>
                <a:gd name="connsiteX4" fmla="*/ 103307 w 779582"/>
                <a:gd name="connsiteY4" fmla="*/ 111344 h 835244"/>
                <a:gd name="connsiteX0" fmla="*/ 103307 w 765294"/>
                <a:gd name="connsiteY0" fmla="*/ 115300 h 839200"/>
                <a:gd name="connsiteX1" fmla="*/ 765294 w 765294"/>
                <a:gd name="connsiteY1" fmla="*/ 77199 h 839200"/>
                <a:gd name="connsiteX2" fmla="*/ 615275 w 765294"/>
                <a:gd name="connsiteY2" fmla="*/ 424862 h 839200"/>
                <a:gd name="connsiteX3" fmla="*/ 31869 w 765294"/>
                <a:gd name="connsiteY3" fmla="*/ 839200 h 839200"/>
                <a:gd name="connsiteX4" fmla="*/ 103307 w 765294"/>
                <a:gd name="connsiteY4" fmla="*/ 115300 h 83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294" h="839200">
                  <a:moveTo>
                    <a:pt x="103307" y="115300"/>
                  </a:moveTo>
                  <a:cubicBezTo>
                    <a:pt x="307301" y="-28369"/>
                    <a:pt x="563681" y="-33925"/>
                    <a:pt x="765294" y="77199"/>
                  </a:cubicBezTo>
                  <a:cubicBezTo>
                    <a:pt x="679569" y="150224"/>
                    <a:pt x="591462" y="254206"/>
                    <a:pt x="615275" y="424862"/>
                  </a:cubicBezTo>
                  <a:cubicBezTo>
                    <a:pt x="332699" y="429625"/>
                    <a:pt x="59650" y="534400"/>
                    <a:pt x="31869" y="839200"/>
                  </a:cubicBezTo>
                  <a:cubicBezTo>
                    <a:pt x="-46711" y="466933"/>
                    <a:pt x="36630" y="263731"/>
                    <a:pt x="103307" y="115300"/>
                  </a:cubicBezTo>
                  <a:close/>
                </a:path>
              </a:pathLst>
            </a:custGeom>
            <a:solidFill>
              <a:srgbClr val="F263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defRPr/>
              </a:pPr>
              <a:endParaRPr lang="en-US" dirty="0">
                <a:solidFill>
                  <a:prstClr val="white"/>
                </a:solidFill>
                <a:latin typeface="Calibri"/>
              </a:endParaRPr>
            </a:p>
          </p:txBody>
        </p:sp>
        <p:sp>
          <p:nvSpPr>
            <p:cNvPr id="45" name="Freeform 38">
              <a:extLst>
                <a:ext uri="{FF2B5EF4-FFF2-40B4-BE49-F238E27FC236}">
                  <a16:creationId xmlns:a16="http://schemas.microsoft.com/office/drawing/2014/main" id="{251177CD-AAB4-426B-A00A-7A2CCD5FCDB7}"/>
                </a:ext>
              </a:extLst>
            </p:cNvPr>
            <p:cNvSpPr/>
            <p:nvPr/>
          </p:nvSpPr>
          <p:spPr>
            <a:xfrm>
              <a:off x="7654350" y="3600451"/>
              <a:ext cx="793831" cy="929332"/>
            </a:xfrm>
            <a:custGeom>
              <a:avLst/>
              <a:gdLst>
                <a:gd name="connsiteX0" fmla="*/ 50007 w 733425"/>
                <a:gd name="connsiteY0" fmla="*/ 2381 h 885825"/>
                <a:gd name="connsiteX1" fmla="*/ 0 w 733425"/>
                <a:gd name="connsiteY1" fmla="*/ 883444 h 885825"/>
                <a:gd name="connsiteX2" fmla="*/ 733425 w 733425"/>
                <a:gd name="connsiteY2" fmla="*/ 885825 h 885825"/>
                <a:gd name="connsiteX3" fmla="*/ 688182 w 733425"/>
                <a:gd name="connsiteY3" fmla="*/ 0 h 885825"/>
                <a:gd name="connsiteX4" fmla="*/ 50007 w 733425"/>
                <a:gd name="connsiteY4" fmla="*/ 2381 h 885825"/>
                <a:gd name="connsiteX0" fmla="*/ 50007 w 733425"/>
                <a:gd name="connsiteY0" fmla="*/ 2381 h 885825"/>
                <a:gd name="connsiteX1" fmla="*/ 0 w 733425"/>
                <a:gd name="connsiteY1" fmla="*/ 883444 h 885825"/>
                <a:gd name="connsiteX2" fmla="*/ 733425 w 733425"/>
                <a:gd name="connsiteY2" fmla="*/ 885825 h 885825"/>
                <a:gd name="connsiteX3" fmla="*/ 688182 w 733425"/>
                <a:gd name="connsiteY3" fmla="*/ 0 h 885825"/>
                <a:gd name="connsiteX4" fmla="*/ 50007 w 733425"/>
                <a:gd name="connsiteY4" fmla="*/ 2381 h 885825"/>
                <a:gd name="connsiteX0" fmla="*/ 50007 w 733425"/>
                <a:gd name="connsiteY0" fmla="*/ 2381 h 885825"/>
                <a:gd name="connsiteX1" fmla="*/ 0 w 733425"/>
                <a:gd name="connsiteY1" fmla="*/ 883444 h 885825"/>
                <a:gd name="connsiteX2" fmla="*/ 733425 w 733425"/>
                <a:gd name="connsiteY2" fmla="*/ 885825 h 885825"/>
                <a:gd name="connsiteX3" fmla="*/ 688182 w 733425"/>
                <a:gd name="connsiteY3" fmla="*/ 0 h 885825"/>
                <a:gd name="connsiteX4" fmla="*/ 50007 w 733425"/>
                <a:gd name="connsiteY4" fmla="*/ 2381 h 885825"/>
                <a:gd name="connsiteX0" fmla="*/ 50007 w 733425"/>
                <a:gd name="connsiteY0" fmla="*/ 2381 h 912555"/>
                <a:gd name="connsiteX1" fmla="*/ 0 w 733425"/>
                <a:gd name="connsiteY1" fmla="*/ 883444 h 912555"/>
                <a:gd name="connsiteX2" fmla="*/ 733425 w 733425"/>
                <a:gd name="connsiteY2" fmla="*/ 885825 h 912555"/>
                <a:gd name="connsiteX3" fmla="*/ 688182 w 733425"/>
                <a:gd name="connsiteY3" fmla="*/ 0 h 912555"/>
                <a:gd name="connsiteX4" fmla="*/ 50007 w 733425"/>
                <a:gd name="connsiteY4" fmla="*/ 2381 h 912555"/>
                <a:gd name="connsiteX0" fmla="*/ 50007 w 733425"/>
                <a:gd name="connsiteY0" fmla="*/ 2381 h 929332"/>
                <a:gd name="connsiteX1" fmla="*/ 0 w 733425"/>
                <a:gd name="connsiteY1" fmla="*/ 883444 h 929332"/>
                <a:gd name="connsiteX2" fmla="*/ 733425 w 733425"/>
                <a:gd name="connsiteY2" fmla="*/ 885825 h 929332"/>
                <a:gd name="connsiteX3" fmla="*/ 688182 w 733425"/>
                <a:gd name="connsiteY3" fmla="*/ 0 h 929332"/>
                <a:gd name="connsiteX4" fmla="*/ 50007 w 733425"/>
                <a:gd name="connsiteY4" fmla="*/ 2381 h 929332"/>
                <a:gd name="connsiteX0" fmla="*/ 74675 w 758093"/>
                <a:gd name="connsiteY0" fmla="*/ 2381 h 929332"/>
                <a:gd name="connsiteX1" fmla="*/ 24668 w 758093"/>
                <a:gd name="connsiteY1" fmla="*/ 883444 h 929332"/>
                <a:gd name="connsiteX2" fmla="*/ 758093 w 758093"/>
                <a:gd name="connsiteY2" fmla="*/ 885825 h 929332"/>
                <a:gd name="connsiteX3" fmla="*/ 712850 w 758093"/>
                <a:gd name="connsiteY3" fmla="*/ 0 h 929332"/>
                <a:gd name="connsiteX4" fmla="*/ 74675 w 758093"/>
                <a:gd name="connsiteY4" fmla="*/ 2381 h 929332"/>
                <a:gd name="connsiteX0" fmla="*/ 80162 w 763580"/>
                <a:gd name="connsiteY0" fmla="*/ 2381 h 929332"/>
                <a:gd name="connsiteX1" fmla="*/ 30155 w 763580"/>
                <a:gd name="connsiteY1" fmla="*/ 883444 h 929332"/>
                <a:gd name="connsiteX2" fmla="*/ 763580 w 763580"/>
                <a:gd name="connsiteY2" fmla="*/ 885825 h 929332"/>
                <a:gd name="connsiteX3" fmla="*/ 718337 w 763580"/>
                <a:gd name="connsiteY3" fmla="*/ 0 h 929332"/>
                <a:gd name="connsiteX4" fmla="*/ 80162 w 763580"/>
                <a:gd name="connsiteY4" fmla="*/ 2381 h 929332"/>
                <a:gd name="connsiteX0" fmla="*/ 80162 w 767898"/>
                <a:gd name="connsiteY0" fmla="*/ 2381 h 929332"/>
                <a:gd name="connsiteX1" fmla="*/ 30155 w 767898"/>
                <a:gd name="connsiteY1" fmla="*/ 883444 h 929332"/>
                <a:gd name="connsiteX2" fmla="*/ 763580 w 767898"/>
                <a:gd name="connsiteY2" fmla="*/ 885825 h 929332"/>
                <a:gd name="connsiteX3" fmla="*/ 718337 w 767898"/>
                <a:gd name="connsiteY3" fmla="*/ 0 h 929332"/>
                <a:gd name="connsiteX4" fmla="*/ 80162 w 767898"/>
                <a:gd name="connsiteY4" fmla="*/ 2381 h 929332"/>
                <a:gd name="connsiteX0" fmla="*/ 80162 w 793831"/>
                <a:gd name="connsiteY0" fmla="*/ 2381 h 929332"/>
                <a:gd name="connsiteX1" fmla="*/ 30155 w 793831"/>
                <a:gd name="connsiteY1" fmla="*/ 883444 h 929332"/>
                <a:gd name="connsiteX2" fmla="*/ 763580 w 793831"/>
                <a:gd name="connsiteY2" fmla="*/ 885825 h 929332"/>
                <a:gd name="connsiteX3" fmla="*/ 718337 w 793831"/>
                <a:gd name="connsiteY3" fmla="*/ 0 h 929332"/>
                <a:gd name="connsiteX4" fmla="*/ 80162 w 793831"/>
                <a:gd name="connsiteY4" fmla="*/ 2381 h 929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831" h="929332">
                  <a:moveTo>
                    <a:pt x="80162" y="2381"/>
                  </a:moveTo>
                  <a:cubicBezTo>
                    <a:pt x="30155" y="174625"/>
                    <a:pt x="-41282" y="546893"/>
                    <a:pt x="30155" y="883444"/>
                  </a:cubicBezTo>
                  <a:cubicBezTo>
                    <a:pt x="224624" y="941388"/>
                    <a:pt x="521486" y="946944"/>
                    <a:pt x="763580" y="885825"/>
                  </a:cubicBezTo>
                  <a:cubicBezTo>
                    <a:pt x="812793" y="592931"/>
                    <a:pt x="804855" y="304800"/>
                    <a:pt x="718337" y="0"/>
                  </a:cubicBezTo>
                  <a:cubicBezTo>
                    <a:pt x="500849" y="72232"/>
                    <a:pt x="250024" y="53974"/>
                    <a:pt x="80162" y="2381"/>
                  </a:cubicBezTo>
                  <a:close/>
                </a:path>
              </a:pathLst>
            </a:custGeom>
            <a:solidFill>
              <a:srgbClr val="F263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defRPr/>
              </a:pPr>
              <a:endParaRPr lang="en-US" dirty="0">
                <a:solidFill>
                  <a:prstClr val="white"/>
                </a:solidFill>
                <a:latin typeface="Calibri"/>
              </a:endParaRPr>
            </a:p>
          </p:txBody>
        </p:sp>
        <p:sp>
          <p:nvSpPr>
            <p:cNvPr id="46" name="Freeform 54">
              <a:extLst>
                <a:ext uri="{FF2B5EF4-FFF2-40B4-BE49-F238E27FC236}">
                  <a16:creationId xmlns:a16="http://schemas.microsoft.com/office/drawing/2014/main" id="{8F314721-4C75-4C43-B394-39ECCC87FF51}"/>
                </a:ext>
              </a:extLst>
            </p:cNvPr>
            <p:cNvSpPr>
              <a:spLocks/>
            </p:cNvSpPr>
            <p:nvPr/>
          </p:nvSpPr>
          <p:spPr>
            <a:xfrm>
              <a:off x="6735031" y="3563485"/>
              <a:ext cx="2632467" cy="948080"/>
            </a:xfrm>
            <a:custGeom>
              <a:avLst/>
              <a:gdLst>
                <a:gd name="connsiteX0" fmla="*/ 0 w 2580597"/>
                <a:gd name="connsiteY0" fmla="*/ 0 h 948080"/>
                <a:gd name="connsiteX1" fmla="*/ 44221 w 2580597"/>
                <a:gd name="connsiteY1" fmla="*/ 111591 h 948080"/>
                <a:gd name="connsiteX2" fmla="*/ 1290299 w 2580597"/>
                <a:gd name="connsiteY2" fmla="*/ 874456 h 948080"/>
                <a:gd name="connsiteX3" fmla="*/ 2536377 w 2580597"/>
                <a:gd name="connsiteY3" fmla="*/ 111591 h 948080"/>
                <a:gd name="connsiteX4" fmla="*/ 2580597 w 2580597"/>
                <a:gd name="connsiteY4" fmla="*/ 0 h 948080"/>
                <a:gd name="connsiteX5" fmla="*/ 2572072 w 2580597"/>
                <a:gd name="connsiteY5" fmla="*/ 48121 h 948080"/>
                <a:gd name="connsiteX6" fmla="*/ 1290299 w 2580597"/>
                <a:gd name="connsiteY6" fmla="*/ 948080 h 948080"/>
                <a:gd name="connsiteX7" fmla="*/ 8525 w 2580597"/>
                <a:gd name="connsiteY7" fmla="*/ 48121 h 948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80597" h="948080">
                  <a:moveTo>
                    <a:pt x="0" y="0"/>
                  </a:moveTo>
                  <a:lnTo>
                    <a:pt x="44221" y="111591"/>
                  </a:lnTo>
                  <a:cubicBezTo>
                    <a:pt x="249519" y="559894"/>
                    <a:pt x="730136" y="874456"/>
                    <a:pt x="1290299" y="874456"/>
                  </a:cubicBezTo>
                  <a:cubicBezTo>
                    <a:pt x="1850461" y="874456"/>
                    <a:pt x="2331078" y="559894"/>
                    <a:pt x="2536377" y="111591"/>
                  </a:cubicBezTo>
                  <a:lnTo>
                    <a:pt x="2580597" y="0"/>
                  </a:lnTo>
                  <a:lnTo>
                    <a:pt x="2572072" y="48121"/>
                  </a:lnTo>
                  <a:cubicBezTo>
                    <a:pt x="2450073" y="561726"/>
                    <a:pt x="1922560" y="948080"/>
                    <a:pt x="1290299" y="948080"/>
                  </a:cubicBezTo>
                  <a:cubicBezTo>
                    <a:pt x="658038" y="948080"/>
                    <a:pt x="130524" y="561726"/>
                    <a:pt x="8525" y="48121"/>
                  </a:cubicBezTo>
                  <a:close/>
                </a:path>
              </a:pathLst>
            </a:cu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defRPr/>
              </a:pPr>
              <a:endParaRPr lang="en-US" dirty="0">
                <a:solidFill>
                  <a:prstClr val="white"/>
                </a:solidFill>
                <a:latin typeface="Calibri"/>
              </a:endParaRPr>
            </a:p>
          </p:txBody>
        </p:sp>
        <p:sp>
          <p:nvSpPr>
            <p:cNvPr id="47" name="Freeform 43">
              <a:extLst>
                <a:ext uri="{FF2B5EF4-FFF2-40B4-BE49-F238E27FC236}">
                  <a16:creationId xmlns:a16="http://schemas.microsoft.com/office/drawing/2014/main" id="{035C4A10-0228-42E7-A4FF-DD7E68EEDE57}"/>
                </a:ext>
              </a:extLst>
            </p:cNvPr>
            <p:cNvSpPr/>
            <p:nvPr/>
          </p:nvSpPr>
          <p:spPr>
            <a:xfrm>
              <a:off x="8085350" y="3311526"/>
              <a:ext cx="1419400" cy="1000610"/>
            </a:xfrm>
            <a:custGeom>
              <a:avLst/>
              <a:gdLst>
                <a:gd name="connsiteX0" fmla="*/ 1238250 w 1343025"/>
                <a:gd name="connsiteY0" fmla="*/ 6350 h 904875"/>
                <a:gd name="connsiteX1" fmla="*/ 1343025 w 1343025"/>
                <a:gd name="connsiteY1" fmla="*/ 0 h 904875"/>
                <a:gd name="connsiteX2" fmla="*/ 0 w 1343025"/>
                <a:gd name="connsiteY2" fmla="*/ 904875 h 904875"/>
                <a:gd name="connsiteX3" fmla="*/ 6350 w 1343025"/>
                <a:gd name="connsiteY3" fmla="*/ 800100 h 904875"/>
                <a:gd name="connsiteX4" fmla="*/ 1238250 w 1343025"/>
                <a:gd name="connsiteY4" fmla="*/ 6350 h 904875"/>
                <a:gd name="connsiteX0" fmla="*/ 1238250 w 1402265"/>
                <a:gd name="connsiteY0" fmla="*/ 6350 h 904875"/>
                <a:gd name="connsiteX1" fmla="*/ 1343025 w 1402265"/>
                <a:gd name="connsiteY1" fmla="*/ 0 h 904875"/>
                <a:gd name="connsiteX2" fmla="*/ 0 w 1402265"/>
                <a:gd name="connsiteY2" fmla="*/ 904875 h 904875"/>
                <a:gd name="connsiteX3" fmla="*/ 6350 w 1402265"/>
                <a:gd name="connsiteY3" fmla="*/ 800100 h 904875"/>
                <a:gd name="connsiteX4" fmla="*/ 1238250 w 1402265"/>
                <a:gd name="connsiteY4" fmla="*/ 6350 h 904875"/>
                <a:gd name="connsiteX0" fmla="*/ 1238250 w 1419400"/>
                <a:gd name="connsiteY0" fmla="*/ 6350 h 1000610"/>
                <a:gd name="connsiteX1" fmla="*/ 1343025 w 1419400"/>
                <a:gd name="connsiteY1" fmla="*/ 0 h 1000610"/>
                <a:gd name="connsiteX2" fmla="*/ 0 w 1419400"/>
                <a:gd name="connsiteY2" fmla="*/ 904875 h 1000610"/>
                <a:gd name="connsiteX3" fmla="*/ 6350 w 1419400"/>
                <a:gd name="connsiteY3" fmla="*/ 800100 h 1000610"/>
                <a:gd name="connsiteX4" fmla="*/ 1238250 w 1419400"/>
                <a:gd name="connsiteY4" fmla="*/ 6350 h 1000610"/>
                <a:gd name="connsiteX0" fmla="*/ 1238250 w 1419400"/>
                <a:gd name="connsiteY0" fmla="*/ 6350 h 1000610"/>
                <a:gd name="connsiteX1" fmla="*/ 1343025 w 1419400"/>
                <a:gd name="connsiteY1" fmla="*/ 0 h 1000610"/>
                <a:gd name="connsiteX2" fmla="*/ 0 w 1419400"/>
                <a:gd name="connsiteY2" fmla="*/ 904875 h 1000610"/>
                <a:gd name="connsiteX3" fmla="*/ 6350 w 1419400"/>
                <a:gd name="connsiteY3" fmla="*/ 800100 h 1000610"/>
                <a:gd name="connsiteX4" fmla="*/ 1238250 w 1419400"/>
                <a:gd name="connsiteY4" fmla="*/ 6350 h 1000610"/>
                <a:gd name="connsiteX0" fmla="*/ 1238250 w 1419400"/>
                <a:gd name="connsiteY0" fmla="*/ 6350 h 1000610"/>
                <a:gd name="connsiteX1" fmla="*/ 1343025 w 1419400"/>
                <a:gd name="connsiteY1" fmla="*/ 0 h 1000610"/>
                <a:gd name="connsiteX2" fmla="*/ 0 w 1419400"/>
                <a:gd name="connsiteY2" fmla="*/ 904875 h 1000610"/>
                <a:gd name="connsiteX3" fmla="*/ 6350 w 1419400"/>
                <a:gd name="connsiteY3" fmla="*/ 800100 h 1000610"/>
                <a:gd name="connsiteX4" fmla="*/ 1238250 w 1419400"/>
                <a:gd name="connsiteY4" fmla="*/ 6350 h 1000610"/>
                <a:gd name="connsiteX0" fmla="*/ 1238250 w 1419400"/>
                <a:gd name="connsiteY0" fmla="*/ 6350 h 1000610"/>
                <a:gd name="connsiteX1" fmla="*/ 1343025 w 1419400"/>
                <a:gd name="connsiteY1" fmla="*/ 0 h 1000610"/>
                <a:gd name="connsiteX2" fmla="*/ 0 w 1419400"/>
                <a:gd name="connsiteY2" fmla="*/ 904875 h 1000610"/>
                <a:gd name="connsiteX3" fmla="*/ 6350 w 1419400"/>
                <a:gd name="connsiteY3" fmla="*/ 800100 h 1000610"/>
                <a:gd name="connsiteX4" fmla="*/ 1238250 w 1419400"/>
                <a:gd name="connsiteY4" fmla="*/ 6350 h 100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00" h="1000610">
                  <a:moveTo>
                    <a:pt x="1238250" y="6350"/>
                  </a:moveTo>
                  <a:lnTo>
                    <a:pt x="1343025" y="0"/>
                  </a:lnTo>
                  <a:cubicBezTo>
                    <a:pt x="1685925" y="914400"/>
                    <a:pt x="809625" y="1162050"/>
                    <a:pt x="0" y="904875"/>
                  </a:cubicBezTo>
                  <a:lnTo>
                    <a:pt x="6350" y="800100"/>
                  </a:lnTo>
                  <a:cubicBezTo>
                    <a:pt x="820208" y="1011767"/>
                    <a:pt x="1538817" y="867833"/>
                    <a:pt x="1238250" y="6350"/>
                  </a:cubicBezTo>
                  <a:close/>
                </a:path>
              </a:pathLst>
            </a:custGeom>
            <a:solidFill>
              <a:srgbClr val="3434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defRPr/>
              </a:pPr>
              <a:endParaRPr lang="en-US" dirty="0">
                <a:solidFill>
                  <a:prstClr val="white"/>
                </a:solidFill>
                <a:latin typeface="Calibri"/>
              </a:endParaRPr>
            </a:p>
          </p:txBody>
        </p:sp>
        <p:sp>
          <p:nvSpPr>
            <p:cNvPr id="48" name="Freeform 44">
              <a:extLst>
                <a:ext uri="{FF2B5EF4-FFF2-40B4-BE49-F238E27FC236}">
                  <a16:creationId xmlns:a16="http://schemas.microsoft.com/office/drawing/2014/main" id="{F98A8E8E-AB39-447D-8498-06DF5C1335BB}"/>
                </a:ext>
              </a:extLst>
            </p:cNvPr>
            <p:cNvSpPr/>
            <p:nvPr/>
          </p:nvSpPr>
          <p:spPr>
            <a:xfrm flipH="1">
              <a:off x="6593288" y="3311526"/>
              <a:ext cx="1419400" cy="1000610"/>
            </a:xfrm>
            <a:custGeom>
              <a:avLst/>
              <a:gdLst>
                <a:gd name="connsiteX0" fmla="*/ 1238250 w 1343025"/>
                <a:gd name="connsiteY0" fmla="*/ 6350 h 904875"/>
                <a:gd name="connsiteX1" fmla="*/ 1343025 w 1343025"/>
                <a:gd name="connsiteY1" fmla="*/ 0 h 904875"/>
                <a:gd name="connsiteX2" fmla="*/ 0 w 1343025"/>
                <a:gd name="connsiteY2" fmla="*/ 904875 h 904875"/>
                <a:gd name="connsiteX3" fmla="*/ 6350 w 1343025"/>
                <a:gd name="connsiteY3" fmla="*/ 800100 h 904875"/>
                <a:gd name="connsiteX4" fmla="*/ 1238250 w 1343025"/>
                <a:gd name="connsiteY4" fmla="*/ 6350 h 904875"/>
                <a:gd name="connsiteX0" fmla="*/ 1238250 w 1402265"/>
                <a:gd name="connsiteY0" fmla="*/ 6350 h 904875"/>
                <a:gd name="connsiteX1" fmla="*/ 1343025 w 1402265"/>
                <a:gd name="connsiteY1" fmla="*/ 0 h 904875"/>
                <a:gd name="connsiteX2" fmla="*/ 0 w 1402265"/>
                <a:gd name="connsiteY2" fmla="*/ 904875 h 904875"/>
                <a:gd name="connsiteX3" fmla="*/ 6350 w 1402265"/>
                <a:gd name="connsiteY3" fmla="*/ 800100 h 904875"/>
                <a:gd name="connsiteX4" fmla="*/ 1238250 w 1402265"/>
                <a:gd name="connsiteY4" fmla="*/ 6350 h 904875"/>
                <a:gd name="connsiteX0" fmla="*/ 1238250 w 1419400"/>
                <a:gd name="connsiteY0" fmla="*/ 6350 h 1000610"/>
                <a:gd name="connsiteX1" fmla="*/ 1343025 w 1419400"/>
                <a:gd name="connsiteY1" fmla="*/ 0 h 1000610"/>
                <a:gd name="connsiteX2" fmla="*/ 0 w 1419400"/>
                <a:gd name="connsiteY2" fmla="*/ 904875 h 1000610"/>
                <a:gd name="connsiteX3" fmla="*/ 6350 w 1419400"/>
                <a:gd name="connsiteY3" fmla="*/ 800100 h 1000610"/>
                <a:gd name="connsiteX4" fmla="*/ 1238250 w 1419400"/>
                <a:gd name="connsiteY4" fmla="*/ 6350 h 1000610"/>
                <a:gd name="connsiteX0" fmla="*/ 1238250 w 1419400"/>
                <a:gd name="connsiteY0" fmla="*/ 6350 h 1000610"/>
                <a:gd name="connsiteX1" fmla="*/ 1343025 w 1419400"/>
                <a:gd name="connsiteY1" fmla="*/ 0 h 1000610"/>
                <a:gd name="connsiteX2" fmla="*/ 0 w 1419400"/>
                <a:gd name="connsiteY2" fmla="*/ 904875 h 1000610"/>
                <a:gd name="connsiteX3" fmla="*/ 6350 w 1419400"/>
                <a:gd name="connsiteY3" fmla="*/ 800100 h 1000610"/>
                <a:gd name="connsiteX4" fmla="*/ 1238250 w 1419400"/>
                <a:gd name="connsiteY4" fmla="*/ 6350 h 1000610"/>
                <a:gd name="connsiteX0" fmla="*/ 1238250 w 1419400"/>
                <a:gd name="connsiteY0" fmla="*/ 6350 h 1000610"/>
                <a:gd name="connsiteX1" fmla="*/ 1343025 w 1419400"/>
                <a:gd name="connsiteY1" fmla="*/ 0 h 1000610"/>
                <a:gd name="connsiteX2" fmla="*/ 0 w 1419400"/>
                <a:gd name="connsiteY2" fmla="*/ 904875 h 1000610"/>
                <a:gd name="connsiteX3" fmla="*/ 6350 w 1419400"/>
                <a:gd name="connsiteY3" fmla="*/ 800100 h 1000610"/>
                <a:gd name="connsiteX4" fmla="*/ 1238250 w 1419400"/>
                <a:gd name="connsiteY4" fmla="*/ 6350 h 1000610"/>
                <a:gd name="connsiteX0" fmla="*/ 1238250 w 1419400"/>
                <a:gd name="connsiteY0" fmla="*/ 6350 h 1000610"/>
                <a:gd name="connsiteX1" fmla="*/ 1343025 w 1419400"/>
                <a:gd name="connsiteY1" fmla="*/ 0 h 1000610"/>
                <a:gd name="connsiteX2" fmla="*/ 0 w 1419400"/>
                <a:gd name="connsiteY2" fmla="*/ 904875 h 1000610"/>
                <a:gd name="connsiteX3" fmla="*/ 6350 w 1419400"/>
                <a:gd name="connsiteY3" fmla="*/ 800100 h 1000610"/>
                <a:gd name="connsiteX4" fmla="*/ 1238250 w 1419400"/>
                <a:gd name="connsiteY4" fmla="*/ 6350 h 100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00" h="1000610">
                  <a:moveTo>
                    <a:pt x="1238250" y="6350"/>
                  </a:moveTo>
                  <a:lnTo>
                    <a:pt x="1343025" y="0"/>
                  </a:lnTo>
                  <a:cubicBezTo>
                    <a:pt x="1685925" y="914400"/>
                    <a:pt x="809625" y="1162050"/>
                    <a:pt x="0" y="904875"/>
                  </a:cubicBezTo>
                  <a:lnTo>
                    <a:pt x="6350" y="800100"/>
                  </a:lnTo>
                  <a:cubicBezTo>
                    <a:pt x="820208" y="1011767"/>
                    <a:pt x="1538817" y="867833"/>
                    <a:pt x="1238250" y="6350"/>
                  </a:cubicBezTo>
                  <a:close/>
                </a:path>
              </a:pathLst>
            </a:custGeom>
            <a:solidFill>
              <a:srgbClr val="3434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defRPr/>
              </a:pPr>
              <a:endParaRPr lang="en-US" dirty="0">
                <a:solidFill>
                  <a:prstClr val="white"/>
                </a:solidFill>
                <a:latin typeface="Calibri"/>
              </a:endParaRPr>
            </a:p>
          </p:txBody>
        </p:sp>
        <p:sp>
          <p:nvSpPr>
            <p:cNvPr id="49" name="Rounded Rectangle 39">
              <a:extLst>
                <a:ext uri="{FF2B5EF4-FFF2-40B4-BE49-F238E27FC236}">
                  <a16:creationId xmlns:a16="http://schemas.microsoft.com/office/drawing/2014/main" id="{CA9F8F7C-951A-4138-9857-273BE9BA612A}"/>
                </a:ext>
              </a:extLst>
            </p:cNvPr>
            <p:cNvSpPr/>
            <p:nvPr/>
          </p:nvSpPr>
          <p:spPr>
            <a:xfrm>
              <a:off x="6598803" y="3082017"/>
              <a:ext cx="204584" cy="294610"/>
            </a:xfrm>
            <a:prstGeom prst="roundRect">
              <a:avLst>
                <a:gd name="adj" fmla="val 24815"/>
              </a:avLst>
            </a:prstGeom>
            <a:solidFill>
              <a:srgbClr val="D24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defRPr/>
              </a:pPr>
              <a:endParaRPr lang="en-US" dirty="0">
                <a:solidFill>
                  <a:prstClr val="white"/>
                </a:solidFill>
                <a:latin typeface="Calibri"/>
              </a:endParaRPr>
            </a:p>
          </p:txBody>
        </p:sp>
        <p:sp>
          <p:nvSpPr>
            <p:cNvPr id="50" name="Rounded Rectangle 40">
              <a:extLst>
                <a:ext uri="{FF2B5EF4-FFF2-40B4-BE49-F238E27FC236}">
                  <a16:creationId xmlns:a16="http://schemas.microsoft.com/office/drawing/2014/main" id="{964990BE-EB99-4D7B-8A84-2DDFF08C37DD}"/>
                </a:ext>
              </a:extLst>
            </p:cNvPr>
            <p:cNvSpPr/>
            <p:nvPr/>
          </p:nvSpPr>
          <p:spPr>
            <a:xfrm>
              <a:off x="9300229" y="3082017"/>
              <a:ext cx="204584" cy="294610"/>
            </a:xfrm>
            <a:prstGeom prst="roundRect">
              <a:avLst>
                <a:gd name="adj" fmla="val 24815"/>
              </a:avLst>
            </a:prstGeom>
            <a:solidFill>
              <a:srgbClr val="D24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defRPr/>
              </a:pPr>
              <a:endParaRPr lang="en-US" dirty="0">
                <a:solidFill>
                  <a:prstClr val="white"/>
                </a:solidFill>
                <a:latin typeface="Calibri"/>
              </a:endParaRPr>
            </a:p>
          </p:txBody>
        </p:sp>
        <p:sp>
          <p:nvSpPr>
            <p:cNvPr id="51" name="Rounded Rectangle 41">
              <a:extLst>
                <a:ext uri="{FF2B5EF4-FFF2-40B4-BE49-F238E27FC236}">
                  <a16:creationId xmlns:a16="http://schemas.microsoft.com/office/drawing/2014/main" id="{B8720C09-559B-4D5F-A85F-1182628BF6A2}"/>
                </a:ext>
              </a:extLst>
            </p:cNvPr>
            <p:cNvSpPr/>
            <p:nvPr/>
          </p:nvSpPr>
          <p:spPr>
            <a:xfrm>
              <a:off x="7943755" y="4022921"/>
              <a:ext cx="215020" cy="309638"/>
            </a:xfrm>
            <a:prstGeom prst="roundRect">
              <a:avLst>
                <a:gd name="adj" fmla="val 24815"/>
              </a:avLst>
            </a:prstGeom>
            <a:solidFill>
              <a:srgbClr val="D24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defRPr/>
              </a:pPr>
              <a:endParaRPr lang="en-US" dirty="0">
                <a:solidFill>
                  <a:prstClr val="white"/>
                </a:solidFill>
                <a:latin typeface="Calibri"/>
              </a:endParaRPr>
            </a:p>
          </p:txBody>
        </p:sp>
        <p:sp>
          <p:nvSpPr>
            <p:cNvPr id="52" name="Freeform 11">
              <a:extLst>
                <a:ext uri="{FF2B5EF4-FFF2-40B4-BE49-F238E27FC236}">
                  <a16:creationId xmlns:a16="http://schemas.microsoft.com/office/drawing/2014/main" id="{0F7A1ECE-EB78-4D38-92BC-45D134094A37}"/>
                </a:ext>
              </a:extLst>
            </p:cNvPr>
            <p:cNvSpPr/>
            <p:nvPr/>
          </p:nvSpPr>
          <p:spPr>
            <a:xfrm>
              <a:off x="7250469" y="2676525"/>
              <a:ext cx="1609434" cy="1050056"/>
            </a:xfrm>
            <a:custGeom>
              <a:avLst/>
              <a:gdLst>
                <a:gd name="connsiteX0" fmla="*/ 804717 w 1609434"/>
                <a:gd name="connsiteY0" fmla="*/ 7363 h 1050056"/>
                <a:gd name="connsiteX1" fmla="*/ 73156 w 1609434"/>
                <a:gd name="connsiteY1" fmla="*/ 490648 h 1050056"/>
                <a:gd name="connsiteX2" fmla="*/ 804717 w 1609434"/>
                <a:gd name="connsiteY2" fmla="*/ 973933 h 1050056"/>
                <a:gd name="connsiteX3" fmla="*/ 1536278 w 1609434"/>
                <a:gd name="connsiteY3" fmla="*/ 490648 h 1050056"/>
                <a:gd name="connsiteX4" fmla="*/ 804717 w 1609434"/>
                <a:gd name="connsiteY4" fmla="*/ 7363 h 1050056"/>
                <a:gd name="connsiteX5" fmla="*/ 804717 w 1609434"/>
                <a:gd name="connsiteY5" fmla="*/ 0 h 1050056"/>
                <a:gd name="connsiteX6" fmla="*/ 1609434 w 1609434"/>
                <a:gd name="connsiteY6" fmla="*/ 525028 h 1050056"/>
                <a:gd name="connsiteX7" fmla="*/ 804717 w 1609434"/>
                <a:gd name="connsiteY7" fmla="*/ 1050056 h 1050056"/>
                <a:gd name="connsiteX8" fmla="*/ 0 w 1609434"/>
                <a:gd name="connsiteY8" fmla="*/ 525028 h 1050056"/>
                <a:gd name="connsiteX9" fmla="*/ 804717 w 1609434"/>
                <a:gd name="connsiteY9" fmla="*/ 0 h 1050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9434" h="1050056">
                  <a:moveTo>
                    <a:pt x="804717" y="7363"/>
                  </a:moveTo>
                  <a:cubicBezTo>
                    <a:pt x="400687" y="7363"/>
                    <a:pt x="73156" y="223737"/>
                    <a:pt x="73156" y="490648"/>
                  </a:cubicBezTo>
                  <a:cubicBezTo>
                    <a:pt x="73156" y="757559"/>
                    <a:pt x="400687" y="973933"/>
                    <a:pt x="804717" y="973933"/>
                  </a:cubicBezTo>
                  <a:cubicBezTo>
                    <a:pt x="1208747" y="973933"/>
                    <a:pt x="1536278" y="757559"/>
                    <a:pt x="1536278" y="490648"/>
                  </a:cubicBezTo>
                  <a:cubicBezTo>
                    <a:pt x="1536278" y="223737"/>
                    <a:pt x="1208747" y="7363"/>
                    <a:pt x="804717" y="7363"/>
                  </a:cubicBezTo>
                  <a:close/>
                  <a:moveTo>
                    <a:pt x="804717" y="0"/>
                  </a:moveTo>
                  <a:cubicBezTo>
                    <a:pt x="1249150" y="0"/>
                    <a:pt x="1609434" y="235063"/>
                    <a:pt x="1609434" y="525028"/>
                  </a:cubicBezTo>
                  <a:cubicBezTo>
                    <a:pt x="1609434" y="814993"/>
                    <a:pt x="1249150" y="1050056"/>
                    <a:pt x="804717" y="1050056"/>
                  </a:cubicBezTo>
                  <a:cubicBezTo>
                    <a:pt x="360284" y="1050056"/>
                    <a:pt x="0" y="814993"/>
                    <a:pt x="0" y="525028"/>
                  </a:cubicBezTo>
                  <a:cubicBezTo>
                    <a:pt x="0" y="235063"/>
                    <a:pt x="360284" y="0"/>
                    <a:pt x="804717" y="0"/>
                  </a:cubicBezTo>
                  <a:close/>
                </a:path>
              </a:pathLst>
            </a:cu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defRPr/>
              </a:pPr>
              <a:endParaRPr lang="en-US" dirty="0">
                <a:solidFill>
                  <a:prstClr val="white"/>
                </a:solidFill>
                <a:latin typeface="Calibri"/>
              </a:endParaRPr>
            </a:p>
          </p:txBody>
        </p:sp>
      </p:grpSp>
      <p:sp>
        <p:nvSpPr>
          <p:cNvPr id="53" name="Rectangle 52">
            <a:extLst>
              <a:ext uri="{FF2B5EF4-FFF2-40B4-BE49-F238E27FC236}">
                <a16:creationId xmlns:a16="http://schemas.microsoft.com/office/drawing/2014/main" id="{BA4AC392-F196-4ED9-956E-2122C1C05FD0}"/>
              </a:ext>
            </a:extLst>
          </p:cNvPr>
          <p:cNvSpPr/>
          <p:nvPr/>
        </p:nvSpPr>
        <p:spPr>
          <a:xfrm>
            <a:off x="3035026" y="5283405"/>
            <a:ext cx="3169459" cy="8142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kern="0" dirty="0">
                <a:solidFill>
                  <a:prstClr val="white"/>
                </a:solidFill>
                <a:latin typeface="Open Sans" panose="020B0606030504020204"/>
                <a:cs typeface="Arial" pitchFamily="34" charset="0"/>
              </a:rPr>
              <a:t>Free access to psychological support – use your nhs.net email address to download </a:t>
            </a:r>
          </a:p>
        </p:txBody>
      </p:sp>
      <p:sp>
        <p:nvSpPr>
          <p:cNvPr id="54" name="Rectangle: Rounded Corners 53">
            <a:extLst>
              <a:ext uri="{FF2B5EF4-FFF2-40B4-BE49-F238E27FC236}">
                <a16:creationId xmlns:a16="http://schemas.microsoft.com/office/drawing/2014/main" id="{091F6CF9-AF7B-40DC-90DC-4AA8B4913977}"/>
              </a:ext>
            </a:extLst>
          </p:cNvPr>
          <p:cNvSpPr/>
          <p:nvPr/>
        </p:nvSpPr>
        <p:spPr>
          <a:xfrm>
            <a:off x="8831986" y="2424378"/>
            <a:ext cx="2317154" cy="3959721"/>
          </a:xfrm>
          <a:prstGeom prst="roundRect">
            <a:avLst>
              <a:gd name="adj" fmla="val 5497"/>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defRPr/>
            </a:pPr>
            <a:endParaRPr lang="en-IN" sz="2400" dirty="0">
              <a:solidFill>
                <a:prstClr val="white"/>
              </a:solidFill>
              <a:latin typeface="Calibri"/>
            </a:endParaRPr>
          </a:p>
        </p:txBody>
      </p:sp>
      <p:sp>
        <p:nvSpPr>
          <p:cNvPr id="57" name="Rectangle 56">
            <a:extLst>
              <a:ext uri="{FF2B5EF4-FFF2-40B4-BE49-F238E27FC236}">
                <a16:creationId xmlns:a16="http://schemas.microsoft.com/office/drawing/2014/main" id="{E36BA7A3-6946-4A7D-B4B8-4A63A7D3C863}"/>
              </a:ext>
            </a:extLst>
          </p:cNvPr>
          <p:cNvSpPr/>
          <p:nvPr/>
        </p:nvSpPr>
        <p:spPr>
          <a:xfrm>
            <a:off x="8903549" y="3670046"/>
            <a:ext cx="2283554" cy="1569660"/>
          </a:xfrm>
          <a:prstGeom prst="rect">
            <a:avLst/>
          </a:prstGeom>
        </p:spPr>
        <p:txBody>
          <a:bodyPr wrap="square" lIns="0" rIns="0" anchor="t">
            <a:spAutoFit/>
          </a:bodyPr>
          <a:lstStyle/>
          <a:p>
            <a:pPr>
              <a:defRPr/>
            </a:pPr>
            <a:r>
              <a:rPr lang="en-US" sz="1600" kern="0" dirty="0">
                <a:solidFill>
                  <a:prstClr val="white"/>
                </a:solidFill>
                <a:latin typeface="Open Sans" panose="020B0606030504020204"/>
                <a:cs typeface="Arial" pitchFamily="34" charset="0"/>
              </a:rPr>
              <a:t>Meet other professionals in a safe and guided space. Get support and share your experiences.  </a:t>
            </a:r>
          </a:p>
          <a:p>
            <a:pPr>
              <a:defRPr/>
            </a:pPr>
            <a:r>
              <a:rPr lang="en-US" sz="1600" kern="0" dirty="0">
                <a:solidFill>
                  <a:prstClr val="white"/>
                </a:solidFill>
                <a:latin typeface="Open Sans" panose="020B0606030504020204"/>
                <a:cs typeface="Arial" pitchFamily="34" charset="0"/>
                <a:hlinkClick r:id="rId7">
                  <a:extLst>
                    <a:ext uri="{A12FA001-AC4F-418D-AE19-62706E023703}">
                      <ahyp:hlinkClr xmlns:ahyp="http://schemas.microsoft.com/office/drawing/2018/hyperlinkcolor" val="tx"/>
                    </a:ext>
                  </a:extLst>
                </a:hlinkClick>
              </a:rPr>
              <a:t>https://www.practitionerhealth.nhs.uk/upcoming-events</a:t>
            </a:r>
            <a:r>
              <a:rPr lang="en-US" sz="1600" kern="0" dirty="0">
                <a:solidFill>
                  <a:prstClr val="white"/>
                </a:solidFill>
                <a:latin typeface="Open Sans" panose="020B0606030504020204"/>
                <a:cs typeface="Arial" pitchFamily="34" charset="0"/>
              </a:rPr>
              <a:t> </a:t>
            </a:r>
            <a:endParaRPr lang="en-IN" sz="14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8" name="Picture 57" descr="A close up of a logo&#10;&#10;Description automatically generated">
            <a:extLst>
              <a:ext uri="{FF2B5EF4-FFF2-40B4-BE49-F238E27FC236}">
                <a16:creationId xmlns:a16="http://schemas.microsoft.com/office/drawing/2014/main" id="{31A7A8B3-20A9-42A2-911D-52E1919EA2C9}"/>
              </a:ext>
            </a:extLst>
          </p:cNvPr>
          <p:cNvPicPr>
            <a:picLocks noChangeAspect="1"/>
          </p:cNvPicPr>
          <p:nvPr/>
        </p:nvPicPr>
        <p:blipFill rotWithShape="1">
          <a:blip r:embed="rId8">
            <a:extLst>
              <a:ext uri="{28A0092B-C50C-407E-A947-70E740481C1C}">
                <a14:useLocalDpi xmlns:a14="http://schemas.microsoft.com/office/drawing/2010/main" val="0"/>
              </a:ext>
            </a:extLst>
          </a:blip>
          <a:srcRect l="28482" t="12984" b="14406"/>
          <a:stretch/>
        </p:blipFill>
        <p:spPr>
          <a:xfrm>
            <a:off x="9325502" y="5702612"/>
            <a:ext cx="1201499" cy="461197"/>
          </a:xfrm>
          <a:prstGeom prst="rect">
            <a:avLst/>
          </a:prstGeom>
        </p:spPr>
      </p:pic>
      <p:sp>
        <p:nvSpPr>
          <p:cNvPr id="61" name="Rectangle 60">
            <a:extLst>
              <a:ext uri="{FF2B5EF4-FFF2-40B4-BE49-F238E27FC236}">
                <a16:creationId xmlns:a16="http://schemas.microsoft.com/office/drawing/2014/main" id="{B585412F-FD7F-4B7F-9FF3-9F21AC7D4EB0}"/>
              </a:ext>
            </a:extLst>
          </p:cNvPr>
          <p:cNvSpPr/>
          <p:nvPr/>
        </p:nvSpPr>
        <p:spPr>
          <a:xfrm>
            <a:off x="6456041" y="2492897"/>
            <a:ext cx="2197099" cy="1200329"/>
          </a:xfrm>
          <a:prstGeom prst="rect">
            <a:avLst/>
          </a:prstGeom>
        </p:spPr>
        <p:txBody>
          <a:bodyPr wrap="square">
            <a:spAutoFit/>
          </a:bodyPr>
          <a:lstStyle/>
          <a:p>
            <a:pPr algn="ctr" defTabSz="1218987">
              <a:defRPr/>
            </a:pPr>
            <a:r>
              <a:rPr lang="en-IN" sz="2400" b="1" dirty="0">
                <a:solidFill>
                  <a:schemeClr val="bg1"/>
                </a:solidFill>
                <a:latin typeface="Open Sans" panose="020B0606030504020204"/>
              </a:rPr>
              <a:t>Self guided mental heath support</a:t>
            </a:r>
          </a:p>
        </p:txBody>
      </p:sp>
      <p:sp>
        <p:nvSpPr>
          <p:cNvPr id="62" name="Rectangle 61">
            <a:extLst>
              <a:ext uri="{FF2B5EF4-FFF2-40B4-BE49-F238E27FC236}">
                <a16:creationId xmlns:a16="http://schemas.microsoft.com/office/drawing/2014/main" id="{5BD6283B-1919-44A4-8AA3-C8C19EC0D5FC}"/>
              </a:ext>
            </a:extLst>
          </p:cNvPr>
          <p:cNvSpPr/>
          <p:nvPr/>
        </p:nvSpPr>
        <p:spPr>
          <a:xfrm>
            <a:off x="8879078" y="2551606"/>
            <a:ext cx="2197099" cy="830997"/>
          </a:xfrm>
          <a:prstGeom prst="rect">
            <a:avLst/>
          </a:prstGeom>
        </p:spPr>
        <p:txBody>
          <a:bodyPr wrap="square">
            <a:spAutoFit/>
          </a:bodyPr>
          <a:lstStyle/>
          <a:p>
            <a:pPr algn="ctr" defTabSz="1218987">
              <a:defRPr/>
            </a:pPr>
            <a:r>
              <a:rPr lang="en-IN" sz="2400" b="1" dirty="0">
                <a:solidFill>
                  <a:schemeClr val="bg1"/>
                </a:solidFill>
                <a:latin typeface="Open Sans" panose="020B0606030504020204"/>
              </a:rPr>
              <a:t>Common rooms</a:t>
            </a:r>
          </a:p>
        </p:txBody>
      </p:sp>
      <p:pic>
        <p:nvPicPr>
          <p:cNvPr id="28" name="Graphic 27">
            <a:extLst>
              <a:ext uri="{FF2B5EF4-FFF2-40B4-BE49-F238E27FC236}">
                <a16:creationId xmlns:a16="http://schemas.microsoft.com/office/drawing/2014/main" id="{BF9104F4-666C-4640-861A-D4B1290456B7}"/>
              </a:ext>
            </a:extLst>
          </p:cNvPr>
          <p:cNvPicPr>
            <a:picLocks noChangeAspect="1"/>
          </p:cNvPicPr>
          <p:nvPr/>
        </p:nvPicPr>
        <p:blipFill>
          <a:blip/>
          <a:stretch>
            <a:fillRect/>
          </a:stretch>
        </p:blipFill>
        <p:spPr>
          <a:xfrm>
            <a:off x="9508618" y="1437650"/>
            <a:ext cx="1193164" cy="319297"/>
          </a:xfrm>
          <a:prstGeom prst="rect">
            <a:avLst/>
          </a:prstGeom>
        </p:spPr>
      </p:pic>
      <p:pic>
        <p:nvPicPr>
          <p:cNvPr id="29" name="Picture 28" descr="A picture containing food, drawing, flower&#10;&#10;Description automatically generated">
            <a:extLst>
              <a:ext uri="{FF2B5EF4-FFF2-40B4-BE49-F238E27FC236}">
                <a16:creationId xmlns:a16="http://schemas.microsoft.com/office/drawing/2014/main" id="{B06CCC9D-FD25-4A56-99F3-3210548DC8F1}"/>
              </a:ext>
            </a:extLst>
          </p:cNvPr>
          <p:cNvPicPr>
            <a:picLocks noChangeAspect="1"/>
          </p:cNvPicPr>
          <p:nvPr/>
        </p:nvPicPr>
        <p:blipFill>
          <a:blip r:embed="rId9"/>
          <a:stretch>
            <a:fillRect/>
          </a:stretch>
        </p:blipFill>
        <p:spPr>
          <a:xfrm>
            <a:off x="9559379" y="1763352"/>
            <a:ext cx="1108731" cy="469079"/>
          </a:xfrm>
          <a:prstGeom prst="rect">
            <a:avLst/>
          </a:prstGeom>
          <a:solidFill>
            <a:schemeClr val="bg1"/>
          </a:solidFill>
        </p:spPr>
      </p:pic>
      <p:pic>
        <p:nvPicPr>
          <p:cNvPr id="33" name="Picture 32" descr="A picture containing drawing&#10;&#10;Description automatically generated">
            <a:extLst>
              <a:ext uri="{FF2B5EF4-FFF2-40B4-BE49-F238E27FC236}">
                <a16:creationId xmlns:a16="http://schemas.microsoft.com/office/drawing/2014/main" id="{9FE5F4B1-E665-4597-AD25-B2A4494A9CE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48609" y="820703"/>
            <a:ext cx="1119500" cy="629423"/>
          </a:xfrm>
          <a:prstGeom prst="rect">
            <a:avLst/>
          </a:prstGeom>
        </p:spPr>
      </p:pic>
      <p:sp>
        <p:nvSpPr>
          <p:cNvPr id="2" name="Oval 1"/>
          <p:cNvSpPr/>
          <p:nvPr/>
        </p:nvSpPr>
        <p:spPr>
          <a:xfrm>
            <a:off x="3172797" y="1945301"/>
            <a:ext cx="3410883" cy="1437302"/>
          </a:xfrm>
          <a:prstGeom prst="ellipse">
            <a:avLst/>
          </a:prstGeom>
          <a:noFill/>
          <a:ln w="762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3793383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TextBox 3"/>
          <p:cNvSpPr txBox="1">
            <a:spLocks noChangeArrowheads="1"/>
          </p:cNvSpPr>
          <p:nvPr/>
        </p:nvSpPr>
        <p:spPr bwMode="auto">
          <a:xfrm>
            <a:off x="1550988" y="2117726"/>
            <a:ext cx="9117012"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endParaRPr lang="en-GB" altLang="x-none" sz="1800">
              <a:solidFill>
                <a:srgbClr val="898989"/>
              </a:solidFill>
              <a:latin typeface="Arial" charset="0"/>
              <a:ea typeface="MS PGothic" charset="-128"/>
            </a:endParaRPr>
          </a:p>
          <a:p>
            <a:pPr algn="ctr" eaLnBrk="1" hangingPunct="1">
              <a:spcBef>
                <a:spcPct val="0"/>
              </a:spcBef>
              <a:buFontTx/>
              <a:buNone/>
            </a:pPr>
            <a:r>
              <a:rPr lang="en-GB" altLang="x-none" sz="3600" b="1">
                <a:solidFill>
                  <a:srgbClr val="7F7F7F"/>
                </a:solidFill>
                <a:latin typeface="Arial" charset="0"/>
                <a:ea typeface="MS PGothic" charset="-128"/>
                <a:hlinkClick r:id="rId2"/>
              </a:rPr>
              <a:t>nick.grey@sussexpartnership.nhs.uk</a:t>
            </a:r>
            <a:endParaRPr lang="en-GB" altLang="x-none" sz="3600" b="1">
              <a:solidFill>
                <a:srgbClr val="7F7F7F"/>
              </a:solidFill>
              <a:latin typeface="Arial" charset="0"/>
              <a:ea typeface="MS PGothic" charset="-128"/>
            </a:endParaRPr>
          </a:p>
          <a:p>
            <a:pPr algn="ctr" eaLnBrk="1" hangingPunct="1">
              <a:spcBef>
                <a:spcPct val="0"/>
              </a:spcBef>
              <a:buFontTx/>
              <a:buNone/>
            </a:pPr>
            <a:endParaRPr lang="en-GB" altLang="x-none" sz="3600" b="1">
              <a:solidFill>
                <a:srgbClr val="7F7F7F"/>
              </a:solidFill>
              <a:latin typeface="Arial" charset="0"/>
              <a:ea typeface="MS PGothic" charset="-128"/>
            </a:endParaRPr>
          </a:p>
          <a:p>
            <a:pPr algn="ctr" eaLnBrk="1" hangingPunct="1">
              <a:spcBef>
                <a:spcPct val="0"/>
              </a:spcBef>
              <a:buFontTx/>
              <a:buNone/>
            </a:pPr>
            <a:r>
              <a:rPr lang="en-GB" altLang="x-none" sz="3600" b="1">
                <a:solidFill>
                  <a:srgbClr val="7F7F7F"/>
                </a:solidFill>
                <a:latin typeface="Arial" charset="0"/>
                <a:ea typeface="MS PGothic" charset="-128"/>
                <a:hlinkClick r:id="rId3"/>
              </a:rPr>
              <a:t>www.researchgate.net/profile/Nick_Grey</a:t>
            </a:r>
            <a:r>
              <a:rPr lang="en-GB" altLang="x-none" sz="3600" b="1">
                <a:solidFill>
                  <a:srgbClr val="7F7F7F"/>
                </a:solidFill>
                <a:latin typeface="Arial" charset="0"/>
                <a:ea typeface="MS PGothic" charset="-128"/>
              </a:rPr>
              <a:t> </a:t>
            </a:r>
          </a:p>
          <a:p>
            <a:pPr eaLnBrk="1" hangingPunct="1">
              <a:spcBef>
                <a:spcPct val="0"/>
              </a:spcBef>
              <a:buFontTx/>
              <a:buNone/>
            </a:pPr>
            <a:endParaRPr lang="en-US" altLang="x-none" sz="2800">
              <a:solidFill>
                <a:srgbClr val="7F7F7F"/>
              </a:solidFill>
              <a:latin typeface="Arial" charset="0"/>
              <a:ea typeface="MS PGothic" charset="-128"/>
            </a:endParaRPr>
          </a:p>
        </p:txBody>
      </p:sp>
      <p:pic>
        <p:nvPicPr>
          <p:cNvPr id="24166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0763" y="476250"/>
            <a:ext cx="296545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67"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92313" y="333376"/>
            <a:ext cx="2914650"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1668" name="TextBox 1"/>
          <p:cNvSpPr txBox="1">
            <a:spLocks noChangeArrowheads="1"/>
          </p:cNvSpPr>
          <p:nvPr/>
        </p:nvSpPr>
        <p:spPr bwMode="auto">
          <a:xfrm>
            <a:off x="4638676" y="4579939"/>
            <a:ext cx="460851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GB" altLang="x-none" sz="4800" b="1">
                <a:solidFill>
                  <a:srgbClr val="898989"/>
                </a:solidFill>
                <a:latin typeface="Arial" charset="0"/>
              </a:rPr>
              <a:t>@nickdgrey</a:t>
            </a:r>
          </a:p>
          <a:p>
            <a:pPr eaLnBrk="1" hangingPunct="1">
              <a:spcBef>
                <a:spcPct val="0"/>
              </a:spcBef>
              <a:buFontTx/>
              <a:buNone/>
            </a:pPr>
            <a:endParaRPr lang="en-US" altLang="x-none" sz="1800">
              <a:latin typeface="Arial" charset="0"/>
            </a:endParaRPr>
          </a:p>
        </p:txBody>
      </p:sp>
      <p:pic>
        <p:nvPicPr>
          <p:cNvPr id="241669" name="Picture 1" descr="Unknown.jpe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803650" y="4438650"/>
            <a:ext cx="871538" cy="116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70"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703388" y="5727701"/>
            <a:ext cx="1274762"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71" name="Picture 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307514" y="5602289"/>
            <a:ext cx="1081087"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72" name="Picture 10" descr="http://www.rca.ac.uk/UploadedImages/wellcome%20trust_logo.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49638" y="5951539"/>
            <a:ext cx="243205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73" name="Picture 2"/>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445251" y="5792789"/>
            <a:ext cx="18510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75628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Dr Daniel Sherwood, Consultant Liaison Psychiatrist, Defence Medical Rehabilitation Centre, Stanford Hall"/>
          <p:cNvSpPr txBox="1">
            <a:spLocks noGrp="1"/>
          </p:cNvSpPr>
          <p:nvPr>
            <p:ph type="body" idx="13"/>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47500" lnSpcReduction="20000"/>
          </a:bodyPr>
          <a:lstStyle>
            <a:lvl1pPr defTabSz="775969">
              <a:defRPr sz="3384"/>
            </a:lvl1pPr>
          </a:lstStyle>
          <a:p>
            <a:r>
              <a:t>Dr Daniel Sherwood, Consultant Liaison Psychiatrist, Defence Medical Rehabilitation Centre, Stanford Hall</a:t>
            </a:r>
          </a:p>
        </p:txBody>
      </p:sp>
      <p:sp>
        <p:nvSpPr>
          <p:cNvPr id="152" name="Functional impairment associated with COVID-related anxiety symptoms"/>
          <p:cNvSpPr txBox="1">
            <a:spLocks noGrp="1"/>
          </p:cNvSpPr>
          <p:nvPr>
            <p:ph type="ctrTitle"/>
          </p:nvPr>
        </p:nvSpPr>
        <p:spPr>
          <a:xfrm>
            <a:off x="603249" y="2544796"/>
            <a:ext cx="10985502" cy="2324101"/>
          </a:xfrm>
          <a:prstGeom prst="rect">
            <a:avLst/>
          </a:prstGeom>
        </p:spPr>
        <p:txBody>
          <a:bodyPr>
            <a:noAutofit/>
          </a:bodyPr>
          <a:lstStyle>
            <a:lvl1pPr defTabSz="2365188">
              <a:defRPr sz="11252" spc="-225"/>
            </a:lvl1pPr>
          </a:lstStyle>
          <a:p>
            <a:br>
              <a:rPr lang="en-GB" sz="8000" dirty="0"/>
            </a:br>
            <a:br>
              <a:rPr lang="en-GB" sz="8000" dirty="0"/>
            </a:br>
            <a:br>
              <a:rPr lang="en-GB" sz="8000" dirty="0"/>
            </a:br>
            <a:br>
              <a:rPr lang="en-GB" sz="8000" dirty="0"/>
            </a:br>
            <a:br>
              <a:rPr lang="en-GB" sz="8000" dirty="0"/>
            </a:br>
            <a:br>
              <a:rPr lang="en-GB" sz="8000" dirty="0"/>
            </a:br>
            <a:r>
              <a:rPr lang="en-GB" sz="8000" dirty="0"/>
              <a:t>Functional impairment associated with COVID-related anxiety symptoms</a:t>
            </a:r>
            <a:endParaRPr sz="8000" dirty="0"/>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Who is vulnerable to anxiety associated with COVID-19?"/>
          <p:cNvSpPr txBox="1">
            <a:spLocks noGrp="1"/>
          </p:cNvSpPr>
          <p:nvPr>
            <p:ph type="title"/>
          </p:nvPr>
        </p:nvSpPr>
        <p:spPr>
          <a:prstGeom prst="rect">
            <a:avLst/>
          </a:prstGeom>
        </p:spPr>
        <p:txBody>
          <a:bodyPr>
            <a:normAutofit fontScale="90000"/>
          </a:bodyPr>
          <a:lstStyle>
            <a:lvl1pPr defTabSz="1926287">
              <a:defRPr sz="6715" spc="-134"/>
            </a:lvl1pPr>
          </a:lstStyle>
          <a:p>
            <a:r>
              <a:rPr dirty="0"/>
              <a:t>Who is vulnerable to anxiety associated with COVID-19?</a:t>
            </a:r>
          </a:p>
        </p:txBody>
      </p:sp>
      <p:sp>
        <p:nvSpPr>
          <p:cNvPr id="155" name="People who have recovered from Covid-19 infection (any severity)…"/>
          <p:cNvSpPr txBox="1">
            <a:spLocks noGrp="1"/>
          </p:cNvSpPr>
          <p:nvPr>
            <p:ph type="body" idx="1"/>
          </p:nvPr>
        </p:nvSpPr>
        <p:spPr>
          <a:prstGeom prst="rect">
            <a:avLst/>
          </a:prstGeom>
        </p:spPr>
        <p:txBody>
          <a:bodyPr/>
          <a:lstStyle/>
          <a:p>
            <a:r>
              <a:t>People who have recovered from Covid-19 infection (any severity)</a:t>
            </a:r>
          </a:p>
          <a:p>
            <a:r>
              <a:t>People who have had a traumatic experience linked to the pandemic</a:t>
            </a:r>
          </a:p>
          <a:p>
            <a:r>
              <a:t>People who are medically vulnerable to the effects of Covid-19</a:t>
            </a:r>
          </a:p>
          <a:p>
            <a:r>
              <a:t>People with increased vulnerability to anxiety symptoms in general</a:t>
            </a:r>
          </a:p>
          <a:p>
            <a:r>
              <a:t>The (understandably) worried well</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55">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15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15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15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155">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iterate>
                                    <p:tmAbs val="0"/>
                                  </p:iterate>
                                  <p:childTnLst>
                                    <p:set>
                                      <p:cBhvr>
                                        <p:cTn id="24" fill="hold"/>
                                        <p:tgtEl>
                                          <p:spTgt spid="15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 grpId="0" build="p" bldLvl="5" animBg="1" advAuto="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Anxiety symptoms can affect one’s ability to:"/>
          <p:cNvSpPr txBox="1">
            <a:spLocks noGrp="1"/>
          </p:cNvSpPr>
          <p:nvPr>
            <p:ph type="title"/>
          </p:nvPr>
        </p:nvSpPr>
        <p:spPr>
          <a:prstGeom prst="rect">
            <a:avLst/>
          </a:prstGeom>
        </p:spPr>
        <p:txBody>
          <a:bodyPr>
            <a:normAutofit fontScale="90000"/>
          </a:bodyPr>
          <a:lstStyle>
            <a:lvl1pPr defTabSz="2413955">
              <a:defRPr sz="8415" spc="-168"/>
            </a:lvl1pPr>
          </a:lstStyle>
          <a:p>
            <a:r>
              <a:t>Anxiety symptoms can affect one’s ability to:</a:t>
            </a:r>
          </a:p>
        </p:txBody>
      </p:sp>
      <p:sp>
        <p:nvSpPr>
          <p:cNvPr id="158" name="Work effectively…"/>
          <p:cNvSpPr txBox="1">
            <a:spLocks noGrp="1"/>
          </p:cNvSpPr>
          <p:nvPr>
            <p:ph type="body" idx="1"/>
          </p:nvPr>
        </p:nvSpPr>
        <p:spPr>
          <a:xfrm>
            <a:off x="603250" y="2454452"/>
            <a:ext cx="10985500" cy="4128006"/>
          </a:xfrm>
          <a:prstGeom prst="rect">
            <a:avLst/>
          </a:prstGeom>
        </p:spPr>
        <p:txBody>
          <a:bodyPr/>
          <a:lstStyle/>
          <a:p>
            <a:r>
              <a:t>Work effectively</a:t>
            </a:r>
          </a:p>
          <a:p>
            <a:r>
              <a:t>Work independently</a:t>
            </a:r>
          </a:p>
          <a:p>
            <a:r>
              <a:t>Work with others</a:t>
            </a:r>
          </a:p>
          <a:p>
            <a:r>
              <a:t>Work safely</a:t>
            </a:r>
          </a:p>
          <a:p>
            <a:r>
              <a:t>Work at all</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58">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15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15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15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158">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iterate>
                                    <p:tmAbs val="0"/>
                                  </p:iterate>
                                  <p:childTnLst>
                                    <p:set>
                                      <p:cBhvr>
                                        <p:cTn id="24" fill="hold"/>
                                        <p:tgtEl>
                                          <p:spTgt spid="15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build="p" bldLvl="5" animBg="1" advAuto="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To work effectively one needs to:"/>
          <p:cNvSpPr txBox="1">
            <a:spLocks noGrp="1"/>
          </p:cNvSpPr>
          <p:nvPr>
            <p:ph type="title"/>
          </p:nvPr>
        </p:nvSpPr>
        <p:spPr>
          <a:prstGeom prst="rect">
            <a:avLst/>
          </a:prstGeom>
        </p:spPr>
        <p:txBody>
          <a:bodyPr/>
          <a:lstStyle/>
          <a:p>
            <a:r>
              <a:t>To work effectively one needs to:</a:t>
            </a:r>
          </a:p>
        </p:txBody>
      </p:sp>
      <p:sp>
        <p:nvSpPr>
          <p:cNvPr id="161" name="Make good decisions…"/>
          <p:cNvSpPr txBox="1">
            <a:spLocks noGrp="1"/>
          </p:cNvSpPr>
          <p:nvPr>
            <p:ph type="body" idx="1"/>
          </p:nvPr>
        </p:nvSpPr>
        <p:spPr>
          <a:prstGeom prst="rect">
            <a:avLst/>
          </a:prstGeom>
        </p:spPr>
        <p:txBody>
          <a:bodyPr/>
          <a:lstStyle/>
          <a:p>
            <a:r>
              <a:t>Make good decisions</a:t>
            </a:r>
          </a:p>
          <a:p>
            <a:r>
              <a:t>Prioritise tasks and utilise time management strategies</a:t>
            </a:r>
          </a:p>
          <a:p>
            <a:r>
              <a:t>Have sufficient stamina to respond to the rigours of a full shift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61">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16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16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16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build="p" bldLvl="5" animBg="1" advAuto="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To work independently one needs to:"/>
          <p:cNvSpPr txBox="1">
            <a:spLocks noGrp="1"/>
          </p:cNvSpPr>
          <p:nvPr>
            <p:ph type="title"/>
          </p:nvPr>
        </p:nvSpPr>
        <p:spPr>
          <a:prstGeom prst="rect">
            <a:avLst/>
          </a:prstGeom>
        </p:spPr>
        <p:txBody>
          <a:bodyPr/>
          <a:lstStyle/>
          <a:p>
            <a:r>
              <a:t>To work independently one needs to:</a:t>
            </a:r>
          </a:p>
        </p:txBody>
      </p:sp>
      <p:sp>
        <p:nvSpPr>
          <p:cNvPr id="164" name="Work effectively…"/>
          <p:cNvSpPr txBox="1">
            <a:spLocks noGrp="1"/>
          </p:cNvSpPr>
          <p:nvPr>
            <p:ph type="body" idx="1"/>
          </p:nvPr>
        </p:nvSpPr>
        <p:spPr>
          <a:prstGeom prst="rect">
            <a:avLst/>
          </a:prstGeom>
        </p:spPr>
        <p:txBody>
          <a:bodyPr/>
          <a:lstStyle/>
          <a:p>
            <a:r>
              <a:t>Work effectively</a:t>
            </a:r>
          </a:p>
          <a:p>
            <a:r>
              <a:t>Tolerate being temporarily removed from sources of support such as peer group or supervision.</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64">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16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16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build="p" bldLvl="5"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EBBA9-E0C3-1C43-BE60-A34EDE77B94E}"/>
              </a:ext>
            </a:extLst>
          </p:cNvPr>
          <p:cNvSpPr>
            <a:spLocks noGrp="1"/>
          </p:cNvSpPr>
          <p:nvPr>
            <p:ph type="title"/>
          </p:nvPr>
        </p:nvSpPr>
        <p:spPr/>
        <p:txBody>
          <a:bodyPr/>
          <a:lstStyle/>
          <a:p>
            <a:r>
              <a:rPr lang="en-US" dirty="0"/>
              <a:t>Return to work after… </a:t>
            </a:r>
          </a:p>
        </p:txBody>
      </p:sp>
      <p:sp>
        <p:nvSpPr>
          <p:cNvPr id="3" name="Content Placeholder 2">
            <a:extLst>
              <a:ext uri="{FF2B5EF4-FFF2-40B4-BE49-F238E27FC236}">
                <a16:creationId xmlns:a16="http://schemas.microsoft.com/office/drawing/2014/main" id="{CCB7538C-D28B-C94B-9E8F-D9FE792CE5C3}"/>
              </a:ext>
            </a:extLst>
          </p:cNvPr>
          <p:cNvSpPr>
            <a:spLocks noGrp="1"/>
          </p:cNvSpPr>
          <p:nvPr>
            <p:ph idx="1"/>
          </p:nvPr>
        </p:nvSpPr>
        <p:spPr/>
        <p:txBody>
          <a:bodyPr/>
          <a:lstStyle/>
          <a:p>
            <a:r>
              <a:rPr lang="en-US" dirty="0"/>
              <a:t>Why do we distinguish?</a:t>
            </a:r>
          </a:p>
          <a:p>
            <a:pPr lvl="1"/>
            <a:r>
              <a:rPr lang="en-US" dirty="0"/>
              <a:t>Leave</a:t>
            </a:r>
          </a:p>
          <a:p>
            <a:pPr lvl="1"/>
            <a:r>
              <a:rPr lang="en-US" dirty="0"/>
              <a:t>Maternity</a:t>
            </a:r>
          </a:p>
          <a:p>
            <a:pPr lvl="1"/>
            <a:r>
              <a:rPr lang="en-US" dirty="0"/>
              <a:t>Illness</a:t>
            </a:r>
          </a:p>
          <a:p>
            <a:pPr lvl="1"/>
            <a:r>
              <a:rPr lang="en-US" dirty="0"/>
              <a:t>Bereavement</a:t>
            </a:r>
          </a:p>
          <a:p>
            <a:pPr lvl="1"/>
            <a:r>
              <a:rPr lang="en-US" dirty="0"/>
              <a:t>Sabbatical</a:t>
            </a:r>
          </a:p>
          <a:p>
            <a:pPr lvl="1"/>
            <a:r>
              <a:rPr lang="en-US" dirty="0"/>
              <a:t>Unemployment</a:t>
            </a:r>
          </a:p>
          <a:p>
            <a:pPr lvl="1"/>
            <a:r>
              <a:rPr lang="en-US" dirty="0"/>
              <a:t>Furlough</a:t>
            </a:r>
          </a:p>
          <a:p>
            <a:pPr lvl="1"/>
            <a:r>
              <a:rPr lang="en-US" dirty="0"/>
              <a:t>Cannot get into work and cannot manage to be “furloughed” </a:t>
            </a:r>
          </a:p>
        </p:txBody>
      </p:sp>
    </p:spTree>
    <p:extLst>
      <p:ext uri="{BB962C8B-B14F-4D97-AF65-F5344CB8AC3E}">
        <p14:creationId xmlns:p14="http://schemas.microsoft.com/office/powerpoint/2010/main" val="32513887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To work with others one needs to:"/>
          <p:cNvSpPr txBox="1">
            <a:spLocks noGrp="1"/>
          </p:cNvSpPr>
          <p:nvPr>
            <p:ph type="title"/>
          </p:nvPr>
        </p:nvSpPr>
        <p:spPr>
          <a:prstGeom prst="rect">
            <a:avLst/>
          </a:prstGeom>
        </p:spPr>
        <p:txBody>
          <a:bodyPr/>
          <a:lstStyle/>
          <a:p>
            <a:r>
              <a:t>To work with others one needs to:</a:t>
            </a:r>
          </a:p>
        </p:txBody>
      </p:sp>
      <p:sp>
        <p:nvSpPr>
          <p:cNvPr id="167" name="Tolerate frustration…"/>
          <p:cNvSpPr txBox="1">
            <a:spLocks noGrp="1"/>
          </p:cNvSpPr>
          <p:nvPr>
            <p:ph type="body" idx="1"/>
          </p:nvPr>
        </p:nvSpPr>
        <p:spPr>
          <a:prstGeom prst="rect">
            <a:avLst/>
          </a:prstGeom>
        </p:spPr>
        <p:txBody>
          <a:bodyPr/>
          <a:lstStyle/>
          <a:p>
            <a:r>
              <a:t>Tolerate frustration</a:t>
            </a:r>
          </a:p>
          <a:p>
            <a:r>
              <a:t>Relinquish some control over one’s working pattern</a:t>
            </a:r>
          </a:p>
          <a:p>
            <a:r>
              <a:t>Tolerate noise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67">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16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16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1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 grpId="0" build="p" bldLvl="5" animBg="1" advAuto="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To work safely one needs to:"/>
          <p:cNvSpPr txBox="1">
            <a:spLocks noGrp="1"/>
          </p:cNvSpPr>
          <p:nvPr>
            <p:ph type="title"/>
          </p:nvPr>
        </p:nvSpPr>
        <p:spPr>
          <a:prstGeom prst="rect">
            <a:avLst/>
          </a:prstGeom>
        </p:spPr>
        <p:txBody>
          <a:bodyPr/>
          <a:lstStyle/>
          <a:p>
            <a:r>
              <a:t>To work safely one needs to:</a:t>
            </a:r>
          </a:p>
        </p:txBody>
      </p:sp>
      <p:sp>
        <p:nvSpPr>
          <p:cNvPr id="170" name="Work effectively…"/>
          <p:cNvSpPr txBox="1">
            <a:spLocks noGrp="1"/>
          </p:cNvSpPr>
          <p:nvPr>
            <p:ph type="body" idx="1"/>
          </p:nvPr>
        </p:nvSpPr>
        <p:spPr>
          <a:prstGeom prst="rect">
            <a:avLst/>
          </a:prstGeom>
        </p:spPr>
        <p:txBody>
          <a:bodyPr/>
          <a:lstStyle/>
          <a:p>
            <a:r>
              <a:rPr dirty="0"/>
              <a:t>Work effectively</a:t>
            </a:r>
          </a:p>
          <a:p>
            <a:r>
              <a:rPr dirty="0"/>
              <a:t>Work predictably</a:t>
            </a:r>
            <a:endParaRPr lang="en-GB" dirty="0"/>
          </a:p>
          <a:p>
            <a:r>
              <a:rPr dirty="0"/>
              <a:t>Unpredictable episodes of panic</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70">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17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17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17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 grpId="0" build="p" bldLvl="5" animBg="1" advAuto="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To work at all, one needs to:"/>
          <p:cNvSpPr txBox="1">
            <a:spLocks noGrp="1"/>
          </p:cNvSpPr>
          <p:nvPr>
            <p:ph type="title"/>
          </p:nvPr>
        </p:nvSpPr>
        <p:spPr>
          <a:prstGeom prst="rect">
            <a:avLst/>
          </a:prstGeom>
        </p:spPr>
        <p:txBody>
          <a:bodyPr/>
          <a:lstStyle/>
          <a:p>
            <a:r>
              <a:t>To work at all, one needs to:</a:t>
            </a:r>
          </a:p>
        </p:txBody>
      </p:sp>
      <p:sp>
        <p:nvSpPr>
          <p:cNvPr id="173" name="Work effectively…"/>
          <p:cNvSpPr txBox="1">
            <a:spLocks noGrp="1"/>
          </p:cNvSpPr>
          <p:nvPr>
            <p:ph type="body" idx="1"/>
          </p:nvPr>
        </p:nvSpPr>
        <p:spPr>
          <a:prstGeom prst="rect">
            <a:avLst/>
          </a:prstGeom>
        </p:spPr>
        <p:txBody>
          <a:bodyPr/>
          <a:lstStyle/>
          <a:p>
            <a:r>
              <a:t>Work effectively</a:t>
            </a:r>
          </a:p>
          <a:p>
            <a:r>
              <a:t>Work predictably</a:t>
            </a:r>
          </a:p>
          <a:p>
            <a:r>
              <a:t>Leave the house (if required to)</a:t>
            </a:r>
          </a:p>
          <a:p>
            <a:r>
              <a:t>Feel well enough</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73">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17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17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17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17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 grpId="0" build="p" bldLvl="5" animBg="1" advAuto="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General considerations when assessing fitness to work"/>
          <p:cNvSpPr txBox="1">
            <a:spLocks noGrp="1"/>
          </p:cNvSpPr>
          <p:nvPr>
            <p:ph type="title"/>
          </p:nvPr>
        </p:nvSpPr>
        <p:spPr>
          <a:prstGeom prst="rect">
            <a:avLst/>
          </a:prstGeom>
        </p:spPr>
        <p:txBody>
          <a:bodyPr>
            <a:normAutofit fontScale="90000"/>
          </a:bodyPr>
          <a:lstStyle>
            <a:lvl1pPr defTabSz="1950671">
              <a:defRPr sz="6800" spc="-136"/>
            </a:lvl1pPr>
          </a:lstStyle>
          <a:p>
            <a:r>
              <a:t>General considerations when assessing fitness to work</a:t>
            </a:r>
          </a:p>
        </p:txBody>
      </p:sp>
      <p:sp>
        <p:nvSpPr>
          <p:cNvPr id="176" name="Environment…"/>
          <p:cNvSpPr txBox="1">
            <a:spLocks noGrp="1"/>
          </p:cNvSpPr>
          <p:nvPr>
            <p:ph type="body" idx="1"/>
          </p:nvPr>
        </p:nvSpPr>
        <p:spPr>
          <a:xfrm>
            <a:off x="603250" y="2253744"/>
            <a:ext cx="10985500" cy="4128006"/>
          </a:xfrm>
          <a:prstGeom prst="rect">
            <a:avLst/>
          </a:prstGeom>
        </p:spPr>
        <p:txBody>
          <a:bodyPr>
            <a:normAutofit lnSpcReduction="10000"/>
          </a:bodyPr>
          <a:lstStyle/>
          <a:p>
            <a:r>
              <a:rPr dirty="0"/>
              <a:t>Environment</a:t>
            </a:r>
          </a:p>
          <a:p>
            <a:r>
              <a:rPr dirty="0"/>
              <a:t>Level of stress attached to the role</a:t>
            </a:r>
          </a:p>
          <a:p>
            <a:r>
              <a:rPr dirty="0"/>
              <a:t>Level of supervision and peer support</a:t>
            </a:r>
          </a:p>
          <a:p>
            <a:r>
              <a:rPr dirty="0"/>
              <a:t>Safety critical tasks</a:t>
            </a:r>
          </a:p>
          <a:p>
            <a:r>
              <a:rPr dirty="0"/>
              <a:t>Individual vulnerability to worsening symptoms of physical or mental illness</a:t>
            </a:r>
          </a:p>
          <a:p>
            <a:r>
              <a:rPr dirty="0"/>
              <a:t>The impact of the individual’s illness upon the rest of the team</a:t>
            </a:r>
          </a:p>
          <a:p>
            <a:r>
              <a:rPr dirty="0"/>
              <a:t>The individual’s insight into their diagnosis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76">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17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17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17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17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iterate>
                                    <p:tmAbs val="0"/>
                                  </p:iterate>
                                  <p:childTnLst>
                                    <p:set>
                                      <p:cBhvr>
                                        <p:cTn id="24" fill="hold"/>
                                        <p:tgtEl>
                                          <p:spTgt spid="176">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iterate>
                                    <p:tmAbs val="0"/>
                                  </p:iterate>
                                  <p:childTnLst>
                                    <p:set>
                                      <p:cBhvr>
                                        <p:cTn id="28" fill="hold"/>
                                        <p:tgtEl>
                                          <p:spTgt spid="176">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iterate>
                                    <p:tmAbs val="0"/>
                                  </p:iterate>
                                  <p:childTnLst>
                                    <p:set>
                                      <p:cBhvr>
                                        <p:cTn id="32" fill="hold"/>
                                        <p:tgtEl>
                                          <p:spTgt spid="17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build="p" bldLvl="5" animBg="1" advAuto="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3D841-DFFD-417A-9323-3CDCEF92B6E4}"/>
              </a:ext>
            </a:extLst>
          </p:cNvPr>
          <p:cNvSpPr>
            <a:spLocks noGrp="1"/>
          </p:cNvSpPr>
          <p:nvPr>
            <p:ph type="title"/>
          </p:nvPr>
        </p:nvSpPr>
        <p:spPr/>
        <p:txBody>
          <a:bodyPr>
            <a:normAutofit/>
          </a:bodyPr>
          <a:lstStyle/>
          <a:p>
            <a:r>
              <a:rPr lang="en-GB" sz="4800" b="1" dirty="0"/>
              <a:t>Questions?</a:t>
            </a:r>
          </a:p>
        </p:txBody>
      </p:sp>
      <p:sp>
        <p:nvSpPr>
          <p:cNvPr id="3" name="Content Placeholder 2">
            <a:extLst>
              <a:ext uri="{FF2B5EF4-FFF2-40B4-BE49-F238E27FC236}">
                <a16:creationId xmlns:a16="http://schemas.microsoft.com/office/drawing/2014/main" id="{1173752F-19BA-47E0-A807-AFA69A0DC6E8}"/>
              </a:ext>
            </a:extLst>
          </p:cNvPr>
          <p:cNvSpPr>
            <a:spLocks noGrp="1"/>
          </p:cNvSpPr>
          <p:nvPr>
            <p:ph idx="1"/>
          </p:nvPr>
        </p:nvSpPr>
        <p:spPr/>
        <p:txBody>
          <a:bodyPr/>
          <a:lstStyle/>
          <a:p>
            <a:pPr marL="0" indent="0">
              <a:buNone/>
            </a:pPr>
            <a:r>
              <a:rPr lang="en-GB" dirty="0"/>
              <a:t>@</a:t>
            </a:r>
            <a:r>
              <a:rPr lang="en-GB" dirty="0" err="1"/>
              <a:t>rcpsychOHSIG</a:t>
            </a:r>
            <a:endParaRPr lang="en-GB" dirty="0"/>
          </a:p>
          <a:p>
            <a:pPr marL="0" indent="0">
              <a:buNone/>
            </a:pPr>
            <a:r>
              <a:rPr lang="en-GB" dirty="0"/>
              <a:t>@</a:t>
            </a:r>
            <a:r>
              <a:rPr lang="en-GB" dirty="0" err="1"/>
              <a:t>profngreenberg</a:t>
            </a:r>
            <a:endParaRPr lang="en-GB" dirty="0"/>
          </a:p>
          <a:p>
            <a:pPr marL="0" indent="0">
              <a:buNone/>
            </a:pPr>
            <a:r>
              <a:rPr lang="en-GB" dirty="0"/>
              <a:t>@</a:t>
            </a:r>
            <a:r>
              <a:rPr lang="en-GB" dirty="0" err="1"/>
              <a:t>nickdgrey</a:t>
            </a:r>
            <a:endParaRPr lang="en-GB" dirty="0"/>
          </a:p>
          <a:p>
            <a:pPr marL="0" indent="0">
              <a:buNone/>
            </a:pPr>
            <a:br>
              <a:rPr lang="en-GB" dirty="0"/>
            </a:br>
            <a:endParaRPr lang="en-GB" dirty="0"/>
          </a:p>
        </p:txBody>
      </p:sp>
      <p:pic>
        <p:nvPicPr>
          <p:cNvPr id="5" name="Picture 4">
            <a:extLst>
              <a:ext uri="{FF2B5EF4-FFF2-40B4-BE49-F238E27FC236}">
                <a16:creationId xmlns:a16="http://schemas.microsoft.com/office/drawing/2014/main" id="{C9271A07-7FE8-4A3B-B90A-C09BCD7F7793}"/>
              </a:ext>
            </a:extLst>
          </p:cNvPr>
          <p:cNvPicPr>
            <a:picLocks noChangeAspect="1"/>
          </p:cNvPicPr>
          <p:nvPr/>
        </p:nvPicPr>
        <p:blipFill>
          <a:blip r:embed="rId2"/>
          <a:stretch>
            <a:fillRect/>
          </a:stretch>
        </p:blipFill>
        <p:spPr>
          <a:xfrm>
            <a:off x="4879340" y="2829719"/>
            <a:ext cx="2819400" cy="2343150"/>
          </a:xfrm>
          <a:prstGeom prst="rect">
            <a:avLst/>
          </a:prstGeom>
        </p:spPr>
      </p:pic>
    </p:spTree>
    <p:extLst>
      <p:ext uri="{BB962C8B-B14F-4D97-AF65-F5344CB8AC3E}">
        <p14:creationId xmlns:p14="http://schemas.microsoft.com/office/powerpoint/2010/main" val="25195282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EDFC1-38DD-AF48-8934-73BA0D3B5C86}"/>
              </a:ext>
            </a:extLst>
          </p:cNvPr>
          <p:cNvSpPr>
            <a:spLocks noGrp="1"/>
          </p:cNvSpPr>
          <p:nvPr>
            <p:ph type="title"/>
          </p:nvPr>
        </p:nvSpPr>
        <p:spPr/>
        <p:txBody>
          <a:bodyPr/>
          <a:lstStyle/>
          <a:p>
            <a:r>
              <a:rPr lang="en-GB" dirty="0"/>
              <a:t>Any return is an obstacle</a:t>
            </a:r>
          </a:p>
        </p:txBody>
      </p:sp>
      <p:sp>
        <p:nvSpPr>
          <p:cNvPr id="3" name="Content Placeholder 2">
            <a:extLst>
              <a:ext uri="{FF2B5EF4-FFF2-40B4-BE49-F238E27FC236}">
                <a16:creationId xmlns:a16="http://schemas.microsoft.com/office/drawing/2014/main" id="{D613CC8D-9407-924C-B9D3-6067E8DED7BF}"/>
              </a:ext>
            </a:extLst>
          </p:cNvPr>
          <p:cNvSpPr>
            <a:spLocks noGrp="1"/>
          </p:cNvSpPr>
          <p:nvPr>
            <p:ph idx="1"/>
          </p:nvPr>
        </p:nvSpPr>
        <p:spPr/>
        <p:txBody>
          <a:bodyPr/>
          <a:lstStyle/>
          <a:p>
            <a:r>
              <a:rPr lang="en-GB" dirty="0"/>
              <a:t>Even two weeks of leave results in a rebound effect</a:t>
            </a:r>
          </a:p>
          <a:p>
            <a:endParaRPr lang="en-GB" dirty="0"/>
          </a:p>
          <a:p>
            <a:r>
              <a:rPr lang="en-GB" dirty="0"/>
              <a:t>Some are lucky enough to enjoy their work – but most are not…</a:t>
            </a:r>
          </a:p>
          <a:p>
            <a:endParaRPr lang="en-GB" dirty="0"/>
          </a:p>
          <a:p>
            <a:r>
              <a:rPr lang="en-GB" dirty="0"/>
              <a:t>Concerns do not improve with absence</a:t>
            </a:r>
          </a:p>
          <a:p>
            <a:endParaRPr lang="en-GB" dirty="0"/>
          </a:p>
          <a:p>
            <a:endParaRPr lang="en-GB" dirty="0"/>
          </a:p>
          <a:p>
            <a:endParaRPr lang="en-GB" dirty="0"/>
          </a:p>
        </p:txBody>
      </p:sp>
    </p:spTree>
    <p:extLst>
      <p:ext uri="{BB962C8B-B14F-4D97-AF65-F5344CB8AC3E}">
        <p14:creationId xmlns:p14="http://schemas.microsoft.com/office/powerpoint/2010/main" val="13080569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35FE6-7236-454D-8E4D-045C7216C34F}"/>
              </a:ext>
            </a:extLst>
          </p:cNvPr>
          <p:cNvSpPr>
            <a:spLocks noGrp="1"/>
          </p:cNvSpPr>
          <p:nvPr>
            <p:ph type="title"/>
          </p:nvPr>
        </p:nvSpPr>
        <p:spPr/>
        <p:txBody>
          <a:bodyPr>
            <a:normAutofit/>
          </a:bodyPr>
          <a:lstStyle/>
          <a:p>
            <a:r>
              <a:rPr lang="en-US" sz="3900" dirty="0"/>
              <a:t>What are the key variables in a return?</a:t>
            </a:r>
          </a:p>
        </p:txBody>
      </p:sp>
      <p:sp>
        <p:nvSpPr>
          <p:cNvPr id="3" name="Content Placeholder 2">
            <a:extLst>
              <a:ext uri="{FF2B5EF4-FFF2-40B4-BE49-F238E27FC236}">
                <a16:creationId xmlns:a16="http://schemas.microsoft.com/office/drawing/2014/main" id="{33C15D41-587E-0F40-907E-270EFC87EFF0}"/>
              </a:ext>
            </a:extLst>
          </p:cNvPr>
          <p:cNvSpPr>
            <a:spLocks noGrp="1"/>
          </p:cNvSpPr>
          <p:nvPr>
            <p:ph idx="1"/>
          </p:nvPr>
        </p:nvSpPr>
        <p:spPr/>
        <p:txBody>
          <a:bodyPr/>
          <a:lstStyle/>
          <a:p>
            <a:r>
              <a:rPr lang="en-GB" dirty="0"/>
              <a:t>Health Status</a:t>
            </a:r>
          </a:p>
          <a:p>
            <a:pPr lvl="1"/>
            <a:r>
              <a:rPr lang="en-GB" dirty="0" err="1"/>
              <a:t>Covid</a:t>
            </a:r>
            <a:r>
              <a:rPr lang="en-GB" dirty="0"/>
              <a:t>-related – not for today</a:t>
            </a:r>
          </a:p>
          <a:p>
            <a:pPr lvl="1"/>
            <a:r>
              <a:rPr lang="en-GB" dirty="0"/>
              <a:t>Pre-</a:t>
            </a:r>
            <a:r>
              <a:rPr lang="en-GB" dirty="0" err="1"/>
              <a:t>exisiting</a:t>
            </a:r>
            <a:r>
              <a:rPr lang="en-GB" dirty="0"/>
              <a:t> – may be anxiety-related</a:t>
            </a:r>
          </a:p>
          <a:p>
            <a:pPr lvl="1"/>
            <a:r>
              <a:rPr lang="en-GB" dirty="0"/>
              <a:t>Situational – matters of the moment</a:t>
            </a:r>
          </a:p>
          <a:p>
            <a:r>
              <a:rPr lang="en-GB" dirty="0"/>
              <a:t>Period of absence </a:t>
            </a:r>
          </a:p>
          <a:p>
            <a:pPr lvl="1"/>
            <a:r>
              <a:rPr lang="en-GB" dirty="0"/>
              <a:t>We know that minimising length of absence will improve the chance of successful return</a:t>
            </a:r>
          </a:p>
          <a:p>
            <a:pPr lvl="1"/>
            <a:r>
              <a:rPr lang="en-GB" dirty="0"/>
              <a:t>Not negotiable in the current situation</a:t>
            </a:r>
          </a:p>
          <a:p>
            <a:r>
              <a:rPr lang="en-GB" dirty="0"/>
              <a:t>The Situation That Presents</a:t>
            </a:r>
          </a:p>
          <a:p>
            <a:pPr lvl="1"/>
            <a:r>
              <a:rPr lang="en-GB" dirty="0"/>
              <a:t>The major variable</a:t>
            </a:r>
          </a:p>
          <a:p>
            <a:pPr marL="342900" lvl="1" indent="0">
              <a:buNone/>
            </a:pPr>
            <a:endParaRPr lang="en-GB" dirty="0"/>
          </a:p>
        </p:txBody>
      </p:sp>
    </p:spTree>
    <p:extLst>
      <p:ext uri="{BB962C8B-B14F-4D97-AF65-F5344CB8AC3E}">
        <p14:creationId xmlns:p14="http://schemas.microsoft.com/office/powerpoint/2010/main" val="15392772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B5F43-CB2A-7740-9DCE-C6930A35F5B4}"/>
              </a:ext>
            </a:extLst>
          </p:cNvPr>
          <p:cNvSpPr>
            <a:spLocks noGrp="1"/>
          </p:cNvSpPr>
          <p:nvPr>
            <p:ph type="title"/>
          </p:nvPr>
        </p:nvSpPr>
        <p:spPr/>
        <p:txBody>
          <a:bodyPr/>
          <a:lstStyle/>
          <a:p>
            <a:r>
              <a:rPr lang="en-US" dirty="0"/>
              <a:t>Workplace Situations</a:t>
            </a:r>
          </a:p>
        </p:txBody>
      </p:sp>
      <p:sp>
        <p:nvSpPr>
          <p:cNvPr id="3" name="Content Placeholder 2">
            <a:extLst>
              <a:ext uri="{FF2B5EF4-FFF2-40B4-BE49-F238E27FC236}">
                <a16:creationId xmlns:a16="http://schemas.microsoft.com/office/drawing/2014/main" id="{B9ACA18A-3029-1640-AE9C-4466566C963D}"/>
              </a:ext>
            </a:extLst>
          </p:cNvPr>
          <p:cNvSpPr>
            <a:spLocks noGrp="1"/>
          </p:cNvSpPr>
          <p:nvPr>
            <p:ph idx="1"/>
          </p:nvPr>
        </p:nvSpPr>
        <p:spPr/>
        <p:txBody>
          <a:bodyPr/>
          <a:lstStyle/>
          <a:p>
            <a:r>
              <a:rPr lang="en-US" dirty="0"/>
              <a:t>Anticipation – what awaits in the office</a:t>
            </a:r>
          </a:p>
          <a:p>
            <a:endParaRPr lang="en-GB" dirty="0"/>
          </a:p>
        </p:txBody>
      </p:sp>
      <p:pic>
        <p:nvPicPr>
          <p:cNvPr id="5" name="Picture 4">
            <a:extLst>
              <a:ext uri="{FF2B5EF4-FFF2-40B4-BE49-F238E27FC236}">
                <a16:creationId xmlns:a16="http://schemas.microsoft.com/office/drawing/2014/main" id="{25065F7D-76C2-5B4D-B8C2-B0F5392D7FA2}"/>
              </a:ext>
            </a:extLst>
          </p:cNvPr>
          <p:cNvPicPr>
            <a:picLocks noChangeAspect="1"/>
          </p:cNvPicPr>
          <p:nvPr/>
        </p:nvPicPr>
        <p:blipFill>
          <a:blip r:embed="rId3"/>
          <a:stretch>
            <a:fillRect/>
          </a:stretch>
        </p:blipFill>
        <p:spPr>
          <a:xfrm>
            <a:off x="3328382" y="2680262"/>
            <a:ext cx="4202879" cy="2801920"/>
          </a:xfrm>
          <a:prstGeom prst="rect">
            <a:avLst/>
          </a:prstGeom>
        </p:spPr>
      </p:pic>
    </p:spTree>
    <p:extLst>
      <p:ext uri="{BB962C8B-B14F-4D97-AF65-F5344CB8AC3E}">
        <p14:creationId xmlns:p14="http://schemas.microsoft.com/office/powerpoint/2010/main" val="27434261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66AEB-6122-8C41-9BA4-410D7C8BDD2B}"/>
              </a:ext>
            </a:extLst>
          </p:cNvPr>
          <p:cNvSpPr>
            <a:spLocks noGrp="1"/>
          </p:cNvSpPr>
          <p:nvPr>
            <p:ph type="title"/>
          </p:nvPr>
        </p:nvSpPr>
        <p:spPr/>
        <p:txBody>
          <a:bodyPr/>
          <a:lstStyle/>
          <a:p>
            <a:r>
              <a:rPr lang="en-GB" dirty="0"/>
              <a:t>Problems have not all arisen from Covid-19</a:t>
            </a:r>
          </a:p>
        </p:txBody>
      </p:sp>
      <p:sp>
        <p:nvSpPr>
          <p:cNvPr id="3" name="Content Placeholder 2">
            <a:extLst>
              <a:ext uri="{FF2B5EF4-FFF2-40B4-BE49-F238E27FC236}">
                <a16:creationId xmlns:a16="http://schemas.microsoft.com/office/drawing/2014/main" id="{9E2A6356-67CE-2C40-9373-659C4C9210F2}"/>
              </a:ext>
            </a:extLst>
          </p:cNvPr>
          <p:cNvSpPr>
            <a:spLocks noGrp="1"/>
          </p:cNvSpPr>
          <p:nvPr>
            <p:ph idx="1"/>
          </p:nvPr>
        </p:nvSpPr>
        <p:spPr/>
        <p:txBody>
          <a:bodyPr/>
          <a:lstStyle/>
          <a:p>
            <a:r>
              <a:rPr lang="en-GB" dirty="0"/>
              <a:t>Previous poor absence history</a:t>
            </a:r>
          </a:p>
          <a:p>
            <a:r>
              <a:rPr lang="en-GB" dirty="0"/>
              <a:t>Attendance issues</a:t>
            </a:r>
          </a:p>
          <a:p>
            <a:r>
              <a:rPr lang="en-GB" dirty="0"/>
              <a:t>Performance problems </a:t>
            </a:r>
          </a:p>
          <a:p>
            <a:r>
              <a:rPr lang="en-GB" dirty="0"/>
              <a:t>Interpersonal factors</a:t>
            </a:r>
          </a:p>
          <a:p>
            <a:endParaRPr lang="en-GB" dirty="0"/>
          </a:p>
          <a:p>
            <a:pPr marL="0" indent="0">
              <a:buNone/>
            </a:pPr>
            <a:r>
              <a:rPr lang="en-GB" dirty="0"/>
              <a:t>	Few (if any) will have been improved by 16 	weeks away from work!</a:t>
            </a:r>
          </a:p>
        </p:txBody>
      </p:sp>
    </p:spTree>
    <p:extLst>
      <p:ext uri="{BB962C8B-B14F-4D97-AF65-F5344CB8AC3E}">
        <p14:creationId xmlns:p14="http://schemas.microsoft.com/office/powerpoint/2010/main" val="12612362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0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Neue"/>
        <a:ea typeface="Helvetica Neue"/>
        <a:cs typeface="Helvetica Neue"/>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21900</TotalTime>
  <Words>2242</Words>
  <Application>Microsoft Office PowerPoint</Application>
  <PresentationFormat>Widescreen</PresentationFormat>
  <Paragraphs>386</Paragraphs>
  <Slides>54</Slides>
  <Notes>13</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54</vt:i4>
      </vt:variant>
    </vt:vector>
  </HeadingPairs>
  <TitlesOfParts>
    <vt:vector size="66" baseType="lpstr">
      <vt:lpstr>Arial</vt:lpstr>
      <vt:lpstr>Calibri</vt:lpstr>
      <vt:lpstr>Calibri Light</vt:lpstr>
      <vt:lpstr>Helvetica Neue</vt:lpstr>
      <vt:lpstr>Helvetica Neue Medium</vt:lpstr>
      <vt:lpstr>Open Sans</vt:lpstr>
      <vt:lpstr>Times</vt:lpstr>
      <vt:lpstr>Times New Roman</vt:lpstr>
      <vt:lpstr>Office Theme</vt:lpstr>
      <vt:lpstr>1_Office Theme</vt:lpstr>
      <vt:lpstr>2_Office Theme</vt:lpstr>
      <vt:lpstr>20_BasicBlack</vt:lpstr>
      <vt:lpstr>PowerPoint Presentation</vt:lpstr>
      <vt:lpstr>The anxious employee returns </vt:lpstr>
      <vt:lpstr>Dr Philip Johnson</vt:lpstr>
      <vt:lpstr>We live in interesting times</vt:lpstr>
      <vt:lpstr>Return to work after… </vt:lpstr>
      <vt:lpstr>Any return is an obstacle</vt:lpstr>
      <vt:lpstr>What are the key variables in a return?</vt:lpstr>
      <vt:lpstr>Workplace Situations</vt:lpstr>
      <vt:lpstr>Problems have not all arisen from Covid-19</vt:lpstr>
      <vt:lpstr>Covid-19 issues</vt:lpstr>
      <vt:lpstr>Covid-19 issues - continued</vt:lpstr>
      <vt:lpstr>I Don’t Feel Safe at Work!</vt:lpstr>
      <vt:lpstr>The problem with anxiety</vt:lpstr>
      <vt:lpstr>I don’t need treatment…</vt:lpstr>
      <vt:lpstr>How to manage the anxious return?</vt:lpstr>
      <vt:lpstr>Who is anxious here?</vt:lpstr>
      <vt:lpstr>Who are we advising?</vt:lpstr>
      <vt:lpstr>Understanding</vt:lpstr>
      <vt:lpstr>Contentment – the achievable goal?</vt:lpstr>
      <vt:lpstr>Anxiety: how we can understand it and work with it   Dr Nick Grey Consultant Clinical Psychologist Joint Clinical Lead for the Psychology Support Programme for Covid-19 (NHSE)  July 2020</vt:lpstr>
      <vt:lpstr>Outline </vt:lpstr>
      <vt:lpstr>PowerPoint Presentation</vt:lpstr>
      <vt:lpstr>PowerPoint Presentation</vt:lpstr>
      <vt:lpstr>PowerPoint Presentation</vt:lpstr>
      <vt:lpstr>We are all living with risk</vt:lpstr>
      <vt:lpstr>Anxiety and threat</vt:lpstr>
      <vt:lpstr>Anxiety and threat</vt:lpstr>
      <vt:lpstr>PowerPoint Presentation</vt:lpstr>
      <vt:lpstr>Acute stress, worry and  chronic anxiety (disorder)</vt:lpstr>
      <vt:lpstr>www.medrxiv.org/content/10.1101/2020.06.16.20133116v1</vt:lpstr>
      <vt:lpstr>PowerPoint Presentation</vt:lpstr>
      <vt:lpstr>PowerPoint Presentation</vt:lpstr>
      <vt:lpstr>Treatment</vt:lpstr>
      <vt:lpstr>Formulation is the less  threatening understanding</vt:lpstr>
      <vt:lpstr>PowerPoint Presentation</vt:lpstr>
      <vt:lpstr>PowerPoint Presentation</vt:lpstr>
      <vt:lpstr>Health Anxiety</vt:lpstr>
      <vt:lpstr>www.babcp.com/Therapists/IAPT-Webinars.aspx</vt:lpstr>
      <vt:lpstr>    </vt:lpstr>
      <vt:lpstr>Death anxiety </vt:lpstr>
      <vt:lpstr>Avoidance</vt:lpstr>
      <vt:lpstr>Advice (for us all!) </vt:lpstr>
      <vt:lpstr>PowerPoint Presentation</vt:lpstr>
      <vt:lpstr>PowerPoint Presentation</vt:lpstr>
      <vt:lpstr>      Functional impairment associated with COVID-related anxiety symptoms</vt:lpstr>
      <vt:lpstr>Who is vulnerable to anxiety associated with COVID-19?</vt:lpstr>
      <vt:lpstr>Anxiety symptoms can affect one’s ability to:</vt:lpstr>
      <vt:lpstr>To work effectively one needs to:</vt:lpstr>
      <vt:lpstr>To work independently one needs to:</vt:lpstr>
      <vt:lpstr>To work with others one needs to:</vt:lpstr>
      <vt:lpstr>To work safely one needs to:</vt:lpstr>
      <vt:lpstr>To work at all, one needs to:</vt:lpstr>
      <vt:lpstr>General considerations when assessing fitness to work</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Anxiety – for Occ Psych   Nick Grey  June 2020</dc:title>
  <dc:creator>Microsoft Office User</dc:creator>
  <cp:lastModifiedBy>Catherine Langley</cp:lastModifiedBy>
  <cp:revision>44</cp:revision>
  <dcterms:created xsi:type="dcterms:W3CDTF">2020-06-21T07:33:35Z</dcterms:created>
  <dcterms:modified xsi:type="dcterms:W3CDTF">2020-07-09T07:44:11Z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d238a98-5de3-4afa-b492-e6339810853c_Enabled">
    <vt:lpwstr>True</vt:lpwstr>
  </property>
  <property fmtid="{D5CDD505-2E9C-101B-9397-08002B2CF9AE}" pid="3" name="MSIP_Label_bd238a98-5de3-4afa-b492-e6339810853c_SiteId">
    <vt:lpwstr>75aac48a-29ab-4230-adac-69d3e7ed3e77</vt:lpwstr>
  </property>
  <property fmtid="{D5CDD505-2E9C-101B-9397-08002B2CF9AE}" pid="4" name="MSIP_Label_bd238a98-5de3-4afa-b492-e6339810853c_Owner">
    <vt:lpwstr>Catherine.Langley@rcpsych.ac.uk</vt:lpwstr>
  </property>
  <property fmtid="{D5CDD505-2E9C-101B-9397-08002B2CF9AE}" pid="5" name="MSIP_Label_bd238a98-5de3-4afa-b492-e6339810853c_SetDate">
    <vt:lpwstr>2020-07-09T07:44:09.8975329Z</vt:lpwstr>
  </property>
  <property fmtid="{D5CDD505-2E9C-101B-9397-08002B2CF9AE}" pid="6" name="MSIP_Label_bd238a98-5de3-4afa-b492-e6339810853c_Name">
    <vt:lpwstr>General</vt:lpwstr>
  </property>
  <property fmtid="{D5CDD505-2E9C-101B-9397-08002B2CF9AE}" pid="7" name="MSIP_Label_bd238a98-5de3-4afa-b492-e6339810853c_Application">
    <vt:lpwstr>Microsoft Azure Information Protection</vt:lpwstr>
  </property>
  <property fmtid="{D5CDD505-2E9C-101B-9397-08002B2CF9AE}" pid="8" name="MSIP_Label_bd238a98-5de3-4afa-b492-e6339810853c_ActionId">
    <vt:lpwstr>41a5b5a0-fcf6-4054-b86e-06db94eee0ac</vt:lpwstr>
  </property>
  <property fmtid="{D5CDD505-2E9C-101B-9397-08002B2CF9AE}" pid="9" name="MSIP_Label_bd238a98-5de3-4afa-b492-e6339810853c_Extended_MSFT_Method">
    <vt:lpwstr>Automatic</vt:lpwstr>
  </property>
  <property fmtid="{D5CDD505-2E9C-101B-9397-08002B2CF9AE}" pid="10" name="Sensitivity">
    <vt:lpwstr>General</vt:lpwstr>
  </property>
</Properties>
</file>